
<file path=[Content_Types].xml><?xml version="1.0" encoding="utf-8"?>
<Types xmlns="http://schemas.openxmlformats.org/package/2006/content-types">
  <Default Extension="xml" ContentType="application/xml"/>
  <Default Extension="bin" ContentType="application/vnd.openxmlformats-officedocument.oleObject"/>
  <Default Extension="wav" ContentType="audio/x-wav"/>
  <Default Extension="jpeg" ContentType="image/jpeg"/>
  <Default Extension="jpg" ContentType="image/jpeg"/>
  <Default Extension="rels" ContentType="application/vnd.openxmlformats-package.relationships+xml"/>
  <Default Extension="vml" ContentType="application/vnd.openxmlformats-officedocument.vmlDrawing"/>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1.xml" ContentType="application/vnd.openxmlformats-officedocument.presentationml.tags+xml"/>
  <Override PartName="/ppt/notesSlides/notesSlide61.xml" ContentType="application/vnd.openxmlformats-officedocument.presentationml.notesSlide+xml"/>
  <Override PartName="/ppt/tags/tag2.xml" ContentType="application/vnd.openxmlformats-officedocument.presentationml.tags+xml"/>
  <Override PartName="/ppt/notesSlides/notesSlide62.xml" ContentType="application/vnd.openxmlformats-officedocument.presentationml.notesSlide+xml"/>
  <Override PartName="/ppt/tags/tag3.xml" ContentType="application/vnd.openxmlformats-officedocument.presentationml.tags+xml"/>
  <Override PartName="/ppt/notesSlides/notesSlide63.xml" ContentType="application/vnd.openxmlformats-officedocument.presentationml.notesSlide+xml"/>
  <Override PartName="/ppt/tags/tag4.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ags/tag5.xml" ContentType="application/vnd.openxmlformats-officedocument.presentationml.tags+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31"/>
  </p:notesMasterIdLst>
  <p:sldIdLst>
    <p:sldId id="256" r:id="rId2"/>
    <p:sldId id="1261" r:id="rId3"/>
    <p:sldId id="1550" r:id="rId4"/>
    <p:sldId id="1551" r:id="rId5"/>
    <p:sldId id="1796" r:id="rId6"/>
    <p:sldId id="1553" r:id="rId7"/>
    <p:sldId id="1554" r:id="rId8"/>
    <p:sldId id="1798" r:id="rId9"/>
    <p:sldId id="1800" r:id="rId10"/>
    <p:sldId id="1801" r:id="rId11"/>
    <p:sldId id="1802" r:id="rId12"/>
    <p:sldId id="1797" r:id="rId13"/>
    <p:sldId id="1799" r:id="rId14"/>
    <p:sldId id="1568" r:id="rId15"/>
    <p:sldId id="784" r:id="rId16"/>
    <p:sldId id="1262" r:id="rId17"/>
    <p:sldId id="1263" r:id="rId18"/>
    <p:sldId id="1264" r:id="rId19"/>
    <p:sldId id="1297" r:id="rId20"/>
    <p:sldId id="1298" r:id="rId21"/>
    <p:sldId id="1299" r:id="rId22"/>
    <p:sldId id="1300" r:id="rId23"/>
    <p:sldId id="1301" r:id="rId24"/>
    <p:sldId id="1320" r:id="rId25"/>
    <p:sldId id="1321" r:id="rId26"/>
    <p:sldId id="1322" r:id="rId27"/>
    <p:sldId id="1304" r:id="rId28"/>
    <p:sldId id="1305" r:id="rId29"/>
    <p:sldId id="1306" r:id="rId30"/>
    <p:sldId id="1307" r:id="rId31"/>
    <p:sldId id="1308" r:id="rId32"/>
    <p:sldId id="1309" r:id="rId33"/>
    <p:sldId id="1310" r:id="rId34"/>
    <p:sldId id="1311" r:id="rId35"/>
    <p:sldId id="1312" r:id="rId36"/>
    <p:sldId id="1313" r:id="rId37"/>
    <p:sldId id="1314" r:id="rId38"/>
    <p:sldId id="1315" r:id="rId39"/>
    <p:sldId id="1318" r:id="rId40"/>
    <p:sldId id="1319" r:id="rId41"/>
    <p:sldId id="1302" r:id="rId42"/>
    <p:sldId id="1335" r:id="rId43"/>
    <p:sldId id="1324" r:id="rId44"/>
    <p:sldId id="1427" r:id="rId45"/>
    <p:sldId id="1430" r:id="rId46"/>
    <p:sldId id="1431" r:id="rId47"/>
    <p:sldId id="1336" r:id="rId48"/>
    <p:sldId id="1337" r:id="rId49"/>
    <p:sldId id="1428" r:id="rId50"/>
    <p:sldId id="1448" r:id="rId51"/>
    <p:sldId id="1468" r:id="rId52"/>
    <p:sldId id="1265" r:id="rId53"/>
    <p:sldId id="1693" r:id="rId54"/>
    <p:sldId id="1508" r:id="rId55"/>
    <p:sldId id="1510" r:id="rId56"/>
    <p:sldId id="1941" r:id="rId57"/>
    <p:sldId id="1676" r:id="rId58"/>
    <p:sldId id="1803" r:id="rId59"/>
    <p:sldId id="1805" r:id="rId60"/>
    <p:sldId id="1696" r:id="rId61"/>
    <p:sldId id="1699" r:id="rId62"/>
    <p:sldId id="1705" r:id="rId63"/>
    <p:sldId id="1706" r:id="rId64"/>
    <p:sldId id="1729" r:id="rId65"/>
    <p:sldId id="1731" r:id="rId66"/>
    <p:sldId id="1804" r:id="rId67"/>
    <p:sldId id="1806" r:id="rId68"/>
    <p:sldId id="1527" r:id="rId69"/>
    <p:sldId id="1531" r:id="rId70"/>
    <p:sldId id="1267" r:id="rId71"/>
    <p:sldId id="1359" r:id="rId72"/>
    <p:sldId id="1809" r:id="rId73"/>
    <p:sldId id="1810" r:id="rId74"/>
    <p:sldId id="1811" r:id="rId75"/>
    <p:sldId id="1812" r:id="rId76"/>
    <p:sldId id="1813" r:id="rId77"/>
    <p:sldId id="1814" r:id="rId78"/>
    <p:sldId id="1815" r:id="rId79"/>
    <p:sldId id="1816" r:id="rId80"/>
    <p:sldId id="1817" r:id="rId81"/>
    <p:sldId id="1818" r:id="rId82"/>
    <p:sldId id="1819" r:id="rId83"/>
    <p:sldId id="1820" r:id="rId84"/>
    <p:sldId id="1821" r:id="rId85"/>
    <p:sldId id="1822" r:id="rId86"/>
    <p:sldId id="1823" r:id="rId87"/>
    <p:sldId id="1824" r:id="rId88"/>
    <p:sldId id="1825" r:id="rId89"/>
    <p:sldId id="1826" r:id="rId90"/>
    <p:sldId id="1827" r:id="rId91"/>
    <p:sldId id="1828" r:id="rId92"/>
    <p:sldId id="1829" r:id="rId93"/>
    <p:sldId id="1830" r:id="rId94"/>
    <p:sldId id="1831" r:id="rId95"/>
    <p:sldId id="1832" r:id="rId96"/>
    <p:sldId id="1833" r:id="rId97"/>
    <p:sldId id="1834" r:id="rId98"/>
    <p:sldId id="1835" r:id="rId99"/>
    <p:sldId id="1836" r:id="rId100"/>
    <p:sldId id="1837" r:id="rId101"/>
    <p:sldId id="1838" r:id="rId102"/>
    <p:sldId id="1934" r:id="rId103"/>
    <p:sldId id="1935" r:id="rId104"/>
    <p:sldId id="1839" r:id="rId105"/>
    <p:sldId id="1840" r:id="rId106"/>
    <p:sldId id="1841" r:id="rId107"/>
    <p:sldId id="1842" r:id="rId108"/>
    <p:sldId id="1360" r:id="rId109"/>
    <p:sldId id="1365" r:id="rId110"/>
    <p:sldId id="1366" r:id="rId111"/>
    <p:sldId id="1367" r:id="rId112"/>
    <p:sldId id="1372" r:id="rId113"/>
    <p:sldId id="1373" r:id="rId114"/>
    <p:sldId id="1408" r:id="rId115"/>
    <p:sldId id="1344" r:id="rId116"/>
    <p:sldId id="1843" r:id="rId117"/>
    <p:sldId id="1844" r:id="rId118"/>
    <p:sldId id="1845" r:id="rId119"/>
    <p:sldId id="1846" r:id="rId120"/>
    <p:sldId id="1847" r:id="rId121"/>
    <p:sldId id="1848" r:id="rId122"/>
    <p:sldId id="1849" r:id="rId123"/>
    <p:sldId id="1851" r:id="rId124"/>
    <p:sldId id="1855" r:id="rId125"/>
    <p:sldId id="1856" r:id="rId126"/>
    <p:sldId id="1857" r:id="rId127"/>
    <p:sldId id="1858" r:id="rId128"/>
    <p:sldId id="1859" r:id="rId129"/>
    <p:sldId id="1860" r:id="rId130"/>
    <p:sldId id="1861" r:id="rId131"/>
    <p:sldId id="1862" r:id="rId132"/>
    <p:sldId id="1863" r:id="rId133"/>
    <p:sldId id="1864" r:id="rId134"/>
    <p:sldId id="1865" r:id="rId135"/>
    <p:sldId id="1866" r:id="rId136"/>
    <p:sldId id="1867" r:id="rId137"/>
    <p:sldId id="1868" r:id="rId138"/>
    <p:sldId id="1869" r:id="rId139"/>
    <p:sldId id="1870" r:id="rId140"/>
    <p:sldId id="1871" r:id="rId141"/>
    <p:sldId id="1872" r:id="rId142"/>
    <p:sldId id="1873" r:id="rId143"/>
    <p:sldId id="1874" r:id="rId144"/>
    <p:sldId id="1876" r:id="rId145"/>
    <p:sldId id="1879" r:id="rId146"/>
    <p:sldId id="1881" r:id="rId147"/>
    <p:sldId id="1884" r:id="rId148"/>
    <p:sldId id="1886" r:id="rId149"/>
    <p:sldId id="1887" r:id="rId150"/>
    <p:sldId id="1348" r:id="rId151"/>
    <p:sldId id="1942" r:id="rId152"/>
    <p:sldId id="1888" r:id="rId153"/>
    <p:sldId id="1744" r:id="rId154"/>
    <p:sldId id="1893" r:id="rId155"/>
    <p:sldId id="1749" r:id="rId156"/>
    <p:sldId id="1750" r:id="rId157"/>
    <p:sldId id="1759" r:id="rId158"/>
    <p:sldId id="1762" r:id="rId159"/>
    <p:sldId id="1765" r:id="rId160"/>
    <p:sldId id="1889" r:id="rId161"/>
    <p:sldId id="1890" r:id="rId162"/>
    <p:sldId id="1891" r:id="rId163"/>
    <p:sldId id="1892" r:id="rId164"/>
    <p:sldId id="1767" r:id="rId165"/>
    <p:sldId id="1769" r:id="rId166"/>
    <p:sldId id="1770" r:id="rId167"/>
    <p:sldId id="1916" r:id="rId168"/>
    <p:sldId id="1917" r:id="rId169"/>
    <p:sldId id="1926" r:id="rId170"/>
    <p:sldId id="1918" r:id="rId171"/>
    <p:sldId id="1771" r:id="rId172"/>
    <p:sldId id="1919" r:id="rId173"/>
    <p:sldId id="1928" r:id="rId174"/>
    <p:sldId id="1930" r:id="rId175"/>
    <p:sldId id="1350" r:id="rId176"/>
    <p:sldId id="1737" r:id="rId177"/>
    <p:sldId id="1738" r:id="rId178"/>
    <p:sldId id="1739" r:id="rId179"/>
    <p:sldId id="1741" r:id="rId180"/>
    <p:sldId id="1911" r:id="rId181"/>
    <p:sldId id="1913" r:id="rId182"/>
    <p:sldId id="1914" r:id="rId183"/>
    <p:sldId id="1915" r:id="rId184"/>
    <p:sldId id="1277" r:id="rId185"/>
    <p:sldId id="1469" r:id="rId186"/>
    <p:sldId id="1470" r:id="rId187"/>
    <p:sldId id="1353" r:id="rId188"/>
    <p:sldId id="1278" r:id="rId189"/>
    <p:sldId id="1894" r:id="rId190"/>
    <p:sldId id="1895" r:id="rId191"/>
    <p:sldId id="1896" r:id="rId192"/>
    <p:sldId id="1897" r:id="rId193"/>
    <p:sldId id="1943" r:id="rId194"/>
    <p:sldId id="1944" r:id="rId195"/>
    <p:sldId id="1905" r:id="rId196"/>
    <p:sldId id="1906" r:id="rId197"/>
    <p:sldId id="1907" r:id="rId198"/>
    <p:sldId id="1908" r:id="rId199"/>
    <p:sldId id="1909" r:id="rId200"/>
    <p:sldId id="1910" r:id="rId201"/>
    <p:sldId id="1945" r:id="rId202"/>
    <p:sldId id="1946" r:id="rId203"/>
    <p:sldId id="1947" r:id="rId204"/>
    <p:sldId id="1948" r:id="rId205"/>
    <p:sldId id="1949" r:id="rId206"/>
    <p:sldId id="1950" r:id="rId207"/>
    <p:sldId id="1951" r:id="rId208"/>
    <p:sldId id="1952" r:id="rId209"/>
    <p:sldId id="1953" r:id="rId210"/>
    <p:sldId id="1954" r:id="rId211"/>
    <p:sldId id="1955" r:id="rId212"/>
    <p:sldId id="1956" r:id="rId213"/>
    <p:sldId id="1957" r:id="rId214"/>
    <p:sldId id="1958" r:id="rId215"/>
    <p:sldId id="1959" r:id="rId216"/>
    <p:sldId id="1960" r:id="rId217"/>
    <p:sldId id="1961" r:id="rId218"/>
    <p:sldId id="1962" r:id="rId219"/>
    <p:sldId id="1963" r:id="rId220"/>
    <p:sldId id="1964" r:id="rId221"/>
    <p:sldId id="1965" r:id="rId222"/>
    <p:sldId id="1966" r:id="rId223"/>
    <p:sldId id="1967" r:id="rId224"/>
    <p:sldId id="1968" r:id="rId225"/>
    <p:sldId id="1969" r:id="rId226"/>
    <p:sldId id="1970" r:id="rId227"/>
    <p:sldId id="1974" r:id="rId228"/>
    <p:sldId id="1975" r:id="rId229"/>
    <p:sldId id="1976" r:id="rId2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35" autoAdjust="0"/>
    <p:restoredTop sz="93992" autoAdjust="0"/>
  </p:normalViewPr>
  <p:slideViewPr>
    <p:cSldViewPr snapToGrid="0">
      <p:cViewPr varScale="1">
        <p:scale>
          <a:sx n="115" d="100"/>
          <a:sy n="115" d="100"/>
        </p:scale>
        <p:origin x="216" y="26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30" Type="http://schemas.openxmlformats.org/officeDocument/2006/relationships/slide" Target="slides/slide229.xml"/><Relationship Id="rId231" Type="http://schemas.openxmlformats.org/officeDocument/2006/relationships/notesMaster" Target="notesMasters/notesMaster1.xml"/><Relationship Id="rId232" Type="http://schemas.openxmlformats.org/officeDocument/2006/relationships/presProps" Target="presProps.xml"/><Relationship Id="rId233" Type="http://schemas.openxmlformats.org/officeDocument/2006/relationships/viewProps" Target="viewProp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34" Type="http://schemas.openxmlformats.org/officeDocument/2006/relationships/theme" Target="theme/theme1.xml"/><Relationship Id="rId235"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8.wmf"/><Relationship Id="rId2" Type="http://schemas.openxmlformats.org/officeDocument/2006/relationships/image" Target="../media/image4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0.wmf"/><Relationship Id="rId2" Type="http://schemas.openxmlformats.org/officeDocument/2006/relationships/image" Target="../media/image5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9.wmf"/><Relationship Id="rId2" Type="http://schemas.openxmlformats.org/officeDocument/2006/relationships/image" Target="../media/image6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wmf"/><Relationship Id="rId2" Type="http://schemas.openxmlformats.org/officeDocument/2006/relationships/image" Target="../media/image19.wmf"/><Relationship Id="rId3"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wmf"/><Relationship Id="rId2"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9.wmf"/><Relationship Id="rId2"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50DC95-9DEC-440D-BB1F-C97B41D82B62}" type="datetimeFigureOut">
              <a:rPr lang="en-US" smtClean="0"/>
              <a:t>1/31/18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284A19-BF6F-4673-9387-A13B23E95689}" type="slidenum">
              <a:rPr lang="en-US" smtClean="0"/>
              <a:t>‹#›</a:t>
            </a:fld>
            <a:endParaRPr lang="en-US"/>
          </a:p>
        </p:txBody>
      </p:sp>
    </p:spTree>
    <p:extLst>
      <p:ext uri="{BB962C8B-B14F-4D97-AF65-F5344CB8AC3E}">
        <p14:creationId xmlns:p14="http://schemas.microsoft.com/office/powerpoint/2010/main" val="778756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284A19-BF6F-4673-9387-A13B23E95689}" type="slidenum">
              <a:rPr lang="en-US" smtClean="0"/>
              <a:t>1</a:t>
            </a:fld>
            <a:endParaRPr lang="en-US"/>
          </a:p>
        </p:txBody>
      </p:sp>
    </p:spTree>
    <p:extLst>
      <p:ext uri="{BB962C8B-B14F-4D97-AF65-F5344CB8AC3E}">
        <p14:creationId xmlns:p14="http://schemas.microsoft.com/office/powerpoint/2010/main" val="1939042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13</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6383083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180</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818728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181</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2257131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182</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3888679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183</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6925596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184</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9244137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187</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9226109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188</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921055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23A29D-B21B-7343-9B5B-1EAAC65361FD}" type="slidenum">
              <a:rPr lang="en-US"/>
              <a:pPr/>
              <a:t>192</a:t>
            </a:fld>
            <a:endParaRPr lang="en-US"/>
          </a:p>
        </p:txBody>
      </p:sp>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367833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For Game </a:t>
            </a:r>
            <a:r>
              <a:rPr lang="en-US" dirty="0" err="1"/>
              <a:t>theiry</a:t>
            </a:r>
            <a:r>
              <a:rPr lang="en-US" dirty="0"/>
              <a:t>, don’t take too long. Talk about how math is used to figure out player’s next move</a:t>
            </a:r>
          </a:p>
          <a:p>
            <a:pPr marL="228600" indent="-228600">
              <a:buFont typeface="+mj-lt"/>
              <a:buAutoNum type="arabicPeriod"/>
            </a:pPr>
            <a:r>
              <a:rPr lang="en-US" dirty="0"/>
              <a:t>For</a:t>
            </a:r>
            <a:r>
              <a:rPr lang="en-US" baseline="0" dirty="0"/>
              <a:t> Spring, talk about the </a:t>
            </a:r>
            <a:r>
              <a:rPr lang="en-US" baseline="0" dirty="0" err="1"/>
              <a:t>hierarchial</a:t>
            </a:r>
            <a:r>
              <a:rPr lang="en-US" baseline="0" dirty="0"/>
              <a:t> structuring</a:t>
            </a:r>
            <a:endParaRPr lang="en-US" dirty="0"/>
          </a:p>
        </p:txBody>
      </p:sp>
      <p:sp>
        <p:nvSpPr>
          <p:cNvPr id="4" name="Slide Number Placeholder 3"/>
          <p:cNvSpPr>
            <a:spLocks noGrp="1"/>
          </p:cNvSpPr>
          <p:nvPr>
            <p:ph type="sldNum" sz="quarter" idx="10"/>
          </p:nvPr>
        </p:nvSpPr>
        <p:spPr/>
        <p:txBody>
          <a:bodyPr/>
          <a:lstStyle/>
          <a:p>
            <a:fld id="{DB1116B2-EA08-4DFC-ADC3-470F8E15F816}" type="slidenum">
              <a:rPr lang="en-US" smtClean="0"/>
              <a:t>193</a:t>
            </a:fld>
            <a:endParaRPr lang="en-US"/>
          </a:p>
        </p:txBody>
      </p:sp>
    </p:spTree>
    <p:extLst>
      <p:ext uri="{BB962C8B-B14F-4D97-AF65-F5344CB8AC3E}">
        <p14:creationId xmlns:p14="http://schemas.microsoft.com/office/powerpoint/2010/main" val="146102073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Show the REZ video when talking about places to use PCG</a:t>
            </a:r>
          </a:p>
        </p:txBody>
      </p:sp>
      <p:sp>
        <p:nvSpPr>
          <p:cNvPr id="4" name="Slide Number Placeholder 3"/>
          <p:cNvSpPr>
            <a:spLocks noGrp="1"/>
          </p:cNvSpPr>
          <p:nvPr>
            <p:ph type="sldNum" sz="quarter" idx="10"/>
          </p:nvPr>
        </p:nvSpPr>
        <p:spPr/>
        <p:txBody>
          <a:bodyPr/>
          <a:lstStyle/>
          <a:p>
            <a:fld id="{DB1116B2-EA08-4DFC-ADC3-470F8E15F816}" type="slidenum">
              <a:rPr lang="en-US" smtClean="0"/>
              <a:t>194</a:t>
            </a:fld>
            <a:endParaRPr lang="en-US"/>
          </a:p>
        </p:txBody>
      </p:sp>
    </p:spTree>
    <p:extLst>
      <p:ext uri="{BB962C8B-B14F-4D97-AF65-F5344CB8AC3E}">
        <p14:creationId xmlns:p14="http://schemas.microsoft.com/office/powerpoint/2010/main" val="2359712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15</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1193718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FC0A0B-35C6-F642-BCF3-B57481DA6412}" type="slidenum">
              <a:rPr lang="en-US"/>
              <a:pPr/>
              <a:t>195</a:t>
            </a:fld>
            <a:endParaRPr lang="en-US"/>
          </a:p>
        </p:txBody>
      </p:sp>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1398102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A21FD4-5B66-D14C-9B0F-C8C944F72649}" type="slidenum">
              <a:rPr lang="en-US"/>
              <a:pPr/>
              <a:t>196</a:t>
            </a:fld>
            <a:endParaRPr lang="en-US"/>
          </a:p>
        </p:txBody>
      </p:sp>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0691080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4F16A5-1478-5040-95EC-CFAABB7F487D}" type="slidenum">
              <a:rPr lang="en-US"/>
              <a:pPr/>
              <a:t>197</a:t>
            </a:fld>
            <a:endParaRPr lang="en-US"/>
          </a:p>
        </p:txBody>
      </p:sp>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4667697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295119-E5A4-124E-9894-4ED083E37864}" type="slidenum">
              <a:rPr lang="en-US"/>
              <a:pPr/>
              <a:t>198</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9144367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CCAFEA-B628-8642-92EC-0F242375855D}" type="slidenum">
              <a:rPr lang="en-US"/>
              <a:pPr/>
              <a:t>199</a:t>
            </a:fld>
            <a:endParaRPr lang="en-US"/>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9165986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DC3AA2-CC08-7A4F-A2F4-2C8D98166030}" type="slidenum">
              <a:rPr lang="en-US"/>
              <a:pPr/>
              <a:t>200</a:t>
            </a:fld>
            <a:endParaRPr lang="en-US"/>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8519906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95015604-69C8-B842-9B3A-A42A7A5BCD19}" type="slidenum">
              <a:rPr lang="en-US">
                <a:latin typeface="Arial" pitchFamily="-84" charset="0"/>
              </a:rPr>
              <a:pPr/>
              <a:t>203</a:t>
            </a:fld>
            <a:endParaRPr lang="en-US">
              <a:latin typeface="Arial" pitchFamily="-84"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51551612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95015604-69C8-B842-9B3A-A42A7A5BCD19}" type="slidenum">
              <a:rPr lang="en-US">
                <a:latin typeface="Arial" pitchFamily="-84" charset="0"/>
              </a:rPr>
              <a:pPr/>
              <a:t>204</a:t>
            </a:fld>
            <a:endParaRPr lang="en-US">
              <a:latin typeface="Arial" pitchFamily="-84"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156341346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171D0626-C58D-B24A-80E1-CC80BB1F4E3C}" type="slidenum">
              <a:rPr lang="en-US">
                <a:latin typeface="Arial" pitchFamily="-84" charset="0"/>
              </a:rPr>
              <a:pPr/>
              <a:t>205</a:t>
            </a:fld>
            <a:endParaRPr lang="en-US">
              <a:latin typeface="Arial" pitchFamily="-84"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146852187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EB69387F-8D3C-224E-B62A-11D1E68CEA0B}" type="slidenum">
              <a:rPr lang="en-US">
                <a:latin typeface="Arial" pitchFamily="-84" charset="0"/>
              </a:rPr>
              <a:pPr/>
              <a:t>206</a:t>
            </a:fld>
            <a:endParaRPr lang="en-US">
              <a:latin typeface="Arial" pitchFamily="-84"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3051163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16</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9358186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95015604-69C8-B842-9B3A-A42A7A5BCD19}" type="slidenum">
              <a:rPr lang="en-US">
                <a:latin typeface="Arial" pitchFamily="-84" charset="0"/>
              </a:rPr>
              <a:pPr/>
              <a:t>207</a:t>
            </a:fld>
            <a:endParaRPr lang="en-US">
              <a:latin typeface="Arial" pitchFamily="-84"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41372198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243EEBDF-E773-5B4E-B0DF-D0BD4E5FDCCD}" type="slidenum">
              <a:rPr lang="en-US">
                <a:latin typeface="Arial" pitchFamily="-84" charset="0"/>
              </a:rPr>
              <a:pPr/>
              <a:t>208</a:t>
            </a:fld>
            <a:endParaRPr lang="en-US">
              <a:latin typeface="Arial" pitchFamily="-84"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20374541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C9622095-220A-8744-90A9-35FBE1307310}" type="slidenum">
              <a:rPr lang="en-US">
                <a:latin typeface="Arial" pitchFamily="-84" charset="0"/>
              </a:rPr>
              <a:pPr/>
              <a:t>209</a:t>
            </a:fld>
            <a:endParaRPr lang="en-US">
              <a:latin typeface="Arial" pitchFamily="-84"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101917881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F45D44F2-C4AA-0C41-850C-B9526D62F8E9}" type="slidenum">
              <a:rPr lang="en-US">
                <a:latin typeface="Arial" pitchFamily="-84" charset="0"/>
              </a:rPr>
              <a:pPr/>
              <a:t>210</a:t>
            </a:fld>
            <a:endParaRPr lang="en-US">
              <a:latin typeface="Arial" pitchFamily="-8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318089593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EB5EC6DC-C147-794B-A7AF-D0994800B357}" type="slidenum">
              <a:rPr lang="en-US">
                <a:latin typeface="Arial" pitchFamily="-84" charset="0"/>
              </a:rPr>
              <a:pPr/>
              <a:t>211</a:t>
            </a:fld>
            <a:endParaRPr lang="en-US">
              <a:latin typeface="Arial" pitchFamily="-84"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19082417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46210CA1-52A6-D940-A5FE-A875C8ED1225}" type="slidenum">
              <a:rPr lang="en-US">
                <a:latin typeface="Arial" pitchFamily="-84" charset="0"/>
              </a:rPr>
              <a:pPr/>
              <a:t>212</a:t>
            </a:fld>
            <a:endParaRPr lang="en-US">
              <a:latin typeface="Arial" pitchFamily="-84"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194816623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DD305CC3-3772-BD4D-BA10-929B839DC790}" type="slidenum">
              <a:rPr lang="en-US">
                <a:latin typeface="Arial" pitchFamily="-84" charset="0"/>
              </a:rPr>
              <a:pPr/>
              <a:t>213</a:t>
            </a:fld>
            <a:endParaRPr lang="en-US">
              <a:latin typeface="Arial" pitchFamily="-84"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392150417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A2047A52-E906-2142-9954-EAB65F32AAA8}" type="slidenum">
              <a:rPr lang="en-US">
                <a:latin typeface="Arial" pitchFamily="-84" charset="0"/>
              </a:rPr>
              <a:pPr/>
              <a:t>215</a:t>
            </a:fld>
            <a:endParaRPr lang="en-US">
              <a:latin typeface="Arial" pitchFamily="-84"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422142396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ADB65072-7E30-434A-A002-9D157D74E4FE}" type="slidenum">
              <a:rPr lang="en-US">
                <a:latin typeface="Arial" pitchFamily="-84" charset="0"/>
              </a:rPr>
              <a:pPr/>
              <a:t>216</a:t>
            </a:fld>
            <a:endParaRPr lang="en-US">
              <a:latin typeface="Arial" pitchFamily="-84"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259454840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BDAF8B1E-58B4-034C-928C-42F5CBB9E0AC}" type="slidenum">
              <a:rPr lang="en-US">
                <a:latin typeface="Arial" pitchFamily="-84" charset="0"/>
              </a:rPr>
              <a:pPr/>
              <a:t>217</a:t>
            </a:fld>
            <a:endParaRPr lang="en-US">
              <a:latin typeface="Arial" pitchFamily="-84"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1645124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17</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3760831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338D3CC3-8DD5-864F-AB73-8CB4EFC988CB}" type="slidenum">
              <a:rPr lang="en-US">
                <a:latin typeface="Arial" pitchFamily="-84" charset="0"/>
              </a:rPr>
              <a:pPr/>
              <a:t>218</a:t>
            </a:fld>
            <a:endParaRPr lang="en-US">
              <a:latin typeface="Arial" pitchFamily="-84"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55358628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502FFA80-5A90-314E-9F20-1125ACB4217F}" type="slidenum">
              <a:rPr lang="en-US">
                <a:latin typeface="Arial" pitchFamily="-84" charset="0"/>
              </a:rPr>
              <a:pPr/>
              <a:t>219</a:t>
            </a:fld>
            <a:endParaRPr lang="en-US">
              <a:latin typeface="Arial" pitchFamily="-84"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385967527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8A7A7582-488F-C34B-A8B2-4D74CC26EA43}" type="slidenum">
              <a:rPr lang="en-US">
                <a:latin typeface="Arial" pitchFamily="-84" charset="0"/>
              </a:rPr>
              <a:pPr/>
              <a:t>220</a:t>
            </a:fld>
            <a:endParaRPr lang="en-US">
              <a:latin typeface="Arial" pitchFamily="-84"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242468858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2E2AE4D6-1348-5D4C-9C3C-EAE036E314C4}" type="slidenum">
              <a:rPr lang="en-US">
                <a:latin typeface="Arial" pitchFamily="-84" charset="0"/>
              </a:rPr>
              <a:pPr/>
              <a:t>221</a:t>
            </a:fld>
            <a:endParaRPr lang="en-US">
              <a:latin typeface="Arial" pitchFamily="-84"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177776615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453CEAB8-7B73-6144-AF36-1DEAC490506B}" type="slidenum">
              <a:rPr lang="en-US">
                <a:latin typeface="Arial" pitchFamily="-84" charset="0"/>
              </a:rPr>
              <a:pPr/>
              <a:t>222</a:t>
            </a:fld>
            <a:endParaRPr lang="en-US">
              <a:latin typeface="Arial" pitchFamily="-84"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302784076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E1465123-B299-F543-B1FD-CF6F137BCC4D}" type="slidenum">
              <a:rPr lang="en-US">
                <a:latin typeface="Arial" pitchFamily="-84" charset="0"/>
              </a:rPr>
              <a:pPr/>
              <a:t>223</a:t>
            </a:fld>
            <a:endParaRPr lang="en-US">
              <a:latin typeface="Arial" pitchFamily="-84"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150816637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980816D2-6E85-FC4B-A0E9-63C487D1B89A}" type="slidenum">
              <a:rPr lang="en-US">
                <a:latin typeface="Arial" pitchFamily="-84" charset="0"/>
              </a:rPr>
              <a:pPr/>
              <a:t>224</a:t>
            </a:fld>
            <a:endParaRPr lang="en-US">
              <a:latin typeface="Arial" pitchFamily="-84"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390444450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05E4BB-D44F-4848-B729-82DDDF87D469}" type="slidenum">
              <a:rPr lang="en-US"/>
              <a:pPr/>
              <a:t>229</a:t>
            </a:fld>
            <a:endParaRPr lang="en-US"/>
          </a:p>
        </p:txBody>
      </p:sp>
      <p:sp>
        <p:nvSpPr>
          <p:cNvPr id="55298" name="Rectangle 2"/>
          <p:cNvSpPr>
            <a:spLocks noGrp="1" noRot="1" noChangeAspect="1" noChangeArrowheads="1" noTextEdit="1"/>
          </p:cNvSpPr>
          <p:nvPr>
            <p:ph type="sldImg"/>
          </p:nvPr>
        </p:nvSpPr>
        <p:spPr>
          <a:xfrm>
            <a:off x="369888" y="571500"/>
            <a:ext cx="6132512" cy="3449638"/>
          </a:xfrm>
          <a:ln/>
          <a:extLst>
            <a:ext uri="{FAA26D3D-D897-4be2-8F04-BA451C77F1D7}">
              <ma14:placeholderFlag xmlns:ma14="http://schemas.microsoft.com/office/mac/drawingml/2011/main" val="1"/>
            </a:ext>
          </a:extLst>
        </p:spPr>
      </p:sp>
      <p:sp>
        <p:nvSpPr>
          <p:cNvPr id="55299" name="Rectangle 3"/>
          <p:cNvSpPr>
            <a:spLocks noGrp="1" noChangeArrowheads="1"/>
          </p:cNvSpPr>
          <p:nvPr>
            <p:ph type="body" idx="1"/>
          </p:nvPr>
        </p:nvSpPr>
        <p:spPr>
          <a:xfrm>
            <a:off x="890588" y="4386263"/>
            <a:ext cx="5060950" cy="4079875"/>
          </a:xfrm>
          <a:ln/>
          <a:extLst>
            <a:ext uri="{91240B29-F687-4f45-9708-019B960494DF}">
              <a14:hiddenLine xmlns="" xmlns:a14="http://schemas.microsoft.com/office/drawing/2010/main" w="25400">
                <a:solidFill>
                  <a:schemeClr val="accent1"/>
                </a:solidFill>
                <a:miter lim="800000"/>
                <a:headEnd/>
                <a:tailEnd/>
              </a14:hiddenLine>
            </a:ext>
          </a:extLst>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18</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32775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19</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2613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20</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75287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21</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32574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22</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41600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23</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99271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19460" name="Slide Number Placeholder 3"/>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A5038EE-9350-4334-82F1-4D45DBBBCA1D}" type="slidenum">
              <a:rPr lang="en-US" altLang="en-US" sz="1200">
                <a:latin typeface="Calibri" panose="020F0502020204030204" pitchFamily="34" charset="0"/>
              </a:rPr>
              <a:pPr eaLnBrk="1" hangingPunct="1"/>
              <a:t>3</a:t>
            </a:fld>
            <a:endParaRPr lang="en-US" altLang="en-US" sz="1200">
              <a:latin typeface="Calibri" panose="020F0502020204030204" pitchFamily="34" charset="0"/>
            </a:endParaRPr>
          </a:p>
        </p:txBody>
      </p:sp>
    </p:spTree>
    <p:extLst>
      <p:ext uri="{BB962C8B-B14F-4D97-AF65-F5344CB8AC3E}">
        <p14:creationId xmlns:p14="http://schemas.microsoft.com/office/powerpoint/2010/main" val="2862227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2150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25</a:t>
            </a:fld>
            <a:endParaRPr lang="en-US" altLang="en-US" dirty="0"/>
          </a:p>
        </p:txBody>
      </p:sp>
    </p:spTree>
    <p:extLst>
      <p:ext uri="{BB962C8B-B14F-4D97-AF65-F5344CB8AC3E}">
        <p14:creationId xmlns:p14="http://schemas.microsoft.com/office/powerpoint/2010/main" val="2430307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Rot="1" noChangeAspect="1" noChangeArrowheads="1"/>
          </p:cNvSpPr>
          <p:nvPr>
            <p:ph type="sldImg"/>
          </p:nvPr>
        </p:nvSpPr>
        <p:spPr>
          <a:ln/>
        </p:spPr>
      </p:sp>
      <p:sp>
        <p:nvSpPr>
          <p:cNvPr id="8089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64110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Rot="1" noChangeAspect="1" noChangeArrowheads="1"/>
          </p:cNvSpPr>
          <p:nvPr>
            <p:ph type="sldImg"/>
          </p:nvPr>
        </p:nvSpPr>
        <p:spPr>
          <a:ln/>
        </p:spPr>
      </p:sp>
      <p:sp>
        <p:nvSpPr>
          <p:cNvPr id="7731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09655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Rot="1" noChangeAspect="1" noChangeArrowheads="1"/>
          </p:cNvSpPr>
          <p:nvPr>
            <p:ph type="sldImg"/>
          </p:nvPr>
        </p:nvSpPr>
        <p:spPr>
          <a:ln/>
        </p:spPr>
      </p:sp>
      <p:sp>
        <p:nvSpPr>
          <p:cNvPr id="7741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38935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41</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80125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43</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167487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C6C37FD-175A-4363-BEE0-4F1A7795043F}" type="slidenum">
              <a:rPr lang="en-US" altLang="en-US" sz="1200"/>
              <a:pPr/>
              <a:t>44</a:t>
            </a:fld>
            <a:endParaRPr lang="en-US" altLang="en-US" sz="120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189214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918C2ED-6A64-42CB-83FE-F2C11134242F}" type="slidenum">
              <a:rPr lang="en-US" altLang="en-US" sz="1200"/>
              <a:pPr/>
              <a:t>45</a:t>
            </a:fld>
            <a:endParaRPr lang="en-US" altLang="en-US" sz="120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318156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80153A2-708D-4743-A816-611DF676B14C}" type="slidenum">
              <a:rPr lang="en-US" altLang="en-US" sz="1200"/>
              <a:pPr/>
              <a:t>46</a:t>
            </a:fld>
            <a:endParaRPr lang="en-US" altLang="en-US" sz="120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666366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4F4C4B-FE47-4B73-928D-0894F66E6739}" type="slidenum">
              <a:rPr lang="he-IL" altLang="en-US"/>
              <a:pPr/>
              <a:t>47</a:t>
            </a:fld>
            <a:endParaRPr lang="en-US" altLang="en-US"/>
          </a:p>
        </p:txBody>
      </p:sp>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27042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20484" name="Slide Number Placeholder 3"/>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38718B9-5A30-4503-AD4E-5475E565E104}" type="slidenum">
              <a:rPr lang="en-US" altLang="en-US" sz="1200">
                <a:latin typeface="Calibri" panose="020F0502020204030204" pitchFamily="34" charset="0"/>
              </a:rPr>
              <a:pPr eaLnBrk="1" hangingPunct="1"/>
              <a:t>4</a:t>
            </a:fld>
            <a:endParaRPr lang="en-US" altLang="en-US" sz="1200">
              <a:latin typeface="Calibri" panose="020F0502020204030204" pitchFamily="34" charset="0"/>
            </a:endParaRPr>
          </a:p>
        </p:txBody>
      </p:sp>
    </p:spTree>
    <p:extLst>
      <p:ext uri="{BB962C8B-B14F-4D97-AF65-F5344CB8AC3E}">
        <p14:creationId xmlns:p14="http://schemas.microsoft.com/office/powerpoint/2010/main" val="15540844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03086E-DEBE-42F0-8B23-BD17868DDC47}" type="slidenum">
              <a:rPr lang="he-IL" altLang="en-US"/>
              <a:pPr/>
              <a:t>48</a:t>
            </a:fld>
            <a:endParaRPr lang="en-US" altLang="en-US"/>
          </a:p>
        </p:txBody>
      </p:sp>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30463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EF76804-E135-4371-99E0-5B895FE443F9}" type="slidenum">
              <a:rPr lang="en-US" altLang="en-US" sz="1200"/>
              <a:pPr/>
              <a:t>49</a:t>
            </a:fld>
            <a:endParaRPr lang="en-US" altLang="en-US" sz="120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624947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8062392-F22F-4ABD-98D4-C190FD656256}" type="slidenum">
              <a:rPr lang="en-US" altLang="en-US" sz="1200"/>
              <a:pPr/>
              <a:t>50</a:t>
            </a:fld>
            <a:endParaRPr lang="en-US" altLang="en-US"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752143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50D6CA9-AA7F-4DDA-9572-41312CD0DCD8}" type="slidenum">
              <a:rPr lang="en-US" altLang="en-US" sz="1200"/>
              <a:pPr/>
              <a:t>51</a:t>
            </a:fld>
            <a:endParaRPr lang="en-US" altLang="en-US" sz="120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7904343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52</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275367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Explain</a:t>
            </a:r>
            <a:r>
              <a:rPr lang="en-US" baseline="0" dirty="0"/>
              <a:t> the FSM of FEAR and how it uses A* to find the best path</a:t>
            </a:r>
            <a:endParaRPr lang="en-US" dirty="0"/>
          </a:p>
        </p:txBody>
      </p:sp>
      <p:sp>
        <p:nvSpPr>
          <p:cNvPr id="4" name="Slide Number Placeholder 3"/>
          <p:cNvSpPr>
            <a:spLocks noGrp="1"/>
          </p:cNvSpPr>
          <p:nvPr>
            <p:ph type="sldNum" sz="quarter" idx="10"/>
          </p:nvPr>
        </p:nvSpPr>
        <p:spPr/>
        <p:txBody>
          <a:bodyPr/>
          <a:lstStyle/>
          <a:p>
            <a:fld id="{DB1116B2-EA08-4DFC-ADC3-470F8E15F816}" type="slidenum">
              <a:rPr lang="en-US" smtClean="0"/>
              <a:t>56</a:t>
            </a:fld>
            <a:endParaRPr lang="en-US"/>
          </a:p>
        </p:txBody>
      </p:sp>
    </p:spTree>
    <p:extLst>
      <p:ext uri="{BB962C8B-B14F-4D97-AF65-F5344CB8AC3E}">
        <p14:creationId xmlns:p14="http://schemas.microsoft.com/office/powerpoint/2010/main" val="11937269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B650A7F9-814B-4CF4-B94C-DFDC679AEF5E}" type="slidenum">
              <a:rPr lang="en-US" altLang="en-US" sz="1200">
                <a:latin typeface="Times" panose="02020603050405020304" pitchFamily="18" charset="0"/>
              </a:rPr>
              <a:pPr/>
              <a:t>57</a:t>
            </a:fld>
            <a:endParaRPr lang="en-US" altLang="en-US" sz="1200">
              <a:latin typeface="Times" panose="02020603050405020304" pitchFamily="18"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latin typeface="Times" panose="02020603050405020304" pitchFamily="18" charset="0"/>
            </a:endParaRPr>
          </a:p>
        </p:txBody>
      </p:sp>
    </p:spTree>
    <p:extLst>
      <p:ext uri="{BB962C8B-B14F-4D97-AF65-F5344CB8AC3E}">
        <p14:creationId xmlns:p14="http://schemas.microsoft.com/office/powerpoint/2010/main" val="6679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B650A7F9-814B-4CF4-B94C-DFDC679AEF5E}" type="slidenum">
              <a:rPr lang="en-US" altLang="en-US" sz="1200">
                <a:latin typeface="Times" panose="02020603050405020304" pitchFamily="18" charset="0"/>
              </a:rPr>
              <a:pPr/>
              <a:t>58</a:t>
            </a:fld>
            <a:endParaRPr lang="en-US" altLang="en-US" sz="1200">
              <a:latin typeface="Times" panose="02020603050405020304" pitchFamily="18"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latin typeface="Times" panose="02020603050405020304" pitchFamily="18" charset="0"/>
            </a:endParaRPr>
          </a:p>
        </p:txBody>
      </p:sp>
    </p:spTree>
    <p:extLst>
      <p:ext uri="{BB962C8B-B14F-4D97-AF65-F5344CB8AC3E}">
        <p14:creationId xmlns:p14="http://schemas.microsoft.com/office/powerpoint/2010/main" val="37574747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B650A7F9-814B-4CF4-B94C-DFDC679AEF5E}" type="slidenum">
              <a:rPr lang="en-US" altLang="en-US" sz="1200">
                <a:latin typeface="Times" panose="02020603050405020304" pitchFamily="18" charset="0"/>
              </a:rPr>
              <a:pPr/>
              <a:t>59</a:t>
            </a:fld>
            <a:endParaRPr lang="en-US" altLang="en-US" sz="1200">
              <a:latin typeface="Times" panose="02020603050405020304" pitchFamily="18"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latin typeface="Times" panose="02020603050405020304" pitchFamily="18" charset="0"/>
            </a:endParaRPr>
          </a:p>
        </p:txBody>
      </p:sp>
    </p:spTree>
    <p:extLst>
      <p:ext uri="{BB962C8B-B14F-4D97-AF65-F5344CB8AC3E}">
        <p14:creationId xmlns:p14="http://schemas.microsoft.com/office/powerpoint/2010/main" val="11471572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7"/>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5pPr>
            <a:lvl6pPr marL="25146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6pPr>
            <a:lvl7pPr marL="29718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7pPr>
            <a:lvl8pPr marL="34290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8pPr>
            <a:lvl9pPr marL="38862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9pPr>
          </a:lstStyle>
          <a:p>
            <a:pPr eaLnBrk="1" hangingPunct="1"/>
            <a:fld id="{2B354737-7907-4123-B8EF-C69C2443CBAA}" type="slidenum">
              <a:rPr lang="en-GB" altLang="en-US" sz="1200">
                <a:solidFill>
                  <a:srgbClr val="000000"/>
                </a:solidFill>
              </a:rPr>
              <a:pPr eaLnBrk="1" hangingPunct="1"/>
              <a:t>60</a:t>
            </a:fld>
            <a:endParaRPr lang="en-GB" altLang="en-US" sz="1200">
              <a:solidFill>
                <a:srgbClr val="000000"/>
              </a:solidFill>
            </a:endParaRPr>
          </a:p>
        </p:txBody>
      </p:sp>
      <p:sp>
        <p:nvSpPr>
          <p:cNvPr id="38915"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38916" name="Rectangle 2"/>
          <p:cNvSpPr>
            <a:spLocks noGrp="1" noChangeArrowheads="1"/>
          </p:cNvSpPr>
          <p:nvPr>
            <p:ph type="body" idx="1"/>
          </p:nvPr>
        </p:nvSpPr>
        <p:spPr>
          <a:xfrm>
            <a:off x="685800" y="4343400"/>
            <a:ext cx="5486400" cy="4116388"/>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2482315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5</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383316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7"/>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5pPr>
            <a:lvl6pPr marL="25146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6pPr>
            <a:lvl7pPr marL="29718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7pPr>
            <a:lvl8pPr marL="34290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8pPr>
            <a:lvl9pPr marL="38862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9pPr>
          </a:lstStyle>
          <a:p>
            <a:pPr eaLnBrk="1" hangingPunct="1"/>
            <a:fld id="{B01B497A-7815-4317-943B-EF5045FCCC34}" type="slidenum">
              <a:rPr lang="en-GB" altLang="en-US" sz="1200">
                <a:solidFill>
                  <a:srgbClr val="000000"/>
                </a:solidFill>
              </a:rPr>
              <a:pPr eaLnBrk="1" hangingPunct="1"/>
              <a:t>61</a:t>
            </a:fld>
            <a:endParaRPr lang="en-GB" altLang="en-US" sz="1200">
              <a:solidFill>
                <a:srgbClr val="000000"/>
              </a:solidFill>
            </a:endParaRPr>
          </a:p>
        </p:txBody>
      </p:sp>
      <p:sp>
        <p:nvSpPr>
          <p:cNvPr id="41987"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41988" name="Rectangle 2"/>
          <p:cNvSpPr>
            <a:spLocks noGrp="1" noChangeArrowheads="1"/>
          </p:cNvSpPr>
          <p:nvPr>
            <p:ph type="body" idx="1"/>
          </p:nvPr>
        </p:nvSpPr>
        <p:spPr>
          <a:xfrm>
            <a:off x="685800" y="4343400"/>
            <a:ext cx="5486400" cy="4116388"/>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38182190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7"/>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5pPr>
            <a:lvl6pPr marL="25146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6pPr>
            <a:lvl7pPr marL="29718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7pPr>
            <a:lvl8pPr marL="34290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8pPr>
            <a:lvl9pPr marL="38862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9pPr>
          </a:lstStyle>
          <a:p>
            <a:pPr eaLnBrk="1" hangingPunct="1"/>
            <a:fld id="{D5FA4E03-4015-4101-B28C-9EB421531F9F}" type="slidenum">
              <a:rPr lang="en-GB" altLang="en-US" sz="1200">
                <a:solidFill>
                  <a:srgbClr val="000000"/>
                </a:solidFill>
              </a:rPr>
              <a:pPr eaLnBrk="1" hangingPunct="1"/>
              <a:t>62</a:t>
            </a:fld>
            <a:endParaRPr lang="en-GB" altLang="en-US" sz="1200">
              <a:solidFill>
                <a:srgbClr val="000000"/>
              </a:solidFill>
            </a:endParaRPr>
          </a:p>
        </p:txBody>
      </p:sp>
      <p:sp>
        <p:nvSpPr>
          <p:cNvPr id="46083"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46084" name="Rectangle 2"/>
          <p:cNvSpPr>
            <a:spLocks noGrp="1" noChangeArrowheads="1"/>
          </p:cNvSpPr>
          <p:nvPr>
            <p:ph type="body" idx="1"/>
          </p:nvPr>
        </p:nvSpPr>
        <p:spPr>
          <a:xfrm>
            <a:off x="685800" y="4343400"/>
            <a:ext cx="5486400" cy="4116388"/>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35267433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7"/>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5pPr>
            <a:lvl6pPr marL="25146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6pPr>
            <a:lvl7pPr marL="29718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7pPr>
            <a:lvl8pPr marL="34290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8pPr>
            <a:lvl9pPr marL="38862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9pPr>
          </a:lstStyle>
          <a:p>
            <a:pPr eaLnBrk="1" hangingPunct="1"/>
            <a:fld id="{44257282-501E-430B-BDBE-10E0F6E20451}" type="slidenum">
              <a:rPr lang="en-GB" altLang="en-US" sz="1200">
                <a:solidFill>
                  <a:srgbClr val="000000"/>
                </a:solidFill>
              </a:rPr>
              <a:pPr eaLnBrk="1" hangingPunct="1"/>
              <a:t>63</a:t>
            </a:fld>
            <a:endParaRPr lang="en-GB" altLang="en-US" sz="1200">
              <a:solidFill>
                <a:srgbClr val="000000"/>
              </a:solidFill>
            </a:endParaRPr>
          </a:p>
        </p:txBody>
      </p:sp>
      <p:sp>
        <p:nvSpPr>
          <p:cNvPr id="47107"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47108" name="Rectangle 2"/>
          <p:cNvSpPr>
            <a:spLocks noGrp="1" noChangeArrowheads="1"/>
          </p:cNvSpPr>
          <p:nvPr>
            <p:ph type="body" idx="1"/>
          </p:nvPr>
        </p:nvSpPr>
        <p:spPr>
          <a:xfrm>
            <a:off x="685800" y="4343400"/>
            <a:ext cx="5486400" cy="4116388"/>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28716276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F52D0-62EB-4E36-AFCE-7CA2B94AD7E8}" type="slidenum">
              <a:rPr lang="en-US" altLang="en-US"/>
              <a:pPr/>
              <a:t>68</a:t>
            </a:fld>
            <a:endParaRPr lang="en-US" altLang="en-US"/>
          </a:p>
        </p:txBody>
      </p:sp>
      <p:sp>
        <p:nvSpPr>
          <p:cNvPr id="444418" name="Rectangle 2"/>
          <p:cNvSpPr>
            <a:spLocks noGrp="1" noRot="1" noChangeAspect="1" noChangeArrowheads="1" noTextEdit="1"/>
          </p:cNvSpPr>
          <p:nvPr>
            <p:ph type="sldImg"/>
          </p:nvPr>
        </p:nvSpPr>
        <p:spPr>
          <a:ln/>
        </p:spPr>
      </p:sp>
      <p:sp>
        <p:nvSpPr>
          <p:cNvPr id="444419" name="Rectangle 3"/>
          <p:cNvSpPr>
            <a:spLocks noGrp="1" noChangeArrowheads="1"/>
          </p:cNvSpPr>
          <p:nvPr>
            <p:ph type="body" idx="1"/>
          </p:nvPr>
        </p:nvSpPr>
        <p:spPr/>
        <p:txBody>
          <a:bodyPr/>
          <a:lstStyle/>
          <a:p>
            <a:r>
              <a:rPr lang="en-US" altLang="en-US"/>
              <a:t>autonomy: agents operate without direct intervention from the user, and have some sort of control over their actions </a:t>
            </a:r>
          </a:p>
          <a:p>
            <a:r>
              <a:rPr lang="en-US" altLang="en-US"/>
              <a:t>pro-activeness: agents not only react in response to the environment, but also exhibit goal-directed behavior</a:t>
            </a:r>
          </a:p>
          <a:p>
            <a:r>
              <a:rPr lang="en-US" altLang="en-US"/>
              <a:t>reactivity: agents perceive their environment and respond to changes</a:t>
            </a:r>
          </a:p>
          <a:p>
            <a:r>
              <a:rPr lang="en-US" altLang="en-US"/>
              <a:t>social ability: agents can interact with other agents</a:t>
            </a:r>
          </a:p>
          <a:p>
            <a:endParaRPr lang="en-US" altLang="en-US"/>
          </a:p>
        </p:txBody>
      </p:sp>
    </p:spTree>
    <p:extLst>
      <p:ext uri="{BB962C8B-B14F-4D97-AF65-F5344CB8AC3E}">
        <p14:creationId xmlns:p14="http://schemas.microsoft.com/office/powerpoint/2010/main" val="1271398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70</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538703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fld id="{231D41F9-5B9B-445F-9C50-F7A795EB777B}" type="slidenum">
              <a:rPr lang="en-US" altLang="en-US" sz="1200"/>
              <a:pPr/>
              <a:t>71</a:t>
            </a:fld>
            <a:endParaRPr lang="en-US" altLang="en-US" sz="120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9866844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A43858-75C7-4B37-8A44-517E009AD5F1}" type="slidenum">
              <a:rPr lang="en-US"/>
              <a:pPr/>
              <a:t>72</a:t>
            </a:fld>
            <a:endParaRPr lang="en-US"/>
          </a:p>
        </p:txBody>
      </p:sp>
      <p:sp>
        <p:nvSpPr>
          <p:cNvPr id="145410" name="Rectangle 2"/>
          <p:cNvSpPr>
            <a:spLocks noGrp="1" noRot="1" noChangeAspect="1" noChangeArrowheads="1" noTextEdit="1"/>
          </p:cNvSpPr>
          <p:nvPr>
            <p:ph type="sldImg"/>
          </p:nvPr>
        </p:nvSpPr>
        <p:spPr>
          <a:xfrm>
            <a:off x="382588" y="685800"/>
            <a:ext cx="6096000" cy="3429000"/>
          </a:xfrm>
          <a:ln/>
        </p:spPr>
      </p:sp>
      <p:sp>
        <p:nvSpPr>
          <p:cNvPr id="145411" name="Rectangle 3"/>
          <p:cNvSpPr>
            <a:spLocks noGrp="1" noChangeArrowheads="1"/>
          </p:cNvSpPr>
          <p:nvPr>
            <p:ph type="body" idx="1"/>
          </p:nvPr>
        </p:nvSpPr>
        <p:spPr>
          <a:xfrm>
            <a:off x="914400" y="4343400"/>
            <a:ext cx="5029200" cy="4114800"/>
          </a:xfrm>
        </p:spPr>
        <p:txBody>
          <a:bodyPr/>
          <a:lstStyle/>
          <a:p>
            <a:r>
              <a:rPr lang="en-US"/>
              <a:t>Suppose the solution is at depth 4 at the right.  Then we must explore almost all paths of length 5 before we find it.</a:t>
            </a:r>
          </a:p>
          <a:p>
            <a:endParaRPr lang="en-US"/>
          </a:p>
          <a:p>
            <a:r>
              <a:rPr lang="en-US"/>
              <a:t>Suppose all paths of length 10 are solutions?</a:t>
            </a:r>
          </a:p>
          <a:p>
            <a:endParaRPr lang="en-US"/>
          </a:p>
          <a:p>
            <a:r>
              <a:rPr lang="en-US"/>
              <a:t>Note how much memory this approach takes.</a:t>
            </a:r>
          </a:p>
        </p:txBody>
      </p:sp>
    </p:spTree>
    <p:extLst>
      <p:ext uri="{BB962C8B-B14F-4D97-AF65-F5344CB8AC3E}">
        <p14:creationId xmlns:p14="http://schemas.microsoft.com/office/powerpoint/2010/main" val="9798022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1"/>
          </p:nvPr>
        </p:nvSpPr>
        <p:spPr>
          <a:ln/>
        </p:spPr>
        <p:txBody>
          <a:bodyPr/>
          <a:lstStyle/>
          <a:p>
            <a:endParaRPr lang="en-US"/>
          </a:p>
        </p:txBody>
      </p:sp>
      <p:sp>
        <p:nvSpPr>
          <p:cNvPr id="40963"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6147602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5662EF-208B-4EB1-89AF-F0DD378455A9}" type="slidenum">
              <a:rPr lang="en-US"/>
              <a:pPr/>
              <a:t>74</a:t>
            </a:fld>
            <a:endParaRPr lang="en-US"/>
          </a:p>
        </p:txBody>
      </p:sp>
      <p:sp>
        <p:nvSpPr>
          <p:cNvPr id="149506" name="Rectangle 2"/>
          <p:cNvSpPr>
            <a:spLocks noGrp="1" noRot="1" noChangeAspect="1" noChangeArrowheads="1" noTextEdit="1"/>
          </p:cNvSpPr>
          <p:nvPr>
            <p:ph type="sldImg"/>
          </p:nvPr>
        </p:nvSpPr>
        <p:spPr>
          <a:xfrm>
            <a:off x="382588" y="685800"/>
            <a:ext cx="6096000" cy="3429000"/>
          </a:xfrm>
          <a:ln/>
        </p:spPr>
      </p:sp>
      <p:sp>
        <p:nvSpPr>
          <p:cNvPr id="149507" name="Rectangle 3"/>
          <p:cNvSpPr>
            <a:spLocks noGrp="1" noChangeArrowheads="1"/>
          </p:cNvSpPr>
          <p:nvPr>
            <p:ph type="body" idx="1"/>
          </p:nvPr>
        </p:nvSpPr>
        <p:spPr>
          <a:xfrm>
            <a:off x="914400" y="4343400"/>
            <a:ext cx="5029200" cy="4114800"/>
          </a:xfrm>
        </p:spPr>
        <p:txBody>
          <a:bodyPr/>
          <a:lstStyle/>
          <a:p>
            <a:r>
              <a:rPr lang="en-US"/>
              <a:t>Notice how much less memory this takes.</a:t>
            </a:r>
          </a:p>
          <a:p>
            <a:r>
              <a:rPr lang="en-US"/>
              <a:t>Note that we could have generated the answer but not noticed it.</a:t>
            </a:r>
          </a:p>
          <a:p>
            <a:r>
              <a:rPr lang="en-US"/>
              <a:t>Is depth-first search optimal?  (I.e., if it finds the solution, it’s the best one)  no.  Can miss a better one somewhere else in the tree.</a:t>
            </a:r>
          </a:p>
          <a:p>
            <a:r>
              <a:rPr lang="en-US"/>
              <a:t>What’s the worst problem?  Can go on forever.  Can implement a cut off.</a:t>
            </a:r>
          </a:p>
        </p:txBody>
      </p:sp>
    </p:spTree>
    <p:extLst>
      <p:ext uri="{BB962C8B-B14F-4D97-AF65-F5344CB8AC3E}">
        <p14:creationId xmlns:p14="http://schemas.microsoft.com/office/powerpoint/2010/main" val="14299353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7BF91-68AD-4759-A1F3-5982A8AED934}" type="slidenum">
              <a:rPr lang="en-US"/>
              <a:pPr/>
              <a:t>85</a:t>
            </a:fld>
            <a:endParaRPr lang="en-US"/>
          </a:p>
        </p:txBody>
      </p:sp>
      <p:sp>
        <p:nvSpPr>
          <p:cNvPr id="2207746" name="Rectangle 2"/>
          <p:cNvSpPr>
            <a:spLocks noGrp="1" noRot="1" noChangeAspect="1" noChangeArrowheads="1" noTextEdit="1"/>
          </p:cNvSpPr>
          <p:nvPr>
            <p:ph type="sldImg"/>
          </p:nvPr>
        </p:nvSpPr>
        <p:spPr>
          <a:ln/>
        </p:spPr>
      </p:sp>
      <p:sp>
        <p:nvSpPr>
          <p:cNvPr id="22077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14010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22532" name="Slide Number Placeholder 3"/>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F2DA48E8-A59D-4F17-85B6-D10B73510715}" type="slidenum">
              <a:rPr lang="en-US" altLang="en-US" sz="1200">
                <a:latin typeface="Calibri" panose="020F0502020204030204" pitchFamily="34" charset="0"/>
              </a:rPr>
              <a:pPr eaLnBrk="1" hangingPunct="1"/>
              <a:t>6</a:t>
            </a:fld>
            <a:endParaRPr lang="en-US" altLang="en-US" sz="1200">
              <a:latin typeface="Calibri" panose="020F0502020204030204" pitchFamily="34" charset="0"/>
            </a:endParaRPr>
          </a:p>
        </p:txBody>
      </p:sp>
    </p:spTree>
    <p:extLst>
      <p:ext uri="{BB962C8B-B14F-4D97-AF65-F5344CB8AC3E}">
        <p14:creationId xmlns:p14="http://schemas.microsoft.com/office/powerpoint/2010/main" val="34585840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59DED4-E89B-458F-9E1B-6EEBCE7AEEEF}" type="slidenum">
              <a:rPr lang="en-US"/>
              <a:pPr/>
              <a:t>86</a:t>
            </a:fld>
            <a:endParaRPr lang="en-US"/>
          </a:p>
        </p:txBody>
      </p:sp>
      <p:sp>
        <p:nvSpPr>
          <p:cNvPr id="2211842" name="Rectangle 2"/>
          <p:cNvSpPr>
            <a:spLocks noGrp="1" noRot="1" noChangeAspect="1" noChangeArrowheads="1" noTextEdit="1"/>
          </p:cNvSpPr>
          <p:nvPr>
            <p:ph type="sldImg"/>
          </p:nvPr>
        </p:nvSpPr>
        <p:spPr>
          <a:ln/>
        </p:spPr>
      </p:sp>
      <p:sp>
        <p:nvSpPr>
          <p:cNvPr id="22118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69761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A78A34-C228-4424-9C7A-0A0937EEEC39}" type="slidenum">
              <a:rPr lang="en-US"/>
              <a:pPr/>
              <a:t>87</a:t>
            </a:fld>
            <a:endParaRPr lang="en-US"/>
          </a:p>
        </p:txBody>
      </p:sp>
      <p:sp>
        <p:nvSpPr>
          <p:cNvPr id="2213890" name="Rectangle 2"/>
          <p:cNvSpPr>
            <a:spLocks noGrp="1" noRot="1" noChangeAspect="1" noChangeArrowheads="1" noTextEdit="1"/>
          </p:cNvSpPr>
          <p:nvPr>
            <p:ph type="sldImg"/>
          </p:nvPr>
        </p:nvSpPr>
        <p:spPr>
          <a:ln/>
        </p:spPr>
      </p:sp>
      <p:sp>
        <p:nvSpPr>
          <p:cNvPr id="22138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167192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The website shows a</a:t>
            </a:r>
            <a:r>
              <a:rPr lang="en-US" baseline="0" dirty="0"/>
              <a:t> framework/architecture for students to use to implement their own AI</a:t>
            </a:r>
          </a:p>
          <a:p>
            <a:pPr marL="228600" indent="-228600">
              <a:buFont typeface="+mj-lt"/>
              <a:buAutoNum type="arabicPeriod"/>
            </a:pPr>
            <a:r>
              <a:rPr lang="en-US" baseline="0" dirty="0"/>
              <a:t>The framework is impressive in the sense it let’s users experiment their own AI on the framework provided</a:t>
            </a:r>
            <a:endParaRPr lang="en-US" dirty="0"/>
          </a:p>
        </p:txBody>
      </p:sp>
      <p:sp>
        <p:nvSpPr>
          <p:cNvPr id="4" name="Slide Number Placeholder 3"/>
          <p:cNvSpPr>
            <a:spLocks noGrp="1"/>
          </p:cNvSpPr>
          <p:nvPr>
            <p:ph type="sldNum" sz="quarter" idx="10"/>
          </p:nvPr>
        </p:nvSpPr>
        <p:spPr/>
        <p:txBody>
          <a:bodyPr/>
          <a:lstStyle/>
          <a:p>
            <a:fld id="{DB1116B2-EA08-4DFC-ADC3-470F8E15F816}" type="slidenum">
              <a:rPr lang="en-US" smtClean="0"/>
              <a:t>102</a:t>
            </a:fld>
            <a:endParaRPr lang="en-US"/>
          </a:p>
        </p:txBody>
      </p:sp>
    </p:spTree>
    <p:extLst>
      <p:ext uri="{BB962C8B-B14F-4D97-AF65-F5344CB8AC3E}">
        <p14:creationId xmlns:p14="http://schemas.microsoft.com/office/powerpoint/2010/main" val="18296594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For Reactive path following – show the Left4Dead pdf</a:t>
            </a:r>
          </a:p>
          <a:p>
            <a:pPr marL="228600" indent="-228600">
              <a:buFont typeface="+mj-lt"/>
              <a:buAutoNum type="arabicPeriod"/>
            </a:pPr>
            <a:r>
              <a:rPr lang="en-US" dirty="0"/>
              <a:t>For the</a:t>
            </a:r>
            <a:r>
              <a:rPr lang="en-US" baseline="0" dirty="0"/>
              <a:t> AI, show the next section</a:t>
            </a:r>
            <a:endParaRPr lang="en-US" dirty="0"/>
          </a:p>
        </p:txBody>
      </p:sp>
      <p:sp>
        <p:nvSpPr>
          <p:cNvPr id="4" name="Slide Number Placeholder 3"/>
          <p:cNvSpPr>
            <a:spLocks noGrp="1"/>
          </p:cNvSpPr>
          <p:nvPr>
            <p:ph type="sldNum" sz="quarter" idx="10"/>
          </p:nvPr>
        </p:nvSpPr>
        <p:spPr/>
        <p:txBody>
          <a:bodyPr/>
          <a:lstStyle/>
          <a:p>
            <a:fld id="{DB1116B2-EA08-4DFC-ADC3-470F8E15F816}" type="slidenum">
              <a:rPr lang="en-US" smtClean="0"/>
              <a:t>103</a:t>
            </a:fld>
            <a:endParaRPr lang="en-US"/>
          </a:p>
        </p:txBody>
      </p:sp>
    </p:spTree>
    <p:extLst>
      <p:ext uri="{BB962C8B-B14F-4D97-AF65-F5344CB8AC3E}">
        <p14:creationId xmlns:p14="http://schemas.microsoft.com/office/powerpoint/2010/main" val="2362158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fld id="{4DA33949-0C26-4644-A3EF-6D6D466ABE6E}" type="slidenum">
              <a:rPr lang="en-US" altLang="en-US" sz="1200"/>
              <a:pPr/>
              <a:t>108</a:t>
            </a:fld>
            <a:endParaRPr lang="en-US" altLang="en-US" sz="120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7730590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fld id="{38B576D4-0903-47C9-86A6-B4C857587837}" type="slidenum">
              <a:rPr lang="en-US" altLang="en-US" sz="1200"/>
              <a:pPr/>
              <a:t>109</a:t>
            </a:fld>
            <a:endParaRPr lang="en-US" altLang="en-US" sz="120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6281135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fld id="{2A3332CA-B9D1-4BBE-B641-C228699FBD64}" type="slidenum">
              <a:rPr lang="en-US" altLang="en-US" sz="1200"/>
              <a:pPr/>
              <a:t>110</a:t>
            </a:fld>
            <a:endParaRPr lang="en-US" altLang="en-US" sz="120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240177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fld id="{3EA0BBB3-EE5F-4256-87B9-438A9D47437D}" type="slidenum">
              <a:rPr lang="en-US" altLang="en-US" sz="1200"/>
              <a:pPr/>
              <a:t>112</a:t>
            </a:fld>
            <a:endParaRPr lang="en-US" altLang="en-US" sz="120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7892866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fld id="{485C778B-727E-492D-9494-C89C24C1C023}" type="slidenum">
              <a:rPr lang="en-US" altLang="en-US" sz="1200"/>
              <a:pPr/>
              <a:t>113</a:t>
            </a:fld>
            <a:endParaRPr lang="en-US" altLang="en-US" sz="120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3543498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fld id="{2AFE0CEA-DAF4-44C5-8222-423FADEDFC21}" type="slidenum">
              <a:rPr lang="en-US" altLang="en-US" sz="1200"/>
              <a:pPr/>
              <a:t>114</a:t>
            </a:fld>
            <a:endParaRPr lang="en-US" altLang="en-US" sz="1200"/>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425855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23556" name="Slide Number Placeholder 3"/>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5C719896-F9ED-402D-8F0C-F8CDD4CD2586}" type="slidenum">
              <a:rPr lang="en-US" altLang="en-US" sz="1200">
                <a:latin typeface="Calibri" panose="020F0502020204030204" pitchFamily="34" charset="0"/>
              </a:rPr>
              <a:pPr eaLnBrk="1" hangingPunct="1"/>
              <a:t>7</a:t>
            </a:fld>
            <a:endParaRPr lang="en-US" altLang="en-US" sz="1200">
              <a:latin typeface="Calibri" panose="020F0502020204030204" pitchFamily="34" charset="0"/>
            </a:endParaRPr>
          </a:p>
        </p:txBody>
      </p:sp>
    </p:spTree>
    <p:extLst>
      <p:ext uri="{BB962C8B-B14F-4D97-AF65-F5344CB8AC3E}">
        <p14:creationId xmlns:p14="http://schemas.microsoft.com/office/powerpoint/2010/main" val="1488188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115</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905992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Rectangle 2"/>
          <p:cNvSpPr>
            <a:spLocks noGrp="1" noRot="1" noChangeAspect="1" noChangeArrowheads="1"/>
          </p:cNvSpPr>
          <p:nvPr>
            <p:ph type="sldImg"/>
          </p:nvPr>
        </p:nvSpPr>
        <p:spPr bwMode="auto">
          <a:xfrm>
            <a:off x="2298700" y="527050"/>
            <a:ext cx="4675188" cy="2630488"/>
          </a:xfrm>
          <a:prstGeom prst="rect">
            <a:avLst/>
          </a:prstGeom>
          <a:solidFill>
            <a:srgbClr val="FFFFFF"/>
          </a:solidFill>
          <a:ln>
            <a:solidFill>
              <a:srgbClr val="000000"/>
            </a:solidFill>
            <a:miter lim="800000"/>
            <a:headEnd/>
            <a:tailEnd/>
          </a:ln>
        </p:spPr>
      </p:sp>
      <p:sp>
        <p:nvSpPr>
          <p:cNvPr id="739331" name="Rectangle 3"/>
          <p:cNvSpPr>
            <a:spLocks noGrp="1" noChangeArrowheads="1"/>
          </p:cNvSpPr>
          <p:nvPr>
            <p:ph type="body" idx="1"/>
          </p:nvPr>
        </p:nvSpPr>
        <p:spPr bwMode="auto">
          <a:xfrm>
            <a:off x="1238250" y="3333750"/>
            <a:ext cx="6792913" cy="3159125"/>
          </a:xfrm>
          <a:prstGeom prst="rect">
            <a:avLst/>
          </a:prstGeom>
          <a:solidFill>
            <a:srgbClr val="FFFFFF"/>
          </a:solidFill>
          <a:ln>
            <a:solidFill>
              <a:srgbClr val="000000"/>
            </a:solidFill>
            <a:miter lim="800000"/>
            <a:headEnd/>
            <a:tailEnd/>
          </a:ln>
        </p:spPr>
        <p:txBody>
          <a:bodyPr lIns="88048" tIns="44024" rIns="88048" bIns="44024"/>
          <a:lstStyle/>
          <a:p>
            <a:endParaRPr lang="en-US" altLang="en-US"/>
          </a:p>
        </p:txBody>
      </p:sp>
    </p:spTree>
    <p:extLst>
      <p:ext uri="{BB962C8B-B14F-4D97-AF65-F5344CB8AC3E}">
        <p14:creationId xmlns:p14="http://schemas.microsoft.com/office/powerpoint/2010/main" val="37497851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2"/>
          <p:cNvSpPr>
            <a:spLocks noGrp="1" noRot="1" noChangeAspect="1" noChangeArrowheads="1"/>
          </p:cNvSpPr>
          <p:nvPr>
            <p:ph type="sldImg"/>
          </p:nvPr>
        </p:nvSpPr>
        <p:spPr bwMode="auto">
          <a:xfrm>
            <a:off x="2298700" y="527050"/>
            <a:ext cx="4675188" cy="2630488"/>
          </a:xfrm>
          <a:prstGeom prst="rect">
            <a:avLst/>
          </a:prstGeom>
          <a:solidFill>
            <a:srgbClr val="FFFFFF"/>
          </a:solidFill>
          <a:ln>
            <a:solidFill>
              <a:srgbClr val="000000"/>
            </a:solidFill>
            <a:miter lim="800000"/>
            <a:headEnd/>
            <a:tailEnd/>
          </a:ln>
        </p:spPr>
      </p:sp>
      <p:sp>
        <p:nvSpPr>
          <p:cNvPr id="730115" name="Rectangle 3"/>
          <p:cNvSpPr>
            <a:spLocks noGrp="1" noChangeArrowheads="1"/>
          </p:cNvSpPr>
          <p:nvPr>
            <p:ph type="body" idx="1"/>
          </p:nvPr>
        </p:nvSpPr>
        <p:spPr bwMode="auto">
          <a:xfrm>
            <a:off x="1238250" y="3333750"/>
            <a:ext cx="6792913" cy="3159125"/>
          </a:xfrm>
          <a:prstGeom prst="rect">
            <a:avLst/>
          </a:prstGeom>
          <a:solidFill>
            <a:srgbClr val="FFFFFF"/>
          </a:solidFill>
          <a:ln>
            <a:solidFill>
              <a:srgbClr val="000000"/>
            </a:solidFill>
            <a:miter lim="800000"/>
            <a:headEnd/>
            <a:tailEnd/>
          </a:ln>
        </p:spPr>
        <p:txBody>
          <a:bodyPr lIns="88048" tIns="44024" rIns="88048" bIns="44024"/>
          <a:lstStyle/>
          <a:p>
            <a:endParaRPr lang="en-US" altLang="en-US"/>
          </a:p>
        </p:txBody>
      </p:sp>
    </p:spTree>
    <p:extLst>
      <p:ext uri="{BB962C8B-B14F-4D97-AF65-F5344CB8AC3E}">
        <p14:creationId xmlns:p14="http://schemas.microsoft.com/office/powerpoint/2010/main" val="38393824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Grp="1" noRot="1" noChangeAspect="1" noChangeArrowheads="1"/>
          </p:cNvSpPr>
          <p:nvPr>
            <p:ph type="sldImg"/>
          </p:nvPr>
        </p:nvSpPr>
        <p:spPr>
          <a:ln/>
        </p:spPr>
      </p:sp>
      <p:sp>
        <p:nvSpPr>
          <p:cNvPr id="7833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527285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2"/>
          <p:cNvSpPr>
            <a:spLocks noGrp="1" noRot="1" noChangeAspect="1" noChangeArrowheads="1"/>
          </p:cNvSpPr>
          <p:nvPr>
            <p:ph type="sldImg"/>
          </p:nvPr>
        </p:nvSpPr>
        <p:spPr>
          <a:ln/>
        </p:spPr>
      </p:sp>
      <p:sp>
        <p:nvSpPr>
          <p:cNvPr id="7843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562522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Rot="1" noChangeAspect="1" noChangeArrowheads="1"/>
          </p:cNvSpPr>
          <p:nvPr>
            <p:ph type="sldImg"/>
          </p:nvPr>
        </p:nvSpPr>
        <p:spPr>
          <a:ln/>
        </p:spPr>
      </p:sp>
      <p:sp>
        <p:nvSpPr>
          <p:cNvPr id="7854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840739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2"/>
          <p:cNvSpPr>
            <a:spLocks noGrp="1" noRot="1" noChangeAspect="1" noChangeArrowheads="1" noTextEdit="1"/>
          </p:cNvSpPr>
          <p:nvPr>
            <p:ph type="sldImg"/>
          </p:nvPr>
        </p:nvSpPr>
        <p:spPr>
          <a:ln/>
        </p:spPr>
      </p:sp>
      <p:sp>
        <p:nvSpPr>
          <p:cNvPr id="758787" name="Rectangle 3"/>
          <p:cNvSpPr>
            <a:spLocks noGrp="1" noChangeArrowheads="1"/>
          </p:cNvSpPr>
          <p:nvPr>
            <p:ph type="body" idx="1"/>
          </p:nvPr>
        </p:nvSpPr>
        <p:spPr/>
        <p:txBody>
          <a:bodyPr/>
          <a:lstStyle/>
          <a:p>
            <a:r>
              <a:rPr lang="en-US" altLang="en-US"/>
              <a:t>by rooting a tree, it's easy to see that it has n-1 edges (exactly one edge leading upward from each non-root node.)</a:t>
            </a:r>
          </a:p>
        </p:txBody>
      </p:sp>
    </p:spTree>
    <p:extLst>
      <p:ext uri="{BB962C8B-B14F-4D97-AF65-F5344CB8AC3E}">
        <p14:creationId xmlns:p14="http://schemas.microsoft.com/office/powerpoint/2010/main" val="14369412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Rot="1" noChangeAspect="1" noChangeArrowheads="1"/>
          </p:cNvSpPr>
          <p:nvPr>
            <p:ph type="sldImg"/>
          </p:nvPr>
        </p:nvSpPr>
        <p:spPr>
          <a:ln/>
        </p:spPr>
      </p:sp>
      <p:sp>
        <p:nvSpPr>
          <p:cNvPr id="7936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622171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Rectangle 2"/>
          <p:cNvSpPr>
            <a:spLocks noGrp="1" noRot="1" noChangeAspect="1" noChangeArrowheads="1"/>
          </p:cNvSpPr>
          <p:nvPr>
            <p:ph type="sldImg"/>
          </p:nvPr>
        </p:nvSpPr>
        <p:spPr>
          <a:ln/>
        </p:spPr>
      </p:sp>
      <p:sp>
        <p:nvSpPr>
          <p:cNvPr id="7956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680281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Rot="1" noChangeAspect="1" noChangeArrowheads="1" noTextEdit="1"/>
          </p:cNvSpPr>
          <p:nvPr>
            <p:ph type="sldImg"/>
          </p:nvPr>
        </p:nvSpPr>
        <p:spPr>
          <a:ln/>
        </p:spPr>
      </p:sp>
      <p:sp>
        <p:nvSpPr>
          <p:cNvPr id="582659" name="Rectangle 3"/>
          <p:cNvSpPr>
            <a:spLocks noGrp="1" noChangeArrowheads="1"/>
          </p:cNvSpPr>
          <p:nvPr>
            <p:ph type="body" idx="1"/>
          </p:nvPr>
        </p:nvSpPr>
        <p:spPr/>
        <p:txBody>
          <a:bodyPr/>
          <a:lstStyle/>
          <a:p>
            <a:r>
              <a:rPr lang="en-US" altLang="en-US"/>
              <a:t>Cayley (1821-1895) was one of great mathematicians of 19</a:t>
            </a:r>
            <a:r>
              <a:rPr lang="en-US" altLang="en-US" baseline="30000"/>
              <a:t>th</a:t>
            </a:r>
            <a:r>
              <a:rPr lang="en-US" altLang="en-US"/>
              <a:t> century, but his 1889 paper did not contain a rigorous proof of Cayley's Theorem.</a:t>
            </a:r>
          </a:p>
        </p:txBody>
      </p:sp>
    </p:spTree>
    <p:extLst>
      <p:ext uri="{BB962C8B-B14F-4D97-AF65-F5344CB8AC3E}">
        <p14:creationId xmlns:p14="http://schemas.microsoft.com/office/powerpoint/2010/main" val="236641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8</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78945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Rot="1" noChangeAspect="1" noChangeArrowheads="1"/>
          </p:cNvSpPr>
          <p:nvPr>
            <p:ph type="sldImg"/>
          </p:nvPr>
        </p:nvSpPr>
        <p:spPr>
          <a:ln/>
        </p:spPr>
      </p:sp>
      <p:sp>
        <p:nvSpPr>
          <p:cNvPr id="697347" name="Rectangle 3"/>
          <p:cNvSpPr>
            <a:spLocks noGrp="1" noChangeArrowheads="1"/>
          </p:cNvSpPr>
          <p:nvPr>
            <p:ph type="body" idx="1"/>
          </p:nvPr>
        </p:nvSpPr>
        <p:spPr/>
        <p:txBody>
          <a:bodyPr/>
          <a:lstStyle/>
          <a:p>
            <a:r>
              <a:rPr lang="en-US" altLang="en-US"/>
              <a:t>Note: simplifying assumption guarantees that MST in unique so it make sense to refer to "the MST"</a:t>
            </a:r>
          </a:p>
        </p:txBody>
      </p:sp>
    </p:spTree>
    <p:extLst>
      <p:ext uri="{BB962C8B-B14F-4D97-AF65-F5344CB8AC3E}">
        <p14:creationId xmlns:p14="http://schemas.microsoft.com/office/powerpoint/2010/main" val="27956310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0" name="Rectangle 2"/>
          <p:cNvSpPr>
            <a:spLocks noGrp="1" noRot="1" noChangeAspect="1" noChangeArrowheads="1" noTextEdit="1"/>
          </p:cNvSpPr>
          <p:nvPr>
            <p:ph type="sldImg"/>
          </p:nvPr>
        </p:nvSpPr>
        <p:spPr bwMode="auto">
          <a:xfrm>
            <a:off x="2295525" y="527050"/>
            <a:ext cx="4678363" cy="2632075"/>
          </a:xfrm>
          <a:prstGeom prst="rect">
            <a:avLst/>
          </a:prstGeom>
          <a:solidFill>
            <a:srgbClr val="FFFFFF"/>
          </a:solidFill>
          <a:ln>
            <a:solidFill>
              <a:srgbClr val="000000"/>
            </a:solidFill>
            <a:miter lim="800000"/>
            <a:headEnd/>
            <a:tailEnd/>
          </a:ln>
        </p:spPr>
      </p:sp>
      <p:sp>
        <p:nvSpPr>
          <p:cNvPr id="688131" name="Rectangle 3"/>
          <p:cNvSpPr>
            <a:spLocks noGrp="1" noChangeArrowheads="1"/>
          </p:cNvSpPr>
          <p:nvPr>
            <p:ph type="body" idx="1"/>
          </p:nvPr>
        </p:nvSpPr>
        <p:spPr bwMode="auto">
          <a:xfrm>
            <a:off x="1238250" y="3333750"/>
            <a:ext cx="6792913" cy="3159125"/>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21176547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Rot="1" noChangeAspect="1" noChangeArrowheads="1" noTextEdit="1"/>
          </p:cNvSpPr>
          <p:nvPr>
            <p:ph type="sldImg"/>
          </p:nvPr>
        </p:nvSpPr>
        <p:spPr>
          <a:ln/>
        </p:spPr>
      </p:sp>
      <p:sp>
        <p:nvSpPr>
          <p:cNvPr id="6072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033515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Rectangle 2"/>
          <p:cNvSpPr>
            <a:spLocks noGrp="1" noRot="1" noChangeAspect="1" noChangeArrowheads="1" noTextEdit="1"/>
          </p:cNvSpPr>
          <p:nvPr>
            <p:ph type="sldImg"/>
          </p:nvPr>
        </p:nvSpPr>
        <p:spPr>
          <a:ln/>
        </p:spPr>
      </p:sp>
      <p:sp>
        <p:nvSpPr>
          <p:cNvPr id="6133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2872919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149</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358148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150</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69180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Show the Racing Game video</a:t>
            </a:r>
          </a:p>
          <a:p>
            <a:pPr marL="228600" indent="-228600">
              <a:buFont typeface="+mj-lt"/>
              <a:buAutoNum type="arabicPeriod"/>
            </a:pPr>
            <a:r>
              <a:rPr lang="en-US" dirty="0"/>
              <a:t>Show the Jumping</a:t>
            </a:r>
            <a:r>
              <a:rPr lang="en-US" baseline="0" dirty="0"/>
              <a:t> video</a:t>
            </a:r>
          </a:p>
          <a:p>
            <a:pPr marL="228600" indent="-228600">
              <a:buFont typeface="+mj-lt"/>
              <a:buAutoNum type="arabicPeriod"/>
            </a:pPr>
            <a:r>
              <a:rPr lang="en-US" baseline="0" dirty="0"/>
              <a:t>Show the fighting video</a:t>
            </a:r>
          </a:p>
          <a:p>
            <a:pPr marL="228600" indent="-228600">
              <a:buFont typeface="+mj-lt"/>
              <a:buAutoNum type="arabicPeriod"/>
            </a:pPr>
            <a:r>
              <a:rPr lang="en-US" baseline="0" dirty="0"/>
              <a:t>Talk about Fuzzy logic </a:t>
            </a:r>
            <a:r>
              <a:rPr lang="en-US" baseline="0"/>
              <a:t>(if you have time)</a:t>
            </a:r>
            <a:endParaRPr lang="en-US" dirty="0"/>
          </a:p>
        </p:txBody>
      </p:sp>
      <p:sp>
        <p:nvSpPr>
          <p:cNvPr id="4" name="Slide Number Placeholder 3"/>
          <p:cNvSpPr>
            <a:spLocks noGrp="1"/>
          </p:cNvSpPr>
          <p:nvPr>
            <p:ph type="sldNum" sz="quarter" idx="10"/>
          </p:nvPr>
        </p:nvSpPr>
        <p:spPr/>
        <p:txBody>
          <a:bodyPr/>
          <a:lstStyle/>
          <a:p>
            <a:fld id="{DB1116B2-EA08-4DFC-ADC3-470F8E15F816}" type="slidenum">
              <a:rPr lang="en-US" smtClean="0"/>
              <a:t>151</a:t>
            </a:fld>
            <a:endParaRPr lang="en-US"/>
          </a:p>
        </p:txBody>
      </p:sp>
    </p:spTree>
    <p:extLst>
      <p:ext uri="{BB962C8B-B14F-4D97-AF65-F5344CB8AC3E}">
        <p14:creationId xmlns:p14="http://schemas.microsoft.com/office/powerpoint/2010/main" val="356708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152</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502183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D39AFE-44B3-433B-B43E-10425104F9E1}" type="slidenum">
              <a:rPr lang="en-US" altLang="en-US"/>
              <a:pPr/>
              <a:t>153</a:t>
            </a:fld>
            <a:endParaRPr lang="en-US" altLang="en-US"/>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978677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E514F5-77B9-4503-994F-A0DF3201432E}" type="slidenum">
              <a:rPr lang="en-US" altLang="en-US"/>
              <a:pPr/>
              <a:t>155</a:t>
            </a:fld>
            <a:endParaRPr lang="en-US" alt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15247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Rot="1" noChangeAspect="1" noChangeArrowheads="1" noTextEdit="1"/>
          </p:cNvSpPr>
          <p:nvPr>
            <p:ph type="sldImg"/>
          </p:nvPr>
        </p:nvSpPr>
        <p:spPr>
          <a:xfrm>
            <a:off x="73025" y="762000"/>
            <a:ext cx="6635750" cy="3733800"/>
          </a:xfrm>
          <a:noFill/>
          <a:ln/>
          <a:extLst>
            <a:ext uri="{909E8E84-426E-40dd-AFC4-6F175D3DCCD1}">
              <a14:hiddenFill xmlns="" xmlns:a14="http://schemas.microsoft.com/office/drawing/2010/main">
                <a:solidFill>
                  <a:srgbClr val="FFFFFF"/>
                </a:solidFill>
              </a14:hiddenFill>
            </a:ext>
          </a:extLst>
        </p:spPr>
      </p:sp>
      <p:sp>
        <p:nvSpPr>
          <p:cNvPr id="26626" name="Text Box 3"/>
          <p:cNvSpPr txBox="1">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7582176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A6B7AB-B7FF-42CF-AF24-4580FB7BC995}" type="slidenum">
              <a:rPr lang="en-US" altLang="en-US"/>
              <a:pPr/>
              <a:t>156</a:t>
            </a:fld>
            <a:endParaRPr lang="en-US" altLang="en-US"/>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187246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E6835D-2FE4-4B80-8F70-25527A9895C1}" type="slidenum">
              <a:rPr lang="en-US" altLang="en-US"/>
              <a:pPr/>
              <a:t>157</a:t>
            </a:fld>
            <a:endParaRPr lang="en-US" altLang="en-US"/>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128705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A1979C-7D05-4021-B252-A3996558D3AE}" type="slidenum">
              <a:rPr lang="en-US" altLang="en-US"/>
              <a:pPr/>
              <a:t>158</a:t>
            </a:fld>
            <a:endParaRPr lang="en-US" altLang="en-US"/>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0551502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3F4EF9-250D-45A7-905C-015DCE4B0CEA}" type="slidenum">
              <a:rPr lang="en-US" altLang="en-US"/>
              <a:pPr/>
              <a:t>159</a:t>
            </a:fld>
            <a:endParaRPr lang="en-US" alt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325001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83446281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2034098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7586234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8934469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BF7C7A-4757-435D-9651-9F92BA2A8947}" type="slidenum">
              <a:rPr lang="en-US" altLang="en-US"/>
              <a:pPr/>
              <a:t>164</a:t>
            </a:fld>
            <a:endParaRPr lang="en-US" alt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458083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F32BB2-E4E8-45A2-ABB6-5F0BA7CD566F}" type="slidenum">
              <a:rPr lang="en-US" altLang="en-US"/>
              <a:pPr/>
              <a:t>165</a:t>
            </a:fld>
            <a:endParaRPr lang="en-US" altLang="en-US"/>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91464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12</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77864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37630F-0F9E-41A9-B072-D7B1C32081AE}" type="slidenum">
              <a:rPr lang="en-US" altLang="en-US"/>
              <a:pPr/>
              <a:t>166</a:t>
            </a:fld>
            <a:endParaRPr lang="en-US" altLang="en-US"/>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8338535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167</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755974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168</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068694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169</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057581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170</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5812626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C4B111-0B73-452A-B8DE-2826E7599161}" type="slidenum">
              <a:rPr lang="en-US" altLang="en-US"/>
              <a:pPr/>
              <a:t>171</a:t>
            </a:fld>
            <a:endParaRPr lang="en-US" alt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3080127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172</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5283762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173</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5958505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174</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1553160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175</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67058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F3C806-AF09-49FA-A892-21DF5336D02E}" type="datetimeFigureOut">
              <a:rPr lang="en-US" smtClean="0"/>
              <a:t>1/31/18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1025871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F3C806-AF09-49FA-A892-21DF5336D02E}" type="datetimeFigureOut">
              <a:rPr lang="en-US" smtClean="0"/>
              <a:t>1/31/18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3641628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F3C806-AF09-49FA-A892-21DF5336D02E}" type="datetimeFigureOut">
              <a:rPr lang="en-US" smtClean="0"/>
              <a:t>1/31/18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2015306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00052" y="152401"/>
            <a:ext cx="11525249" cy="62722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Footer Placeholder 2"/>
          <p:cNvSpPr>
            <a:spLocks noGrp="1"/>
          </p:cNvSpPr>
          <p:nvPr>
            <p:ph type="ftr" sz="quarter" idx="10"/>
          </p:nvPr>
        </p:nvSpPr>
        <p:spPr>
          <a:xfrm>
            <a:off x="0" y="6400800"/>
            <a:ext cx="7315200" cy="457200"/>
          </a:xfrm>
        </p:spPr>
        <p:txBody>
          <a:bodyPr/>
          <a:lstStyle>
            <a:lvl1pPr>
              <a:defRPr/>
            </a:lvl1pPr>
          </a:lstStyle>
          <a:p>
            <a:endParaRPr lang="en-US" altLang="en-US"/>
          </a:p>
        </p:txBody>
      </p:sp>
      <p:sp>
        <p:nvSpPr>
          <p:cNvPr id="4" name="Slide Number Placeholder 3"/>
          <p:cNvSpPr>
            <a:spLocks noGrp="1"/>
          </p:cNvSpPr>
          <p:nvPr>
            <p:ph type="sldNum" sz="quarter" idx="11"/>
          </p:nvPr>
        </p:nvSpPr>
        <p:spPr>
          <a:xfrm>
            <a:off x="11628968" y="6521450"/>
            <a:ext cx="563033" cy="336550"/>
          </a:xfrm>
        </p:spPr>
        <p:txBody>
          <a:bodyPr/>
          <a:lstStyle>
            <a:lvl1pPr>
              <a:defRPr/>
            </a:lvl1pPr>
          </a:lstStyle>
          <a:p>
            <a:fld id="{B0BC8D43-1D29-44C9-A878-D887AABBF3DF}" type="slidenum">
              <a:rPr lang="he-IL" altLang="en-US"/>
              <a:pPr/>
              <a:t>‹#›</a:t>
            </a:fld>
            <a:endParaRPr lang="en-US" altLang="en-US"/>
          </a:p>
        </p:txBody>
      </p:sp>
    </p:spTree>
    <p:extLst>
      <p:ext uri="{BB962C8B-B14F-4D97-AF65-F5344CB8AC3E}">
        <p14:creationId xmlns:p14="http://schemas.microsoft.com/office/powerpoint/2010/main" val="703205578"/>
      </p:ext>
    </p:extLst>
  </p:cSld>
  <p:clrMapOvr>
    <a:masterClrMapping/>
  </p:clrMapOvr>
  <p:transition>
    <p:pull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17600" y="762000"/>
            <a:ext cx="10668000" cy="685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219200" y="1905000"/>
            <a:ext cx="10668000" cy="4191000"/>
          </a:xfrm>
        </p:spPr>
        <p:txBody>
          <a:bodyPr/>
          <a:lstStyle/>
          <a:p>
            <a:endParaRPr lang="en-US"/>
          </a:p>
        </p:txBody>
      </p:sp>
      <p:sp>
        <p:nvSpPr>
          <p:cNvPr id="4" name="Date Placeholder 3"/>
          <p:cNvSpPr>
            <a:spLocks noGrp="1"/>
          </p:cNvSpPr>
          <p:nvPr>
            <p:ph type="dt" sz="half" idx="10"/>
          </p:nvPr>
        </p:nvSpPr>
        <p:spPr>
          <a:xfrm>
            <a:off x="9347200" y="6553200"/>
            <a:ext cx="2540000" cy="304800"/>
          </a:xfrm>
        </p:spPr>
        <p:txBody>
          <a:bodyPr/>
          <a:lstStyle>
            <a:lvl1pPr>
              <a:defRPr/>
            </a:lvl1pPr>
          </a:lstStyle>
          <a:p>
            <a:endParaRPr lang="nl-NL" altLang="en-US"/>
          </a:p>
        </p:txBody>
      </p:sp>
      <p:sp>
        <p:nvSpPr>
          <p:cNvPr id="5" name="Footer Placeholder 4"/>
          <p:cNvSpPr>
            <a:spLocks noGrp="1"/>
          </p:cNvSpPr>
          <p:nvPr>
            <p:ph type="ftr" sz="quarter" idx="11"/>
          </p:nvPr>
        </p:nvSpPr>
        <p:spPr>
          <a:xfrm>
            <a:off x="3915833" y="6529388"/>
            <a:ext cx="3860800" cy="304800"/>
          </a:xfrm>
        </p:spPr>
        <p:txBody>
          <a:bodyPr/>
          <a:lstStyle>
            <a:lvl1pPr>
              <a:defRPr/>
            </a:lvl1pPr>
          </a:lstStyle>
          <a:p>
            <a:endParaRPr lang="nl-NL" altLang="en-US"/>
          </a:p>
        </p:txBody>
      </p:sp>
      <p:sp>
        <p:nvSpPr>
          <p:cNvPr id="6" name="Slide Number Placeholder 5"/>
          <p:cNvSpPr>
            <a:spLocks noGrp="1"/>
          </p:cNvSpPr>
          <p:nvPr>
            <p:ph type="sldNum" sz="quarter" idx="12"/>
          </p:nvPr>
        </p:nvSpPr>
        <p:spPr>
          <a:xfrm>
            <a:off x="112184" y="6343650"/>
            <a:ext cx="783167" cy="488950"/>
          </a:xfrm>
        </p:spPr>
        <p:txBody>
          <a:bodyPr/>
          <a:lstStyle>
            <a:lvl1pPr>
              <a:defRPr/>
            </a:lvl1pPr>
          </a:lstStyle>
          <a:p>
            <a:fld id="{D35EAD69-AD45-41DB-A4F3-6C408E5877A5}" type="slidenum">
              <a:rPr lang="nl-NL" altLang="en-US"/>
              <a:pPr/>
              <a:t>‹#›</a:t>
            </a:fld>
            <a:endParaRPr lang="nl-NL" altLang="en-US"/>
          </a:p>
        </p:txBody>
      </p:sp>
    </p:spTree>
    <p:extLst>
      <p:ext uri="{BB962C8B-B14F-4D97-AF65-F5344CB8AC3E}">
        <p14:creationId xmlns:p14="http://schemas.microsoft.com/office/powerpoint/2010/main" val="19333973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35200" y="274638"/>
            <a:ext cx="93472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fld id="{6E68274A-1CA3-4B61-A57A-A3E0043B1999}" type="datetime1">
              <a:rPr lang="en-US"/>
              <a:pPr/>
              <a:t>1/31/18</a:t>
            </a:fld>
            <a:endParaRPr lang="en-US"/>
          </a:p>
        </p:txBody>
      </p:sp>
      <p:sp>
        <p:nvSpPr>
          <p:cNvPr id="6" name="Rectangle 5"/>
          <p:cNvSpPr>
            <a:spLocks noGrp="1" noChangeArrowheads="1"/>
          </p:cNvSpPr>
          <p:nvPr>
            <p:ph type="sldNum" sz="quarter" idx="11"/>
          </p:nvPr>
        </p:nvSpPr>
        <p:spPr>
          <a:ln/>
        </p:spPr>
        <p:txBody>
          <a:bodyPr/>
          <a:lstStyle>
            <a:lvl1pPr>
              <a:defRPr/>
            </a:lvl1pPr>
          </a:lstStyle>
          <a:p>
            <a:fld id="{8E742426-417A-448B-8765-6394CA8BEA9F}" type="slidenum">
              <a:rPr lang="en-US"/>
              <a:pPr/>
              <a:t>‹#›</a:t>
            </a:fld>
            <a:endParaRPr lang="en-US"/>
          </a:p>
        </p:txBody>
      </p:sp>
    </p:spTree>
    <p:extLst>
      <p:ext uri="{BB962C8B-B14F-4D97-AF65-F5344CB8AC3E}">
        <p14:creationId xmlns:p14="http://schemas.microsoft.com/office/powerpoint/2010/main" val="70033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032000" y="190500"/>
            <a:ext cx="9347200" cy="1527175"/>
          </a:xfrm>
        </p:spPr>
        <p:txBody>
          <a:bodyPr/>
          <a:lstStyle/>
          <a:p>
            <a:r>
              <a:rPr lang="en-US"/>
              <a:t>Click to edit Master title style</a:t>
            </a:r>
          </a:p>
        </p:txBody>
      </p:sp>
      <p:sp>
        <p:nvSpPr>
          <p:cNvPr id="3" name="Content Placeholder 2"/>
          <p:cNvSpPr>
            <a:spLocks noGrp="1"/>
          </p:cNvSpPr>
          <p:nvPr>
            <p:ph sz="quarter" idx="1"/>
          </p:nvPr>
        </p:nvSpPr>
        <p:spPr>
          <a:xfrm>
            <a:off x="2032000" y="1905000"/>
            <a:ext cx="4572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807200" y="1905000"/>
            <a:ext cx="4572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2032000" y="4038600"/>
            <a:ext cx="4572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807200" y="4038600"/>
            <a:ext cx="4572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839200" y="6248400"/>
            <a:ext cx="2540000" cy="457200"/>
          </a:xfrm>
        </p:spPr>
        <p:txBody>
          <a:bodyPr/>
          <a:lstStyle>
            <a:lvl1pPr>
              <a:defRPr/>
            </a:lvl1pPr>
          </a:lstStyle>
          <a:p>
            <a:endParaRPr lang="en-US"/>
          </a:p>
        </p:txBody>
      </p:sp>
      <p:sp>
        <p:nvSpPr>
          <p:cNvPr id="8" name="Footer Placeholder 7"/>
          <p:cNvSpPr>
            <a:spLocks noGrp="1"/>
          </p:cNvSpPr>
          <p:nvPr>
            <p:ph type="ftr" sz="quarter" idx="11"/>
          </p:nvPr>
        </p:nvSpPr>
        <p:spPr>
          <a:xfrm>
            <a:off x="4368800" y="6248400"/>
            <a:ext cx="3860800" cy="457200"/>
          </a:xfrm>
        </p:spPr>
        <p:txBody>
          <a:bodyPr/>
          <a:lstStyle>
            <a:lvl1pPr>
              <a:defRPr/>
            </a:lvl1pPr>
          </a:lstStyle>
          <a:p>
            <a:endParaRPr lang="en-US"/>
          </a:p>
        </p:txBody>
      </p:sp>
      <p:sp>
        <p:nvSpPr>
          <p:cNvPr id="9" name="Slide Number Placeholder 8"/>
          <p:cNvSpPr>
            <a:spLocks noGrp="1"/>
          </p:cNvSpPr>
          <p:nvPr>
            <p:ph type="sldNum" sz="quarter" idx="12"/>
          </p:nvPr>
        </p:nvSpPr>
        <p:spPr>
          <a:xfrm>
            <a:off x="2032000" y="6248400"/>
            <a:ext cx="1727200" cy="457200"/>
          </a:xfrm>
        </p:spPr>
        <p:txBody>
          <a:bodyPr/>
          <a:lstStyle>
            <a:lvl1pPr>
              <a:defRPr/>
            </a:lvl1pPr>
          </a:lstStyle>
          <a:p>
            <a:fld id="{A492F9AC-8E41-49A6-8365-E1F1F25D9B0D}" type="slidenum">
              <a:rPr lang="en-US"/>
              <a:pPr/>
              <a:t>‹#›</a:t>
            </a:fld>
            <a:endParaRPr lang="en-US"/>
          </a:p>
        </p:txBody>
      </p:sp>
    </p:spTree>
    <p:extLst>
      <p:ext uri="{BB962C8B-B14F-4D97-AF65-F5344CB8AC3E}">
        <p14:creationId xmlns:p14="http://schemas.microsoft.com/office/powerpoint/2010/main" val="38331975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35200" y="274638"/>
            <a:ext cx="93472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0"/>
            <a:ext cx="53848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3938589"/>
            <a:ext cx="53848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fld id="{9F66DAC7-5666-4B4C-A69E-43635588FCB7}" type="datetime1">
              <a:rPr lang="en-US"/>
              <a:pPr/>
              <a:t>1/31/18</a:t>
            </a:fld>
            <a:endParaRPr lang="en-US"/>
          </a:p>
        </p:txBody>
      </p:sp>
      <p:sp>
        <p:nvSpPr>
          <p:cNvPr id="7" name="Rectangle 5"/>
          <p:cNvSpPr>
            <a:spLocks noGrp="1" noChangeArrowheads="1"/>
          </p:cNvSpPr>
          <p:nvPr>
            <p:ph type="sldNum" sz="quarter" idx="11"/>
          </p:nvPr>
        </p:nvSpPr>
        <p:spPr>
          <a:ln/>
        </p:spPr>
        <p:txBody>
          <a:bodyPr/>
          <a:lstStyle>
            <a:lvl1pPr>
              <a:defRPr/>
            </a:lvl1pPr>
          </a:lstStyle>
          <a:p>
            <a:fld id="{DD308E8A-CFF7-4A67-8A9C-C30803A475BF}" type="slidenum">
              <a:rPr lang="en-US"/>
              <a:pPr/>
              <a:t>‹#›</a:t>
            </a:fld>
            <a:endParaRPr lang="en-US"/>
          </a:p>
        </p:txBody>
      </p:sp>
    </p:spTree>
    <p:extLst>
      <p:ext uri="{BB962C8B-B14F-4D97-AF65-F5344CB8AC3E}">
        <p14:creationId xmlns:p14="http://schemas.microsoft.com/office/powerpoint/2010/main" val="4152107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F3C806-AF09-49FA-A892-21DF5336D02E}" type="datetimeFigureOut">
              <a:rPr lang="en-US" smtClean="0"/>
              <a:t>1/31/18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1159616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F3C806-AF09-49FA-A892-21DF5336D02E}" type="datetimeFigureOut">
              <a:rPr lang="en-US" smtClean="0"/>
              <a:t>1/31/18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1203321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F3C806-AF09-49FA-A892-21DF5336D02E}" type="datetimeFigureOut">
              <a:rPr lang="en-US" smtClean="0"/>
              <a:t>1/31/18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2627497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F3C806-AF09-49FA-A892-21DF5336D02E}" type="datetimeFigureOut">
              <a:rPr lang="en-US" smtClean="0"/>
              <a:t>1/31/18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577632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F3C806-AF09-49FA-A892-21DF5336D02E}" type="datetimeFigureOut">
              <a:rPr lang="en-US" smtClean="0"/>
              <a:t>1/31/18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2536773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F3C806-AF09-49FA-A892-21DF5336D02E}" type="datetimeFigureOut">
              <a:rPr lang="en-US" smtClean="0"/>
              <a:t>1/31/18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640952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F3C806-AF09-49FA-A892-21DF5336D02E}" type="datetimeFigureOut">
              <a:rPr lang="en-US" smtClean="0"/>
              <a:t>1/31/18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2171518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F3C806-AF09-49FA-A892-21DF5336D02E}" type="datetimeFigureOut">
              <a:rPr lang="en-US" smtClean="0"/>
              <a:t>1/31/18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262158150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F3C806-AF09-49FA-A892-21DF5336D02E}" type="datetimeFigureOut">
              <a:rPr lang="en-US" smtClean="0"/>
              <a:t>1/31/18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D3F1FE-0A32-4AEC-82DC-93A43DDA32E2}" type="slidenum">
              <a:rPr lang="en-US" smtClean="0"/>
              <a:t>‹#›</a:t>
            </a:fld>
            <a:endParaRPr lang="en-US"/>
          </a:p>
        </p:txBody>
      </p:sp>
    </p:spTree>
    <p:extLst>
      <p:ext uri="{BB962C8B-B14F-4D97-AF65-F5344CB8AC3E}">
        <p14:creationId xmlns:p14="http://schemas.microsoft.com/office/powerpoint/2010/main" val="3421286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nikbearbrown@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ai.berkeley.edu/project_overview.html"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www.valvesoftware.com/company/publications.html" TargetMode="External"/><Relationship Id="rId4" Type="http://schemas.openxmlformats.org/officeDocument/2006/relationships/hyperlink" Target="http://www.valvesoftware.com/publications/2009/ai_systems_of_l4d_mike_booth.pdf" TargetMode="External"/><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gi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61.xml"/><Relationship Id="rId4" Type="http://schemas.openxmlformats.org/officeDocument/2006/relationships/image" Target="../media/image44.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62.xml"/><Relationship Id="rId4" Type="http://schemas.openxmlformats.org/officeDocument/2006/relationships/image" Target="../media/image44.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63.xml"/><Relationship Id="rId4" Type="http://schemas.openxmlformats.org/officeDocument/2006/relationships/image" Target="../media/image44.png"/><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64.xml"/><Relationship Id="rId4" Type="http://schemas.openxmlformats.org/officeDocument/2006/relationships/image" Target="../media/image44.pn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mathworks.com/discovery/linear-model.html" TargetMode="External"/><Relationship Id="rId4" Type="http://schemas.openxmlformats.org/officeDocument/2006/relationships/hyperlink" Target="http://www.mathworks.com/discovery/nonlinear-model.html"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0.xml.rels><?xml version="1.0" encoding="UTF-8" standalone="yes"?>
<Relationships xmlns="http://schemas.openxmlformats.org/package/2006/relationships"><Relationship Id="rId3" Type="http://schemas.openxmlformats.org/officeDocument/2006/relationships/hyperlink" Target="https://en.wikipedia.org/wiki/Biological_neural_network" TargetMode="External"/><Relationship Id="rId4" Type="http://schemas.openxmlformats.org/officeDocument/2006/relationships/hyperlink" Target="https://en.wikipedia.org/wiki/Adaptive_systems" TargetMode="External"/><Relationship Id="rId5" Type="http://schemas.openxmlformats.org/officeDocument/2006/relationships/hyperlink" Target="https://en.wikipedia.org/wiki/Algorithm" TargetMode="External"/><Relationship Id="rId6" Type="http://schemas.openxmlformats.org/officeDocument/2006/relationships/hyperlink" Target="https://en.wikipedia.org/wiki/Approximation_theory" TargetMode="External"/><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151.xml.rels><?xml version="1.0" encoding="UTF-8" standalone="yes"?>
<Relationships xmlns="http://schemas.openxmlformats.org/package/2006/relationships"><Relationship Id="rId3" Type="http://schemas.openxmlformats.org/officeDocument/2006/relationships/hyperlink" Target="http://www.sciencedirect.com/science/article/pii/S187704281204668X" TargetMode="External"/><Relationship Id="rId4" Type="http://schemas.openxmlformats.org/officeDocument/2006/relationships/hyperlink" Target="http://www.cs.cornell.edu/boom/2001sp/Tsinteris/gammon.htm" TargetMode="External"/><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152.xml.rels><?xml version="1.0" encoding="UTF-8" standalone="yes"?>
<Relationships xmlns="http://schemas.openxmlformats.org/package/2006/relationships"><Relationship Id="rId3" Type="http://schemas.openxmlformats.org/officeDocument/2006/relationships/hyperlink" Target="https://www.youtube.com/watch?v=nSX2diHPQMg" TargetMode="External"/><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79.xml"/><Relationship Id="rId4" Type="http://schemas.openxmlformats.org/officeDocument/2006/relationships/oleObject" Target="../embeddings/oleObject14.bin"/><Relationship Id="rId5" Type="http://schemas.openxmlformats.org/officeDocument/2006/relationships/image" Target="../media/image48.wmf"/><Relationship Id="rId6" Type="http://schemas.openxmlformats.org/officeDocument/2006/relationships/oleObject" Target="../embeddings/oleObject15.bin"/><Relationship Id="rId7" Type="http://schemas.openxmlformats.org/officeDocument/2006/relationships/image" Target="../media/image49.wmf"/><Relationship Id="rId8" Type="http://schemas.openxmlformats.org/officeDocument/2006/relationships/oleObject" Target="../embeddings/oleObject16.bin"/><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80.xml"/><Relationship Id="rId4" Type="http://schemas.openxmlformats.org/officeDocument/2006/relationships/oleObject" Target="../embeddings/oleObject17.bin"/><Relationship Id="rId5" Type="http://schemas.openxmlformats.org/officeDocument/2006/relationships/image" Target="../media/image48.wmf"/><Relationship Id="rId1" Type="http://schemas.openxmlformats.org/officeDocument/2006/relationships/vmlDrawing" Target="../drawings/vmlDrawing11.vml"/><Relationship Id="rId2"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81.xml"/><Relationship Id="rId4" Type="http://schemas.openxmlformats.org/officeDocument/2006/relationships/oleObject" Target="../embeddings/oleObject18.bin"/><Relationship Id="rId5" Type="http://schemas.openxmlformats.org/officeDocument/2006/relationships/image" Target="../media/image50.wmf"/><Relationship Id="rId6" Type="http://schemas.openxmlformats.org/officeDocument/2006/relationships/oleObject" Target="../embeddings/oleObject19.bin"/><Relationship Id="rId7" Type="http://schemas.openxmlformats.org/officeDocument/2006/relationships/image" Target="../media/image51.w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84.xml"/><Relationship Id="rId4" Type="http://schemas.openxmlformats.org/officeDocument/2006/relationships/oleObject" Target="../embeddings/oleObject20.bin"/><Relationship Id="rId5" Type="http://schemas.openxmlformats.org/officeDocument/2006/relationships/image" Target="../media/image52.w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85.xml"/><Relationship Id="rId4" Type="http://schemas.openxmlformats.org/officeDocument/2006/relationships/oleObject" Target="../embeddings/oleObject21.bin"/><Relationship Id="rId5" Type="http://schemas.openxmlformats.org/officeDocument/2006/relationships/image" Target="../media/image53.w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87.xml"/><Relationship Id="rId4" Type="http://schemas.openxmlformats.org/officeDocument/2006/relationships/image" Target="../media/image54.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88.xml"/><Relationship Id="rId4" Type="http://schemas.openxmlformats.org/officeDocument/2006/relationships/oleObject" Target="../embeddings/oleObject22.bin"/><Relationship Id="rId5" Type="http://schemas.openxmlformats.org/officeDocument/2006/relationships/image" Target="../media/image55.w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167.xml.rels><?xml version="1.0" encoding="UTF-8" standalone="yes"?>
<Relationships xmlns="http://schemas.openxmlformats.org/package/2006/relationships"><Relationship Id="rId3" Type="http://schemas.openxmlformats.org/officeDocument/2006/relationships/hyperlink" Target="https://en.wikipedia.org/wiki/Self-organizing_map" TargetMode="External"/><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57.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0.xml.rels><?xml version="1.0" encoding="UTF-8" standalone="yes"?>
<Relationships xmlns="http://schemas.openxmlformats.org/package/2006/relationships"><Relationship Id="rId3" Type="http://schemas.openxmlformats.org/officeDocument/2006/relationships/hyperlink" Target="https://en.wikipedia.org/wiki/K-means_clustering" TargetMode="External"/><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95.xml"/><Relationship Id="rId4" Type="http://schemas.openxmlformats.org/officeDocument/2006/relationships/oleObject" Target="../embeddings/oleObject23.bin"/><Relationship Id="rId5" Type="http://schemas.openxmlformats.org/officeDocument/2006/relationships/image" Target="../media/image59.wmf"/><Relationship Id="rId6" Type="http://schemas.openxmlformats.org/officeDocument/2006/relationships/oleObject" Target="../embeddings/oleObject24.bin"/><Relationship Id="rId7" Type="http://schemas.openxmlformats.org/officeDocument/2006/relationships/image" Target="../media/image60.w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61.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62.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6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64.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Creatures_(artificial_life_program)" TargetMode="External"/><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65.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84.xml.rels><?xml version="1.0" encoding="UTF-8" standalone="yes"?>
<Relationships xmlns="http://schemas.openxmlformats.org/package/2006/relationships"><Relationship Id="rId3" Type="http://schemas.openxmlformats.org/officeDocument/2006/relationships/hyperlink" Target="https://en.wikipedia.org/wiki/Philosophy" TargetMode="External"/><Relationship Id="rId4" Type="http://schemas.openxmlformats.org/officeDocument/2006/relationships/hyperlink" Target="https://en.wikipedia.org/wiki/Systems_theory" TargetMode="External"/><Relationship Id="rId5" Type="http://schemas.openxmlformats.org/officeDocument/2006/relationships/hyperlink" Target="https://en.wikipedia.org/wiki/Science" TargetMode="External"/><Relationship Id="rId6" Type="http://schemas.openxmlformats.org/officeDocument/2006/relationships/hyperlink" Target="https://en.wikipedia.org/wiki/Art" TargetMode="External"/><Relationship Id="rId7" Type="http://schemas.openxmlformats.org/officeDocument/2006/relationships/hyperlink" Target="https://youtu.be/8vhE8ScWe7" TargetMode="External"/><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jp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hyperlink" Target="https://youtu.be/cr5Cwz-5Wsw" TargetMode="External"/></Relationships>
</file>

<file path=ppt/slides/_rels/slide188.xml.rels><?xml version="1.0" encoding="UTF-8" standalone="yes"?>
<Relationships xmlns="http://schemas.openxmlformats.org/package/2006/relationships"><Relationship Id="rId3" Type="http://schemas.openxmlformats.org/officeDocument/2006/relationships/hyperlink" Target="https://en.wikipedia.org/wiki/Artificial_life#cite_note-1" TargetMode="External"/><Relationship Id="rId4" Type="http://schemas.openxmlformats.org/officeDocument/2006/relationships/hyperlink" Target="https://en.wikipedia.org/wiki/System" TargetMode="External"/><Relationship Id="rId5" Type="http://schemas.openxmlformats.org/officeDocument/2006/relationships/hyperlink" Target="https://en.wikipedia.org/wiki/Life" TargetMode="External"/><Relationship Id="rId6" Type="http://schemas.openxmlformats.org/officeDocument/2006/relationships/hyperlink" Target="https://en.wikipedia.org/wiki/Simulation" TargetMode="External"/><Relationship Id="rId7" Type="http://schemas.openxmlformats.org/officeDocument/2006/relationships/hyperlink" Target="https://en.wikipedia.org/wiki/Computer_models" TargetMode="External"/><Relationship Id="rId8" Type="http://schemas.openxmlformats.org/officeDocument/2006/relationships/hyperlink" Target="https://en.wikipedia.org/wiki/Robotics" TargetMode="External"/><Relationship Id="rId9" Type="http://schemas.openxmlformats.org/officeDocument/2006/relationships/hyperlink" Target="https://en.wikipedia.org/wiki/Biochemistry" TargetMode="External"/><Relationship Id="rId10" Type="http://schemas.openxmlformats.org/officeDocument/2006/relationships/hyperlink" Target="https://youtu.be/Ksf6nFsr29Q" TargetMode="External"/><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Halo:_Combat_Evolved" TargetMode="External"/><Relationship Id="rId4"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93.xml.rels><?xml version="1.0" encoding="UTF-8" standalone="yes"?>
<Relationships xmlns="http://schemas.openxmlformats.org/package/2006/relationships"><Relationship Id="rId3" Type="http://schemas.openxmlformats.org/officeDocument/2006/relationships/hyperlink" Target="https://www.cs.cmu.edu/~sganzfri/DBBR_AAMAS11.pdf" TargetMode="External"/><Relationship Id="rId4" Type="http://schemas.openxmlformats.org/officeDocument/2006/relationships/hyperlink" Target="https://dke.maastrichtuniversity.nl/frederik.schadd/wp-content/uploads/2013/04/Game-On-07-submission.pdf" TargetMode="External"/><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94.xml.rels><?xml version="1.0" encoding="UTF-8" standalone="yes"?>
<Relationships xmlns="http://schemas.openxmlformats.org/package/2006/relationships"><Relationship Id="rId3" Type="http://schemas.openxmlformats.org/officeDocument/2006/relationships/hyperlink" Target="http://pcgbook.com/" TargetMode="External"/><Relationship Id="rId4" Type="http://schemas.openxmlformats.org/officeDocument/2006/relationships/hyperlink" Target="http://www.ds.ewi.tudelft.nl/~iosup/pcg-g-survey11tomccap_cr.pdf" TargetMode="External"/><Relationship Id="rId5" Type="http://schemas.openxmlformats.org/officeDocument/2006/relationships/hyperlink" Target="http://drops.dagstuhl.de/opus/volltexte/2013/4336/pdf/7.pdf" TargetMode="External"/><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hyperlink" Target="http://algorithmicbotany.org/papers/" TargetMode="Externa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hyperlink" Target="http://en.wikipedia.org/wiki/Turtle_graphics" TargetMode="Externa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6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F.E.A.R." TargetMode="External"/><Relationship Id="rId4"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00.xml.rels><?xml version="1.0" encoding="UTF-8" standalone="yes"?>
<Relationships xmlns="http://schemas.openxmlformats.org/package/2006/relationships"><Relationship Id="rId3" Type="http://schemas.openxmlformats.org/officeDocument/2006/relationships/hyperlink" Target="http://algorithmicbotany.org/papers/" TargetMode="External"/><Relationship Id="rId4"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jpeg"/><Relationship Id="rId3" Type="http://schemas.openxmlformats.org/officeDocument/2006/relationships/image" Target="../media/image72.jpe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73.jpe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s>
</file>

<file path=ppt/slides/_rels/slide208.xml.rels><?xml version="1.0" encoding="UTF-8" standalone="yes"?>
<Relationships xmlns="http://schemas.openxmlformats.org/package/2006/relationships"><Relationship Id="rId3" Type="http://schemas.openxmlformats.org/officeDocument/2006/relationships/image" Target="../media/image74.jpeg"/><Relationship Id="rId4" Type="http://schemas.openxmlformats.org/officeDocument/2006/relationships/image" Target="../media/image75.jpeg"/><Relationship Id="rId5" Type="http://schemas.openxmlformats.org/officeDocument/2006/relationships/image" Target="../media/image76.jpeg"/><Relationship Id="rId6" Type="http://schemas.openxmlformats.org/officeDocument/2006/relationships/image" Target="../media/image77.jpeg"/><Relationship Id="rId7" Type="http://schemas.openxmlformats.org/officeDocument/2006/relationships/image" Target="../media/image78.jpeg"/><Relationship Id="rId8" Type="http://schemas.openxmlformats.org/officeDocument/2006/relationships/image" Target="../media/image79.jpeg"/><Relationship Id="rId9" Type="http://schemas.openxmlformats.org/officeDocument/2006/relationships/image" Target="../media/image80.jpeg"/><Relationship Id="rId10" Type="http://schemas.openxmlformats.org/officeDocument/2006/relationships/image" Target="../media/image81.jpeg"/><Relationship Id="rId1" Type="http://schemas.openxmlformats.org/officeDocument/2006/relationships/slideLayout" Target="../slideLayouts/slideLayout15.xml"/><Relationship Id="rId2" Type="http://schemas.openxmlformats.org/officeDocument/2006/relationships/notesSlide" Target="../notesSlides/notesSlide121.xml"/></Relationships>
</file>

<file path=ppt/slides/_rels/slide209.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1" Type="http://schemas.openxmlformats.org/officeDocument/2006/relationships/slideLayout" Target="../slideLayouts/slideLayout16.xml"/><Relationship Id="rId2" Type="http://schemas.openxmlformats.org/officeDocument/2006/relationships/notesSlide" Target="../notesSlides/notesSlide122.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S.T.A.L.K.E.R." TargetMode="External"/><Relationship Id="rId4" Type="http://schemas.openxmlformats.org/officeDocument/2006/relationships/image" Target="../media/image13.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82.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6.xml"/></Relationships>
</file>

<file path=ppt/slides/_rels/slide214.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8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90.jpe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 Id="rId3" Type="http://schemas.openxmlformats.org/officeDocument/2006/relationships/image" Target="../media/image91.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92.jpe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93.jpeg"/></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Far_Cry_2" TargetMode="External"/><Relationship Id="rId4"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0.xml.rels><?xml version="1.0" encoding="UTF-8" standalone="yes"?>
<Relationships xmlns="http://schemas.openxmlformats.org/package/2006/relationships"><Relationship Id="rId3" Type="http://schemas.openxmlformats.org/officeDocument/2006/relationships/image" Target="../media/image94.jpeg"/><Relationship Id="rId4" Type="http://schemas.openxmlformats.org/officeDocument/2006/relationships/image" Target="../media/image95.jpeg"/><Relationship Id="rId5" Type="http://schemas.openxmlformats.org/officeDocument/2006/relationships/image" Target="../media/image96.jpeg"/><Relationship Id="rId6" Type="http://schemas.openxmlformats.org/officeDocument/2006/relationships/image" Target="../media/image97.jpeg"/><Relationship Id="rId7" Type="http://schemas.openxmlformats.org/officeDocument/2006/relationships/image" Target="../media/image98.jpeg"/><Relationship Id="rId8" Type="http://schemas.openxmlformats.org/officeDocument/2006/relationships/image" Target="../media/image99.jpeg"/><Relationship Id="rId9" Type="http://schemas.openxmlformats.org/officeDocument/2006/relationships/image" Target="../media/image100.jpeg"/><Relationship Id="rId10" Type="http://schemas.openxmlformats.org/officeDocument/2006/relationships/image" Target="../media/image81.jpeg"/><Relationship Id="rId1" Type="http://schemas.openxmlformats.org/officeDocument/2006/relationships/slideLayout" Target="../slideLayouts/slideLayout15.xml"/><Relationship Id="rId2" Type="http://schemas.openxmlformats.org/officeDocument/2006/relationships/notesSlide" Target="../notesSlides/notesSlide132.xml"/></Relationships>
</file>

<file path=ppt/slides/_rels/slide221.xml.rels><?xml version="1.0" encoding="UTF-8" standalone="yes"?>
<Relationships xmlns="http://schemas.openxmlformats.org/package/2006/relationships"><Relationship Id="rId3" Type="http://schemas.openxmlformats.org/officeDocument/2006/relationships/image" Target="../media/image101.jpeg"/><Relationship Id="rId4" Type="http://schemas.openxmlformats.org/officeDocument/2006/relationships/image" Target="../media/image95.jpeg"/><Relationship Id="rId5" Type="http://schemas.openxmlformats.org/officeDocument/2006/relationships/image" Target="../media/image102.jpeg"/><Relationship Id="rId6" Type="http://schemas.openxmlformats.org/officeDocument/2006/relationships/image" Target="../media/image103.jpeg"/><Relationship Id="rId7" Type="http://schemas.openxmlformats.org/officeDocument/2006/relationships/image" Target="../media/image104.jpeg"/><Relationship Id="rId8" Type="http://schemas.openxmlformats.org/officeDocument/2006/relationships/image" Target="../media/image105.jpeg"/><Relationship Id="rId9" Type="http://schemas.openxmlformats.org/officeDocument/2006/relationships/image" Target="../media/image106.jpeg"/><Relationship Id="rId10" Type="http://schemas.openxmlformats.org/officeDocument/2006/relationships/image" Target="../media/image107.jpeg"/><Relationship Id="rId1" Type="http://schemas.openxmlformats.org/officeDocument/2006/relationships/slideLayout" Target="../slideLayouts/slideLayout15.xml"/><Relationship Id="rId2" Type="http://schemas.openxmlformats.org/officeDocument/2006/relationships/notesSlide" Target="../notesSlides/notesSlide133.xml"/></Relationships>
</file>

<file path=ppt/slides/_rels/slide222.xml.rels><?xml version="1.0" encoding="UTF-8" standalone="yes"?>
<Relationships xmlns="http://schemas.openxmlformats.org/package/2006/relationships"><Relationship Id="rId3" Type="http://schemas.openxmlformats.org/officeDocument/2006/relationships/image" Target="../media/image108.jpeg"/><Relationship Id="rId4" Type="http://schemas.openxmlformats.org/officeDocument/2006/relationships/image" Target="../media/image109.jpeg"/><Relationship Id="rId5" Type="http://schemas.openxmlformats.org/officeDocument/2006/relationships/image" Target="../media/image110.jpeg"/><Relationship Id="rId6" Type="http://schemas.openxmlformats.org/officeDocument/2006/relationships/image" Target="../media/image111.jpeg"/><Relationship Id="rId7" Type="http://schemas.openxmlformats.org/officeDocument/2006/relationships/image" Target="../media/image112.jpeg"/><Relationship Id="rId8" Type="http://schemas.openxmlformats.org/officeDocument/2006/relationships/image" Target="../media/image113.jpeg"/><Relationship Id="rId9" Type="http://schemas.openxmlformats.org/officeDocument/2006/relationships/image" Target="../media/image114.jpeg"/><Relationship Id="rId1" Type="http://schemas.openxmlformats.org/officeDocument/2006/relationships/slideLayout" Target="../slideLayouts/slideLayout15.xml"/><Relationship Id="rId2" Type="http://schemas.openxmlformats.org/officeDocument/2006/relationships/notesSlide" Target="../notesSlides/notesSlide134.xml"/></Relationships>
</file>

<file path=ppt/slides/_rels/slide223.xml.rels><?xml version="1.0" encoding="UTF-8" standalone="yes"?>
<Relationships xmlns="http://schemas.openxmlformats.org/package/2006/relationships"><Relationship Id="rId3" Type="http://schemas.openxmlformats.org/officeDocument/2006/relationships/image" Target="../media/image115.jpeg"/><Relationship Id="rId4" Type="http://schemas.openxmlformats.org/officeDocument/2006/relationships/image" Target="../media/image116.jpeg"/><Relationship Id="rId5" Type="http://schemas.openxmlformats.org/officeDocument/2006/relationships/image" Target="../media/image117.jpeg"/><Relationship Id="rId6" Type="http://schemas.openxmlformats.org/officeDocument/2006/relationships/image" Target="../media/image118.jpeg"/><Relationship Id="rId7" Type="http://schemas.openxmlformats.org/officeDocument/2006/relationships/image" Target="../media/image119.jpeg"/><Relationship Id="rId8" Type="http://schemas.openxmlformats.org/officeDocument/2006/relationships/image" Target="../media/image120.jpeg"/><Relationship Id="rId9" Type="http://schemas.openxmlformats.org/officeDocument/2006/relationships/image" Target="../media/image121.jpeg"/><Relationship Id="rId10" Type="http://schemas.openxmlformats.org/officeDocument/2006/relationships/image" Target="../media/image122.jpeg"/><Relationship Id="rId1" Type="http://schemas.openxmlformats.org/officeDocument/2006/relationships/slideLayout" Target="../slideLayouts/slideLayout15.xml"/><Relationship Id="rId2" Type="http://schemas.openxmlformats.org/officeDocument/2006/relationships/notesSlide" Target="../notesSlides/notesSlide135.xml"/></Relationships>
</file>

<file path=ppt/slides/_rels/slide224.xml.rels><?xml version="1.0" encoding="UTF-8" standalone="yes"?>
<Relationships xmlns="http://schemas.openxmlformats.org/package/2006/relationships"><Relationship Id="rId3" Type="http://schemas.openxmlformats.org/officeDocument/2006/relationships/image" Target="../media/image123.gif"/><Relationship Id="rId4" Type="http://schemas.openxmlformats.org/officeDocument/2006/relationships/image" Target="../media/image124.gif"/><Relationship Id="rId1" Type="http://schemas.openxmlformats.org/officeDocument/2006/relationships/slideLayout" Target="../slideLayouts/slideLayout4.xml"/><Relationship Id="rId2" Type="http://schemas.openxmlformats.org/officeDocument/2006/relationships/notesSlide" Target="../notesSlides/notesSlide13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5.png"/><Relationship Id="rId3" Type="http://schemas.openxmlformats.org/officeDocument/2006/relationships/image" Target="../media/image126.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7.png"/><Relationship Id="rId3" Type="http://schemas.openxmlformats.org/officeDocument/2006/relationships/image" Target="../media/image128.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9.jpe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jpe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7.xml"/><Relationship Id="rId3" Type="http://schemas.openxmlformats.org/officeDocument/2006/relationships/image" Target="../media/image13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oleObject" Target="../embeddings/oleObject1.bin"/><Relationship Id="rId5" Type="http://schemas.openxmlformats.org/officeDocument/2006/relationships/image" Target="../media/image16.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Mathematician" TargetMode="External"/><Relationship Id="rId4" Type="http://schemas.openxmlformats.org/officeDocument/2006/relationships/hyperlink" Target="https://en.wikipedia.org/wiki/Philosopher" TargetMode="External"/><Relationship Id="rId5" Type="http://schemas.openxmlformats.org/officeDocument/2006/relationships/hyperlink" Target="https://en.wikipedia.org/wiki/Massachusetts_Institute_of_Technology" TargetMode="External"/><Relationship Id="rId6" Type="http://schemas.openxmlformats.org/officeDocument/2006/relationships/hyperlink" Target="https://en.wikipedia.org/wiki/Cybernetics" TargetMode="External"/><Relationship Id="rId7" Type="http://schemas.openxmlformats.org/officeDocument/2006/relationships/hyperlink" Target="https://en.wikipedia.org/wiki/Feedback" TargetMode="External"/><Relationship Id="rId8" Type="http://schemas.openxmlformats.org/officeDocument/2006/relationships/image" Target="../media/image1.jp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1.wav"/></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7.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1.wav"/></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18.wmf"/><Relationship Id="rId5" Type="http://schemas.openxmlformats.org/officeDocument/2006/relationships/oleObject" Target="../embeddings/oleObject4.bin"/><Relationship Id="rId6" Type="http://schemas.openxmlformats.org/officeDocument/2006/relationships/image" Target="../media/image19.wmf"/><Relationship Id="rId7" Type="http://schemas.openxmlformats.org/officeDocument/2006/relationships/oleObject" Target="../embeddings/oleObject5.bin"/><Relationship Id="rId8" Type="http://schemas.openxmlformats.org/officeDocument/2006/relationships/image" Target="../media/image20.w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21.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22.wmf"/><Relationship Id="rId5" Type="http://schemas.openxmlformats.org/officeDocument/2006/relationships/oleObject" Target="../embeddings/oleObject8.bin"/><Relationship Id="rId6" Type="http://schemas.openxmlformats.org/officeDocument/2006/relationships/image" Target="../media/image23.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24.w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26.w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27.w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Andrey_Markov" TargetMode="External"/><Relationship Id="rId4" Type="http://schemas.openxmlformats.org/officeDocument/2006/relationships/hyperlink" Target="https://en.wikipedia.org/wiki/Stochastic_process" TargetMode="External"/><Relationship Id="rId5" Type="http://schemas.openxmlformats.org/officeDocument/2006/relationships/hyperlink" Target="https://en.wikipedia.org/wiki/State_space"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oleObject" Target="../embeddings/oleObject12.bin"/><Relationship Id="rId5" Type="http://schemas.openxmlformats.org/officeDocument/2006/relationships/image" Target="../media/image29.wmf"/><Relationship Id="rId6" Type="http://schemas.openxmlformats.org/officeDocument/2006/relationships/oleObject" Target="../embeddings/oleObject13.bin"/><Relationship Id="rId7" Type="http://schemas.openxmlformats.org/officeDocument/2006/relationships/image" Target="../media/image30.wmf"/><Relationship Id="rId1" Type="http://schemas.openxmlformats.org/officeDocument/2006/relationships/vmlDrawing" Target="../drawings/vmlDrawing9.vml"/><Relationship Id="rId2"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hyperlink" Target="http://alumni.media.mit.edu/~jorkin/gdc2006_orkin_jeff_fear.pdf" TargetMode="External"/><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3.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w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Computer_simulation" TargetMode="External"/><Relationship Id="rId4" Type="http://schemas.openxmlformats.org/officeDocument/2006/relationships/hyperlink" Target="https://en.wikipedia.org/wiki/Cellular_automaton" TargetMode="External"/><Relationship Id="rId5" Type="http://schemas.openxmlformats.org/officeDocument/2006/relationships/hyperlink" Target="https://en.wikipedia.org/wiki/United_Kingdom" TargetMode="External"/><Relationship Id="rId6" Type="http://schemas.openxmlformats.org/officeDocument/2006/relationships/hyperlink" Target="https://en.wikipedia.org/wiki/Mathematician" TargetMode="External"/><Relationship Id="rId7" Type="http://schemas.openxmlformats.org/officeDocument/2006/relationships/hyperlink" Target="https://en.wikipedia.org/wiki/John_Horton_Conway" TargetMode="External"/><Relationship Id="rId8" Type="http://schemas.openxmlformats.org/officeDocument/2006/relationships/hyperlink" Target="https://en.wikipedia.org/wiki/Conway's_Game_of_Life#cite_note-1" TargetMode="External"/><Relationship Id="rId9" Type="http://schemas.openxmlformats.org/officeDocument/2006/relationships/hyperlink" Target="https://en.wikipedia.org/wiki/Zero-player_game" TargetMode="External"/><Relationship Id="rId10" Type="http://schemas.openxmlformats.org/officeDocument/2006/relationships/image" Target="../media/image36.gif"/><Relationship Id="rId1" Type="http://schemas.openxmlformats.org/officeDocument/2006/relationships/slideLayout" Target="../slideLayouts/slideLayout7.xml"/><Relationship Id="rId2" Type="http://schemas.openxmlformats.org/officeDocument/2006/relationships/hyperlink" Target="https://en.wikipedia.org/wiki/Computational_models"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7.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8.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3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4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281238"/>
            <a:ext cx="9144000" cy="2387600"/>
          </a:xfrm>
        </p:spPr>
        <p:txBody>
          <a:bodyPr>
            <a:normAutofit fontScale="90000"/>
          </a:bodyPr>
          <a:lstStyle/>
          <a:p>
            <a:r>
              <a:rPr lang="en-US" dirty="0"/>
              <a:t>CSYE </a:t>
            </a:r>
            <a:r>
              <a:rPr lang="en-US" dirty="0" smtClean="0"/>
              <a:t>7245</a:t>
            </a:r>
            <a:br>
              <a:rPr lang="en-US" dirty="0" smtClean="0"/>
            </a:br>
            <a:r>
              <a:rPr lang="en-US" dirty="0" smtClean="0"/>
              <a:t>Big-Data </a:t>
            </a:r>
            <a:r>
              <a:rPr lang="en-US" dirty="0"/>
              <a:t>Systems and Intelligence Analytics</a:t>
            </a:r>
            <a:endParaRPr lang="en-US" sz="4800" dirty="0">
              <a:ea typeface="ＭＳ Ｐゴシック" panose="020B0600070205080204" pitchFamily="34" charset="-128"/>
            </a:endParaRPr>
          </a:p>
        </p:txBody>
      </p:sp>
      <p:sp>
        <p:nvSpPr>
          <p:cNvPr id="3" name="Subtitle 2"/>
          <p:cNvSpPr>
            <a:spLocks noGrp="1"/>
          </p:cNvSpPr>
          <p:nvPr>
            <p:ph type="subTitle" idx="1"/>
          </p:nvPr>
        </p:nvSpPr>
        <p:spPr>
          <a:xfrm>
            <a:off x="1539611" y="3193258"/>
            <a:ext cx="9144000" cy="2665758"/>
          </a:xfrm>
        </p:spPr>
        <p:txBody>
          <a:bodyPr>
            <a:noAutofit/>
          </a:bodyPr>
          <a:lstStyle/>
          <a:p>
            <a:r>
              <a:rPr lang="en-US" sz="4000" dirty="0" smtClean="0">
                <a:ea typeface="ＭＳ Ｐゴシック" panose="020B0600070205080204" pitchFamily="34" charset="-128"/>
              </a:rPr>
              <a:t>Nik Bear Brown</a:t>
            </a:r>
          </a:p>
          <a:p>
            <a:r>
              <a:rPr lang="en-US" sz="4000" dirty="0" smtClean="0">
                <a:hlinkClick r:id="rId3"/>
              </a:rPr>
              <a:t>nikbearbrown@gmail.com</a:t>
            </a:r>
            <a:endParaRPr lang="en-US" sz="4000" dirty="0" smtClean="0"/>
          </a:p>
          <a:p>
            <a:r>
              <a:rPr lang="en-US" sz="4000" dirty="0"/>
              <a:t>Artificial Intelligence</a:t>
            </a:r>
            <a:endParaRPr lang="en-US" sz="4000" dirty="0" smtClean="0">
              <a:ea typeface="ＭＳ Ｐゴシック" panose="020B0600070205080204" pitchFamily="34" charset="-128"/>
            </a:endParaRPr>
          </a:p>
        </p:txBody>
      </p:sp>
    </p:spTree>
    <p:extLst>
      <p:ext uri="{BB962C8B-B14F-4D97-AF65-F5344CB8AC3E}">
        <p14:creationId xmlns:p14="http://schemas.microsoft.com/office/powerpoint/2010/main" val="25378193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31" y="378377"/>
            <a:ext cx="10515600" cy="1325563"/>
          </a:xfrm>
        </p:spPr>
        <p:txBody>
          <a:bodyPr>
            <a:normAutofit/>
          </a:bodyPr>
          <a:lstStyle/>
          <a:p>
            <a:r>
              <a:rPr lang="en-US" sz="4000" dirty="0">
                <a:solidFill>
                  <a:srgbClr val="CD0000"/>
                </a:solidFill>
              </a:rPr>
              <a:t>Models of Data</a:t>
            </a:r>
          </a:p>
        </p:txBody>
      </p:sp>
      <p:pic>
        <p:nvPicPr>
          <p:cNvPr id="3" name="Picture"/>
          <p:cNvPicPr/>
          <p:nvPr/>
        </p:nvPicPr>
        <p:blipFill>
          <a:blip r:embed="rId2"/>
          <a:stretch>
            <a:fillRect/>
          </a:stretch>
        </p:blipFill>
        <p:spPr bwMode="auto">
          <a:xfrm>
            <a:off x="2681394" y="1484207"/>
            <a:ext cx="5440680" cy="2331720"/>
          </a:xfrm>
          <a:prstGeom prst="rect">
            <a:avLst/>
          </a:prstGeom>
          <a:noFill/>
          <a:ln w="9525">
            <a:noFill/>
            <a:headEnd/>
            <a:tailEnd/>
          </a:ln>
        </p:spPr>
      </p:pic>
      <p:pic>
        <p:nvPicPr>
          <p:cNvPr id="4" name="Picture"/>
          <p:cNvPicPr/>
          <p:nvPr/>
        </p:nvPicPr>
        <p:blipFill>
          <a:blip r:embed="rId3"/>
          <a:stretch>
            <a:fillRect/>
          </a:stretch>
        </p:blipFill>
        <p:spPr bwMode="auto">
          <a:xfrm>
            <a:off x="2562860" y="4125806"/>
            <a:ext cx="5440680" cy="2331720"/>
          </a:xfrm>
          <a:prstGeom prst="rect">
            <a:avLst/>
          </a:prstGeom>
          <a:noFill/>
          <a:ln w="9525">
            <a:noFill/>
            <a:headEnd/>
            <a:tailEnd/>
          </a:ln>
        </p:spPr>
      </p:pic>
    </p:spTree>
    <p:extLst>
      <p:ext uri="{BB962C8B-B14F-4D97-AF65-F5344CB8AC3E}">
        <p14:creationId xmlns:p14="http://schemas.microsoft.com/office/powerpoint/2010/main" val="153044629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52437" y="193675"/>
            <a:ext cx="10515600" cy="1325563"/>
          </a:xfrm>
          <a:noFill/>
          <a:ln/>
        </p:spPr>
        <p:txBody>
          <a:bodyPr>
            <a:normAutofit/>
          </a:bodyPr>
          <a:lstStyle/>
          <a:p>
            <a:r>
              <a:rPr lang="en-US" sz="4000" dirty="0">
                <a:solidFill>
                  <a:srgbClr val="CD0000"/>
                </a:solidFill>
              </a:rPr>
              <a:t>Examples of Heuristic Functions for A*</a:t>
            </a:r>
          </a:p>
        </p:txBody>
      </p:sp>
      <p:sp>
        <p:nvSpPr>
          <p:cNvPr id="34819" name="Rectangle 3"/>
          <p:cNvSpPr>
            <a:spLocks noGrp="1" noChangeArrowheads="1"/>
          </p:cNvSpPr>
          <p:nvPr>
            <p:ph type="body" idx="1"/>
          </p:nvPr>
        </p:nvSpPr>
        <p:spPr>
          <a:noFill/>
          <a:ln/>
        </p:spPr>
        <p:txBody>
          <a:bodyPr>
            <a:normAutofit lnSpcReduction="10000"/>
          </a:bodyPr>
          <a:lstStyle/>
          <a:p>
            <a:r>
              <a:rPr lang="en-US" dirty="0">
                <a:latin typeface="+mj-lt"/>
              </a:rPr>
              <a:t>the 8-puzzle problem</a:t>
            </a:r>
          </a:p>
          <a:p>
            <a:pPr lvl="1"/>
            <a:r>
              <a:rPr lang="en-US" dirty="0">
                <a:latin typeface="+mj-lt"/>
              </a:rPr>
              <a:t>the number of tiles in the wrong position</a:t>
            </a:r>
          </a:p>
          <a:p>
            <a:pPr lvl="2"/>
            <a:r>
              <a:rPr lang="en-US" dirty="0">
                <a:latin typeface="+mj-lt"/>
              </a:rPr>
              <a:t>is this admissible?</a:t>
            </a:r>
          </a:p>
          <a:p>
            <a:pPr lvl="1"/>
            <a:r>
              <a:rPr lang="en-US" dirty="0">
                <a:latin typeface="+mj-lt"/>
              </a:rPr>
              <a:t>the sum of distances of the tiles from their goal positions, where distance is counted as the sum of vertical and horizontal tile displacements (“Manhattan distance”)</a:t>
            </a:r>
          </a:p>
          <a:p>
            <a:pPr lvl="2"/>
            <a:r>
              <a:rPr lang="en-US" dirty="0">
                <a:latin typeface="+mj-lt"/>
              </a:rPr>
              <a:t>is this admissible?</a:t>
            </a:r>
            <a:br>
              <a:rPr lang="en-US" dirty="0">
                <a:latin typeface="+mj-lt"/>
              </a:rPr>
            </a:br>
            <a:r>
              <a:rPr lang="en-US" dirty="0">
                <a:latin typeface="+mj-lt"/>
              </a:rPr>
              <a:t/>
            </a:r>
            <a:br>
              <a:rPr lang="en-US" dirty="0">
                <a:latin typeface="+mj-lt"/>
              </a:rPr>
            </a:br>
            <a:endParaRPr lang="en-US" dirty="0">
              <a:latin typeface="+mj-lt"/>
            </a:endParaRPr>
          </a:p>
          <a:p>
            <a:r>
              <a:rPr lang="en-US" dirty="0">
                <a:latin typeface="+mj-lt"/>
              </a:rPr>
              <a:t>How can we invent admissible heuristics in general?</a:t>
            </a:r>
          </a:p>
          <a:p>
            <a:pPr lvl="1"/>
            <a:r>
              <a:rPr lang="en-US" dirty="0">
                <a:latin typeface="+mj-lt"/>
              </a:rPr>
              <a:t>look at “relaxed” problem where constraints are removed</a:t>
            </a:r>
          </a:p>
          <a:p>
            <a:pPr lvl="2"/>
            <a:r>
              <a:rPr lang="en-US" dirty="0">
                <a:latin typeface="+mj-lt"/>
              </a:rPr>
              <a:t>e.g., we can move in straight lines between cities</a:t>
            </a:r>
          </a:p>
          <a:p>
            <a:pPr lvl="2"/>
            <a:r>
              <a:rPr lang="en-US" dirty="0">
                <a:latin typeface="+mj-lt"/>
              </a:rPr>
              <a:t>e.g., we can move tiles independently of each other</a:t>
            </a:r>
          </a:p>
        </p:txBody>
      </p:sp>
    </p:spTree>
    <p:extLst>
      <p:ext uri="{BB962C8B-B14F-4D97-AF65-F5344CB8AC3E}">
        <p14:creationId xmlns:p14="http://schemas.microsoft.com/office/powerpoint/2010/main" val="346573757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normAutofit/>
          </a:bodyPr>
          <a:lstStyle/>
          <a:p>
            <a:r>
              <a:rPr lang="en-US" sz="4000" dirty="0" smtClean="0">
                <a:solidFill>
                  <a:srgbClr val="CD0000"/>
                </a:solidFill>
              </a:rPr>
              <a:t>IDA</a:t>
            </a:r>
            <a:r>
              <a:rPr lang="en-US" sz="4000" dirty="0">
                <a:solidFill>
                  <a:srgbClr val="CD0000"/>
                </a:solidFill>
              </a:rPr>
              <a:t>(*) Algorithm</a:t>
            </a:r>
          </a:p>
        </p:txBody>
      </p:sp>
      <p:sp>
        <p:nvSpPr>
          <p:cNvPr id="226307" name="Rectangle 3"/>
          <p:cNvSpPr>
            <a:spLocks noGrp="1" noChangeArrowheads="1"/>
          </p:cNvSpPr>
          <p:nvPr>
            <p:ph type="body" idx="1"/>
          </p:nvPr>
        </p:nvSpPr>
        <p:spPr/>
        <p:txBody>
          <a:bodyPr>
            <a:normAutofit/>
          </a:bodyPr>
          <a:lstStyle/>
          <a:p>
            <a:pPr>
              <a:lnSpc>
                <a:spcPct val="80000"/>
              </a:lnSpc>
            </a:pPr>
            <a:r>
              <a:rPr lang="en-US" dirty="0">
                <a:latin typeface="+mj-lt"/>
              </a:rPr>
              <a:t>A*, like depth-first search, except based on increasing values of total cost rather than increasing depths</a:t>
            </a:r>
          </a:p>
          <a:p>
            <a:pPr>
              <a:lnSpc>
                <a:spcPct val="80000"/>
              </a:lnSpc>
            </a:pPr>
            <a:r>
              <a:rPr lang="en-US" dirty="0">
                <a:latin typeface="+mj-lt"/>
              </a:rPr>
              <a:t>IDA* sets bounds on the heuristic cost of a path, instead of depth</a:t>
            </a:r>
          </a:p>
          <a:p>
            <a:pPr>
              <a:lnSpc>
                <a:spcPct val="80000"/>
              </a:lnSpc>
            </a:pPr>
            <a:r>
              <a:rPr lang="en-US" dirty="0">
                <a:latin typeface="+mj-lt"/>
              </a:rPr>
              <a:t>A* always finds a cheapest solution if the heuristic is </a:t>
            </a:r>
            <a:r>
              <a:rPr lang="en-US" dirty="0" smtClean="0">
                <a:latin typeface="+mj-lt"/>
              </a:rPr>
              <a:t>admissible</a:t>
            </a:r>
          </a:p>
          <a:p>
            <a:pPr>
              <a:lnSpc>
                <a:spcPct val="80000"/>
              </a:lnSpc>
            </a:pPr>
            <a:r>
              <a:rPr lang="en-US" dirty="0">
                <a:latin typeface="+mj-lt"/>
              </a:rPr>
              <a:t>IDA* is optimal in terms of solution cost, time, and space for admissible best-first searches on a tree</a:t>
            </a:r>
          </a:p>
          <a:p>
            <a:pPr>
              <a:lnSpc>
                <a:spcPct val="80000"/>
              </a:lnSpc>
            </a:pPr>
            <a:endParaRPr lang="en-US" dirty="0">
              <a:latin typeface="+mj-lt"/>
            </a:endParaRPr>
          </a:p>
        </p:txBody>
      </p:sp>
    </p:spTree>
    <p:extLst>
      <p:ext uri="{BB962C8B-B14F-4D97-AF65-F5344CB8AC3E}">
        <p14:creationId xmlns:p14="http://schemas.microsoft.com/office/powerpoint/2010/main" val="3086290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4815"/>
            <a:ext cx="8596668" cy="1320800"/>
          </a:xfrm>
        </p:spPr>
        <p:txBody>
          <a:bodyPr/>
          <a:lstStyle/>
          <a:p>
            <a:r>
              <a:rPr lang="en-US" dirty="0" err="1" smtClean="0">
                <a:solidFill>
                  <a:srgbClr val="CD0000"/>
                </a:solidFill>
              </a:rPr>
              <a:t>Pathfinding</a:t>
            </a:r>
            <a:endParaRPr lang="en-US" dirty="0">
              <a:solidFill>
                <a:srgbClr val="CD0000"/>
              </a:solidFill>
            </a:endParaRPr>
          </a:p>
        </p:txBody>
      </p:sp>
      <p:sp>
        <p:nvSpPr>
          <p:cNvPr id="5" name="Content Placeholder 4"/>
          <p:cNvSpPr>
            <a:spLocks noGrp="1"/>
          </p:cNvSpPr>
          <p:nvPr>
            <p:ph idx="1"/>
          </p:nvPr>
        </p:nvSpPr>
        <p:spPr>
          <a:xfrm>
            <a:off x="677334" y="1217908"/>
            <a:ext cx="10569786" cy="3880773"/>
          </a:xfrm>
        </p:spPr>
        <p:txBody>
          <a:bodyPr>
            <a:normAutofit lnSpcReduction="10000"/>
          </a:bodyPr>
          <a:lstStyle/>
          <a:p>
            <a:r>
              <a:rPr lang="en-US" dirty="0">
                <a:latin typeface="+mj-lt"/>
              </a:rPr>
              <a:t>First game to use a </a:t>
            </a:r>
            <a:r>
              <a:rPr lang="en-US" dirty="0" smtClean="0">
                <a:latin typeface="+mj-lt"/>
              </a:rPr>
              <a:t>enemy tracking creditable </a:t>
            </a:r>
            <a:r>
              <a:rPr lang="en-US" dirty="0">
                <a:latin typeface="+mj-lt"/>
              </a:rPr>
              <a:t>AI was Pac-Man</a:t>
            </a:r>
          </a:p>
          <a:p>
            <a:r>
              <a:rPr lang="en-US" i="1" dirty="0">
                <a:latin typeface="+mj-lt"/>
              </a:rPr>
              <a:t>“</a:t>
            </a:r>
            <a:r>
              <a:rPr lang="en-US" b="1" i="1" dirty="0">
                <a:latin typeface="+mj-lt"/>
              </a:rPr>
              <a:t>It was tricky because the monster movements are quite complex - one simply chases the player, two try to attack Pac-Man from the front, while the fourth will chase and then abruptly change course. This is the heart of the game</a:t>
            </a:r>
            <a:r>
              <a:rPr lang="en-US" i="1" dirty="0">
                <a:latin typeface="+mj-lt"/>
              </a:rPr>
              <a:t>”</a:t>
            </a:r>
          </a:p>
          <a:p>
            <a:pPr marL="0" indent="0" algn="r">
              <a:buNone/>
            </a:pPr>
            <a:r>
              <a:rPr lang="en-US" dirty="0"/>
              <a:t> - Toru Iwatani													</a:t>
            </a:r>
          </a:p>
          <a:p>
            <a:r>
              <a:rPr lang="en-US" dirty="0"/>
              <a:t>The AI and it’s architecture - </a:t>
            </a:r>
            <a:r>
              <a:rPr lang="en-US" dirty="0">
                <a:hlinkClick r:id="rId3"/>
              </a:rPr>
              <a:t>http://ai.berkeley.edu/project_overview.html</a:t>
            </a:r>
            <a:endParaRPr lang="en-US" dirty="0"/>
          </a:p>
          <a:p>
            <a:endParaRPr lang="en-US" dirty="0"/>
          </a:p>
        </p:txBody>
      </p:sp>
    </p:spTree>
    <p:extLst>
      <p:ext uri="{BB962C8B-B14F-4D97-AF65-F5344CB8AC3E}">
        <p14:creationId xmlns:p14="http://schemas.microsoft.com/office/powerpoint/2010/main" val="6161121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4815"/>
            <a:ext cx="8596668" cy="1320800"/>
          </a:xfrm>
        </p:spPr>
        <p:txBody>
          <a:bodyPr/>
          <a:lstStyle/>
          <a:p>
            <a:r>
              <a:rPr lang="en-US" dirty="0">
                <a:solidFill>
                  <a:srgbClr val="CD0000"/>
                </a:solidFill>
              </a:rPr>
              <a:t>Path Finding</a:t>
            </a:r>
          </a:p>
        </p:txBody>
      </p:sp>
      <p:sp>
        <p:nvSpPr>
          <p:cNvPr id="5" name="Content Placeholder 4"/>
          <p:cNvSpPr>
            <a:spLocks noGrp="1"/>
          </p:cNvSpPr>
          <p:nvPr>
            <p:ph idx="1"/>
          </p:nvPr>
        </p:nvSpPr>
        <p:spPr>
          <a:xfrm>
            <a:off x="294640" y="1217908"/>
            <a:ext cx="11557000" cy="3880773"/>
          </a:xfrm>
        </p:spPr>
        <p:txBody>
          <a:bodyPr/>
          <a:lstStyle/>
          <a:p>
            <a:r>
              <a:rPr lang="en-US" dirty="0">
                <a:latin typeface="+mj-lt"/>
              </a:rPr>
              <a:t>Valve Publications - </a:t>
            </a:r>
            <a:r>
              <a:rPr lang="en-US" dirty="0">
                <a:latin typeface="+mj-lt"/>
                <a:hlinkClick r:id="rId3"/>
              </a:rPr>
              <a:t>http://www.valvesoftware.com/company/publications.html</a:t>
            </a:r>
            <a:endParaRPr lang="en-US" dirty="0">
              <a:latin typeface="+mj-lt"/>
            </a:endParaRPr>
          </a:p>
          <a:p>
            <a:r>
              <a:rPr lang="en-US" dirty="0">
                <a:latin typeface="+mj-lt"/>
              </a:rPr>
              <a:t>Left 4 Dead  - </a:t>
            </a:r>
            <a:r>
              <a:rPr lang="en-US" dirty="0">
                <a:latin typeface="+mj-lt"/>
                <a:hlinkClick r:id="rId4"/>
              </a:rPr>
              <a:t>http://www.valvesoftware.com/publications/2009/ai_systems_of_l4d_mike_booth.pdf</a:t>
            </a:r>
            <a:endParaRPr lang="en-US" dirty="0">
              <a:latin typeface="+mj-lt"/>
            </a:endParaRPr>
          </a:p>
          <a:p>
            <a:pPr lvl="1"/>
            <a:r>
              <a:rPr lang="en-US" dirty="0">
                <a:latin typeface="+mj-lt"/>
              </a:rPr>
              <a:t>Movement – Reactive Path Following – An optimized version of A*</a:t>
            </a:r>
          </a:p>
          <a:p>
            <a:pPr lvl="1"/>
            <a:r>
              <a:rPr lang="en-US" dirty="0">
                <a:latin typeface="+mj-lt"/>
              </a:rPr>
              <a:t>Climbing – A modified version of Reactive Path following</a:t>
            </a:r>
          </a:p>
          <a:p>
            <a:pPr lvl="1"/>
            <a:r>
              <a:rPr lang="en-US" dirty="0">
                <a:latin typeface="+mj-lt"/>
              </a:rPr>
              <a:t>Actor AI</a:t>
            </a:r>
          </a:p>
        </p:txBody>
      </p:sp>
      <p:pic>
        <p:nvPicPr>
          <p:cNvPr id="3" name="Picture 2"/>
          <p:cNvPicPr>
            <a:picLocks noChangeAspect="1"/>
          </p:cNvPicPr>
          <p:nvPr/>
        </p:nvPicPr>
        <p:blipFill>
          <a:blip r:embed="rId5"/>
          <a:stretch>
            <a:fillRect/>
          </a:stretch>
        </p:blipFill>
        <p:spPr>
          <a:xfrm>
            <a:off x="8321067" y="2265680"/>
            <a:ext cx="3030655" cy="4384039"/>
          </a:xfrm>
          <a:prstGeom prst="rect">
            <a:avLst/>
          </a:prstGeom>
        </p:spPr>
      </p:pic>
    </p:spTree>
    <p:extLst>
      <p:ext uri="{BB962C8B-B14F-4D97-AF65-F5344CB8AC3E}">
        <p14:creationId xmlns:p14="http://schemas.microsoft.com/office/powerpoint/2010/main" val="27754852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78340" y="1175438"/>
            <a:ext cx="9182395" cy="5481394"/>
          </a:xfrm>
        </p:spPr>
        <p:txBody>
          <a:bodyPr>
            <a:noAutofit/>
          </a:bodyPr>
          <a:lstStyle/>
          <a:p>
            <a:pPr algn="l"/>
            <a:r>
              <a:rPr lang="en-US" dirty="0">
                <a:latin typeface="+mj-lt"/>
              </a:rPr>
              <a:t>M</a:t>
            </a:r>
            <a:r>
              <a:rPr lang="en-US" dirty="0" smtClean="0">
                <a:latin typeface="+mj-lt"/>
              </a:rPr>
              <a:t>odel </a:t>
            </a:r>
            <a:r>
              <a:rPr lang="en-US" dirty="0">
                <a:latin typeface="+mj-lt"/>
              </a:rPr>
              <a:t>of a </a:t>
            </a:r>
            <a:r>
              <a:rPr lang="en-US" dirty="0" smtClean="0">
                <a:latin typeface="+mj-lt"/>
              </a:rPr>
              <a:t>system </a:t>
            </a:r>
            <a:r>
              <a:rPr lang="en-US" dirty="0">
                <a:latin typeface="+mj-lt"/>
              </a:rPr>
              <a:t>as a set of input, output and state variables </a:t>
            </a:r>
            <a:endParaRPr lang="en-US" dirty="0" smtClean="0">
              <a:latin typeface="+mj-lt"/>
            </a:endParaRPr>
          </a:p>
        </p:txBody>
      </p:sp>
      <p:sp>
        <p:nvSpPr>
          <p:cNvPr id="5" name="Rectangle 2"/>
          <p:cNvSpPr txBox="1">
            <a:spLocks noChangeArrowheads="1"/>
          </p:cNvSpPr>
          <p:nvPr/>
        </p:nvSpPr>
        <p:spPr>
          <a:xfrm>
            <a:off x="824553" y="-150125"/>
            <a:ext cx="878347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rgbClr val="CD0000"/>
                </a:solidFill>
                <a:ea typeface="ＭＳ Ｐゴシック" panose="020B0600070205080204" pitchFamily="34" charset="-128"/>
              </a:rPr>
              <a:t>State Space</a:t>
            </a:r>
            <a:endParaRPr lang="en-US" sz="4000" dirty="0" smtClean="0">
              <a:solidFill>
                <a:srgbClr val="CD0000"/>
              </a:solidFill>
              <a:ea typeface="ＭＳ Ｐゴシック" panose="020B0600070205080204"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231" y="1779372"/>
            <a:ext cx="6310558" cy="4720298"/>
          </a:xfrm>
          <a:prstGeom prst="rect">
            <a:avLst/>
          </a:prstGeom>
        </p:spPr>
      </p:pic>
    </p:spTree>
    <p:extLst>
      <p:ext uri="{BB962C8B-B14F-4D97-AF65-F5344CB8AC3E}">
        <p14:creationId xmlns:p14="http://schemas.microsoft.com/office/powerpoint/2010/main" val="47891460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752600" y="357188"/>
            <a:ext cx="7772400" cy="609600"/>
          </a:xfrm>
          <a:noFill/>
          <a:ln/>
        </p:spPr>
        <p:txBody>
          <a:bodyPr>
            <a:normAutofit fontScale="90000"/>
          </a:bodyPr>
          <a:lstStyle/>
          <a:p>
            <a:r>
              <a:rPr lang="en-US" dirty="0">
                <a:solidFill>
                  <a:srgbClr val="CD0000"/>
                </a:solidFill>
              </a:rPr>
              <a:t>Setting Up a State Space Model</a:t>
            </a:r>
          </a:p>
        </p:txBody>
      </p:sp>
      <p:sp>
        <p:nvSpPr>
          <p:cNvPr id="12291" name="Rectangle 3"/>
          <p:cNvSpPr>
            <a:spLocks noGrp="1" noChangeArrowheads="1"/>
          </p:cNvSpPr>
          <p:nvPr>
            <p:ph type="body" idx="1"/>
          </p:nvPr>
        </p:nvSpPr>
        <p:spPr>
          <a:xfrm>
            <a:off x="2171700" y="1209675"/>
            <a:ext cx="7848600" cy="5029200"/>
          </a:xfrm>
          <a:noFill/>
          <a:ln/>
        </p:spPr>
        <p:txBody>
          <a:bodyPr>
            <a:normAutofit fontScale="85000" lnSpcReduction="20000"/>
          </a:bodyPr>
          <a:lstStyle/>
          <a:p>
            <a:r>
              <a:rPr lang="en-US" dirty="0">
                <a:latin typeface="+mj-lt"/>
              </a:rPr>
              <a:t> State-space Model is a Model for The Search Problem</a:t>
            </a:r>
          </a:p>
          <a:p>
            <a:pPr lvl="1"/>
            <a:r>
              <a:rPr lang="en-US" dirty="0">
                <a:latin typeface="+mj-lt"/>
              </a:rPr>
              <a:t>usually a set of discrete states X</a:t>
            </a:r>
          </a:p>
          <a:p>
            <a:pPr lvl="2"/>
            <a:r>
              <a:rPr lang="en-US" dirty="0">
                <a:latin typeface="+mj-lt"/>
              </a:rPr>
              <a:t>e.g., in driving, the states in the model could be towns/cities</a:t>
            </a:r>
            <a:br>
              <a:rPr lang="en-US" dirty="0">
                <a:latin typeface="+mj-lt"/>
              </a:rPr>
            </a:br>
            <a:endParaRPr lang="en-US" dirty="0">
              <a:latin typeface="+mj-lt"/>
            </a:endParaRPr>
          </a:p>
          <a:p>
            <a:r>
              <a:rPr lang="en-US" dirty="0">
                <a:latin typeface="+mj-lt"/>
              </a:rPr>
              <a:t>Start State - </a:t>
            </a:r>
            <a:r>
              <a:rPr lang="en-US" b="0" dirty="0">
                <a:latin typeface="+mj-lt"/>
              </a:rPr>
              <a:t>a state from X where the search starts</a:t>
            </a:r>
            <a:endParaRPr lang="en-US" dirty="0">
              <a:latin typeface="+mj-lt"/>
            </a:endParaRPr>
          </a:p>
          <a:p>
            <a:pPr lvl="1"/>
            <a:endParaRPr lang="en-US" dirty="0">
              <a:latin typeface="+mj-lt"/>
            </a:endParaRPr>
          </a:p>
          <a:p>
            <a:r>
              <a:rPr lang="en-US" dirty="0">
                <a:latin typeface="+mj-lt"/>
              </a:rPr>
              <a:t>Goal State(s)</a:t>
            </a:r>
          </a:p>
          <a:p>
            <a:pPr lvl="1"/>
            <a:r>
              <a:rPr lang="en-US" dirty="0">
                <a:latin typeface="+mj-lt"/>
              </a:rPr>
              <a:t>a goal is defined as a target state</a:t>
            </a:r>
          </a:p>
          <a:p>
            <a:pPr lvl="1"/>
            <a:r>
              <a:rPr lang="en-US" dirty="0">
                <a:latin typeface="+mj-lt"/>
              </a:rPr>
              <a:t>For now: all goal states have utility 1, and all non-goals have utility 0</a:t>
            </a:r>
          </a:p>
          <a:p>
            <a:pPr lvl="1"/>
            <a:r>
              <a:rPr lang="en-US" dirty="0">
                <a:latin typeface="+mj-lt"/>
              </a:rPr>
              <a:t>there may be many states which satisfy the goal</a:t>
            </a:r>
          </a:p>
          <a:p>
            <a:pPr lvl="2"/>
            <a:r>
              <a:rPr lang="en-US" dirty="0">
                <a:latin typeface="+mj-lt"/>
              </a:rPr>
              <a:t>e.g., drive to a town with an airport</a:t>
            </a:r>
          </a:p>
          <a:p>
            <a:pPr lvl="1"/>
            <a:r>
              <a:rPr lang="en-US" dirty="0">
                <a:latin typeface="+mj-lt"/>
              </a:rPr>
              <a:t>or just one state which satisfies the goal</a:t>
            </a:r>
          </a:p>
          <a:p>
            <a:pPr lvl="2"/>
            <a:r>
              <a:rPr lang="en-US" dirty="0">
                <a:latin typeface="+mj-lt"/>
              </a:rPr>
              <a:t>e.g., drive to Las Vegas</a:t>
            </a:r>
            <a:br>
              <a:rPr lang="en-US" dirty="0">
                <a:latin typeface="+mj-lt"/>
              </a:rPr>
            </a:br>
            <a:endParaRPr lang="en-US" dirty="0">
              <a:latin typeface="+mj-lt"/>
            </a:endParaRPr>
          </a:p>
          <a:p>
            <a:r>
              <a:rPr lang="en-US" dirty="0">
                <a:latin typeface="+mj-lt"/>
              </a:rPr>
              <a:t>Operators</a:t>
            </a:r>
          </a:p>
          <a:p>
            <a:pPr lvl="1"/>
            <a:r>
              <a:rPr lang="en-US" dirty="0">
                <a:latin typeface="+mj-lt"/>
              </a:rPr>
              <a:t>operators are mappings from X to X </a:t>
            </a:r>
          </a:p>
          <a:p>
            <a:pPr lvl="2"/>
            <a:r>
              <a:rPr lang="en-US" dirty="0">
                <a:latin typeface="+mj-lt"/>
              </a:rPr>
              <a:t>e.g. moves from one city to another that are legal (connected 	with a road)</a:t>
            </a:r>
          </a:p>
        </p:txBody>
      </p:sp>
    </p:spTree>
    <p:extLst>
      <p:ext uri="{BB962C8B-B14F-4D97-AF65-F5344CB8AC3E}">
        <p14:creationId xmlns:p14="http://schemas.microsoft.com/office/powerpoint/2010/main" val="1559206552"/>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914400" y="457200"/>
            <a:ext cx="10758488" cy="609600"/>
          </a:xfrm>
          <a:noFill/>
          <a:ln/>
        </p:spPr>
        <p:txBody>
          <a:bodyPr>
            <a:normAutofit fontScale="90000"/>
          </a:bodyPr>
          <a:lstStyle/>
          <a:p>
            <a:r>
              <a:rPr lang="en-US" dirty="0" smtClean="0">
                <a:solidFill>
                  <a:srgbClr val="CD0000"/>
                </a:solidFill>
              </a:rPr>
              <a:t>A </a:t>
            </a:r>
            <a:r>
              <a:rPr lang="en-US" dirty="0">
                <a:solidFill>
                  <a:srgbClr val="CD0000"/>
                </a:solidFill>
              </a:rPr>
              <a:t>State Space and a Search Tree </a:t>
            </a:r>
            <a:r>
              <a:rPr lang="en-US" dirty="0" smtClean="0">
                <a:solidFill>
                  <a:srgbClr val="CD0000"/>
                </a:solidFill>
              </a:rPr>
              <a:t>are different</a:t>
            </a:r>
            <a:endParaRPr lang="en-US" dirty="0">
              <a:solidFill>
                <a:srgbClr val="CD0000"/>
              </a:solidFill>
            </a:endParaRPr>
          </a:p>
        </p:txBody>
      </p:sp>
      <p:sp>
        <p:nvSpPr>
          <p:cNvPr id="52227" name="Rectangle 3"/>
          <p:cNvSpPr>
            <a:spLocks noGrp="1" noChangeArrowheads="1"/>
          </p:cNvSpPr>
          <p:nvPr>
            <p:ph type="body" idx="1"/>
          </p:nvPr>
        </p:nvSpPr>
        <p:spPr>
          <a:xfrm>
            <a:off x="1981200" y="4343400"/>
            <a:ext cx="7848600" cy="1676400"/>
          </a:xfrm>
          <a:noFill/>
          <a:ln/>
        </p:spPr>
        <p:txBody>
          <a:bodyPr>
            <a:normAutofit fontScale="70000" lnSpcReduction="20000"/>
          </a:bodyPr>
          <a:lstStyle/>
          <a:p>
            <a:r>
              <a:rPr lang="en-US"/>
              <a:t>A State Space represents all states and operators for the problem</a:t>
            </a:r>
            <a:br>
              <a:rPr lang="en-US"/>
            </a:br>
            <a:endParaRPr lang="en-US"/>
          </a:p>
          <a:p>
            <a:r>
              <a:rPr lang="en-US"/>
              <a:t>A Search Tree is what an algorithm constructs as it solves a search problem:</a:t>
            </a:r>
          </a:p>
          <a:p>
            <a:pPr lvl="1"/>
            <a:r>
              <a:rPr lang="en-US"/>
              <a:t>so we can have different search trees for the same problem</a:t>
            </a:r>
          </a:p>
          <a:p>
            <a:pPr lvl="1"/>
            <a:r>
              <a:rPr lang="en-US"/>
              <a:t>search trees grow in a dynamic fashion until the goal is found</a:t>
            </a:r>
          </a:p>
        </p:txBody>
      </p:sp>
      <p:sp>
        <p:nvSpPr>
          <p:cNvPr id="52228" name="Oval 4"/>
          <p:cNvSpPr>
            <a:spLocks noChangeArrowheads="1"/>
          </p:cNvSpPr>
          <p:nvPr/>
        </p:nvSpPr>
        <p:spPr bwMode="auto">
          <a:xfrm>
            <a:off x="2825750" y="1987550"/>
            <a:ext cx="215900" cy="2159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29" name="Oval 5"/>
          <p:cNvSpPr>
            <a:spLocks noChangeArrowheads="1"/>
          </p:cNvSpPr>
          <p:nvPr/>
        </p:nvSpPr>
        <p:spPr bwMode="auto">
          <a:xfrm>
            <a:off x="3435350" y="2673350"/>
            <a:ext cx="215900" cy="2159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30" name="Oval 6"/>
          <p:cNvSpPr>
            <a:spLocks noChangeArrowheads="1"/>
          </p:cNvSpPr>
          <p:nvPr/>
        </p:nvSpPr>
        <p:spPr bwMode="auto">
          <a:xfrm>
            <a:off x="3968750" y="1530350"/>
            <a:ext cx="215900" cy="2159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31" name="Line 7"/>
          <p:cNvSpPr>
            <a:spLocks noChangeShapeType="1"/>
          </p:cNvSpPr>
          <p:nvPr/>
        </p:nvSpPr>
        <p:spPr bwMode="auto">
          <a:xfrm flipV="1">
            <a:off x="3054350" y="1670050"/>
            <a:ext cx="901700" cy="3937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32" name="Line 8"/>
          <p:cNvSpPr>
            <a:spLocks noChangeShapeType="1"/>
          </p:cNvSpPr>
          <p:nvPr/>
        </p:nvSpPr>
        <p:spPr bwMode="auto">
          <a:xfrm flipH="1">
            <a:off x="3575050" y="1758950"/>
            <a:ext cx="469900" cy="9017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33" name="Line 9"/>
          <p:cNvSpPr>
            <a:spLocks noChangeShapeType="1"/>
          </p:cNvSpPr>
          <p:nvPr/>
        </p:nvSpPr>
        <p:spPr bwMode="auto">
          <a:xfrm>
            <a:off x="3054350" y="2216150"/>
            <a:ext cx="368300" cy="5207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34" name="Rectangle 10"/>
          <p:cNvSpPr>
            <a:spLocks noChangeArrowheads="1"/>
          </p:cNvSpPr>
          <p:nvPr/>
        </p:nvSpPr>
        <p:spPr bwMode="auto">
          <a:xfrm>
            <a:off x="2576513" y="1577976"/>
            <a:ext cx="288542"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S</a:t>
            </a:r>
          </a:p>
        </p:txBody>
      </p:sp>
      <p:sp>
        <p:nvSpPr>
          <p:cNvPr id="52235" name="Rectangle 11"/>
          <p:cNvSpPr>
            <a:spLocks noChangeArrowheads="1"/>
          </p:cNvSpPr>
          <p:nvPr/>
        </p:nvSpPr>
        <p:spPr bwMode="auto">
          <a:xfrm>
            <a:off x="4024313" y="1196976"/>
            <a:ext cx="307778"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B</a:t>
            </a:r>
          </a:p>
        </p:txBody>
      </p:sp>
      <p:sp>
        <p:nvSpPr>
          <p:cNvPr id="52236" name="Rectangle 12"/>
          <p:cNvSpPr>
            <a:spLocks noChangeArrowheads="1"/>
          </p:cNvSpPr>
          <p:nvPr/>
        </p:nvSpPr>
        <p:spPr bwMode="auto">
          <a:xfrm>
            <a:off x="3719514" y="2720976"/>
            <a:ext cx="306175"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C</a:t>
            </a:r>
          </a:p>
        </p:txBody>
      </p:sp>
      <p:sp>
        <p:nvSpPr>
          <p:cNvPr id="52237" name="Oval 13"/>
          <p:cNvSpPr>
            <a:spLocks noChangeArrowheads="1"/>
          </p:cNvSpPr>
          <p:nvPr/>
        </p:nvSpPr>
        <p:spPr bwMode="auto">
          <a:xfrm>
            <a:off x="7473950" y="1225550"/>
            <a:ext cx="215900" cy="2159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38" name="Oval 14"/>
          <p:cNvSpPr>
            <a:spLocks noChangeArrowheads="1"/>
          </p:cNvSpPr>
          <p:nvPr/>
        </p:nvSpPr>
        <p:spPr bwMode="auto">
          <a:xfrm>
            <a:off x="6483350" y="2139950"/>
            <a:ext cx="215900" cy="2159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39" name="Oval 15"/>
          <p:cNvSpPr>
            <a:spLocks noChangeArrowheads="1"/>
          </p:cNvSpPr>
          <p:nvPr/>
        </p:nvSpPr>
        <p:spPr bwMode="auto">
          <a:xfrm>
            <a:off x="9226550" y="3054350"/>
            <a:ext cx="215900" cy="2159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40" name="Oval 16"/>
          <p:cNvSpPr>
            <a:spLocks noChangeArrowheads="1"/>
          </p:cNvSpPr>
          <p:nvPr/>
        </p:nvSpPr>
        <p:spPr bwMode="auto">
          <a:xfrm>
            <a:off x="8540750" y="2139950"/>
            <a:ext cx="215900" cy="2159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41" name="Rectangle 17"/>
          <p:cNvSpPr>
            <a:spLocks noChangeArrowheads="1"/>
          </p:cNvSpPr>
          <p:nvPr/>
        </p:nvSpPr>
        <p:spPr bwMode="auto">
          <a:xfrm>
            <a:off x="7758113" y="1044576"/>
            <a:ext cx="288542"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S</a:t>
            </a:r>
          </a:p>
        </p:txBody>
      </p:sp>
      <p:sp>
        <p:nvSpPr>
          <p:cNvPr id="52242" name="Rectangle 18"/>
          <p:cNvSpPr>
            <a:spLocks noChangeArrowheads="1"/>
          </p:cNvSpPr>
          <p:nvPr/>
        </p:nvSpPr>
        <p:spPr bwMode="auto">
          <a:xfrm>
            <a:off x="6310313" y="1882776"/>
            <a:ext cx="307778"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B</a:t>
            </a:r>
          </a:p>
        </p:txBody>
      </p:sp>
      <p:sp>
        <p:nvSpPr>
          <p:cNvPr id="52243" name="Rectangle 19"/>
          <p:cNvSpPr>
            <a:spLocks noChangeArrowheads="1"/>
          </p:cNvSpPr>
          <p:nvPr/>
        </p:nvSpPr>
        <p:spPr bwMode="auto">
          <a:xfrm>
            <a:off x="8672514" y="1882776"/>
            <a:ext cx="306175"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C</a:t>
            </a:r>
          </a:p>
        </p:txBody>
      </p:sp>
      <p:sp>
        <p:nvSpPr>
          <p:cNvPr id="52244" name="Line 20"/>
          <p:cNvSpPr>
            <a:spLocks noChangeShapeType="1"/>
          </p:cNvSpPr>
          <p:nvPr/>
        </p:nvSpPr>
        <p:spPr bwMode="auto">
          <a:xfrm flipH="1">
            <a:off x="6623050" y="1377950"/>
            <a:ext cx="850900" cy="7493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45" name="Line 21"/>
          <p:cNvSpPr>
            <a:spLocks noChangeShapeType="1"/>
          </p:cNvSpPr>
          <p:nvPr/>
        </p:nvSpPr>
        <p:spPr bwMode="auto">
          <a:xfrm>
            <a:off x="8693150" y="2368550"/>
            <a:ext cx="596900" cy="6731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46" name="Line 22"/>
          <p:cNvSpPr>
            <a:spLocks noChangeShapeType="1"/>
          </p:cNvSpPr>
          <p:nvPr/>
        </p:nvSpPr>
        <p:spPr bwMode="auto">
          <a:xfrm>
            <a:off x="7702550" y="1377950"/>
            <a:ext cx="825500" cy="8255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47" name="Rectangle 23"/>
          <p:cNvSpPr>
            <a:spLocks noChangeArrowheads="1"/>
          </p:cNvSpPr>
          <p:nvPr/>
        </p:nvSpPr>
        <p:spPr bwMode="auto">
          <a:xfrm>
            <a:off x="7832725" y="2719388"/>
            <a:ext cx="3365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48" name="Rectangle 24"/>
          <p:cNvSpPr>
            <a:spLocks noChangeArrowheads="1"/>
          </p:cNvSpPr>
          <p:nvPr/>
        </p:nvSpPr>
        <p:spPr bwMode="auto">
          <a:xfrm>
            <a:off x="9282113" y="2720976"/>
            <a:ext cx="307778"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B</a:t>
            </a:r>
          </a:p>
        </p:txBody>
      </p:sp>
      <p:sp>
        <p:nvSpPr>
          <p:cNvPr id="52249" name="Rectangle 25"/>
          <p:cNvSpPr>
            <a:spLocks noChangeArrowheads="1"/>
          </p:cNvSpPr>
          <p:nvPr/>
        </p:nvSpPr>
        <p:spPr bwMode="auto">
          <a:xfrm>
            <a:off x="2805114" y="3482976"/>
            <a:ext cx="1265347"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State Space</a:t>
            </a:r>
          </a:p>
        </p:txBody>
      </p:sp>
      <p:sp>
        <p:nvSpPr>
          <p:cNvPr id="52250" name="Rectangle 26"/>
          <p:cNvSpPr>
            <a:spLocks noChangeArrowheads="1"/>
          </p:cNvSpPr>
          <p:nvPr/>
        </p:nvSpPr>
        <p:spPr bwMode="auto">
          <a:xfrm>
            <a:off x="6386514" y="3635375"/>
            <a:ext cx="2555875" cy="363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Example of a Search Tree</a:t>
            </a:r>
          </a:p>
        </p:txBody>
      </p:sp>
      <p:sp>
        <p:nvSpPr>
          <p:cNvPr id="52251" name="Line 27"/>
          <p:cNvSpPr>
            <a:spLocks noChangeShapeType="1"/>
          </p:cNvSpPr>
          <p:nvPr/>
        </p:nvSpPr>
        <p:spPr bwMode="auto">
          <a:xfrm>
            <a:off x="4197350" y="1600200"/>
            <a:ext cx="749300"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52" name="Oval 28"/>
          <p:cNvSpPr>
            <a:spLocks noChangeArrowheads="1"/>
          </p:cNvSpPr>
          <p:nvPr/>
        </p:nvSpPr>
        <p:spPr bwMode="auto">
          <a:xfrm>
            <a:off x="4959350" y="1530350"/>
            <a:ext cx="215900" cy="2159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53" name="Rectangle 29"/>
          <p:cNvSpPr>
            <a:spLocks noChangeArrowheads="1"/>
          </p:cNvSpPr>
          <p:nvPr/>
        </p:nvSpPr>
        <p:spPr bwMode="auto">
          <a:xfrm>
            <a:off x="5091114" y="1196976"/>
            <a:ext cx="325411"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D</a:t>
            </a:r>
          </a:p>
        </p:txBody>
      </p:sp>
    </p:spTree>
    <p:extLst>
      <p:ext uri="{BB962C8B-B14F-4D97-AF65-F5344CB8AC3E}">
        <p14:creationId xmlns:p14="http://schemas.microsoft.com/office/powerpoint/2010/main" val="3782699837"/>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noFill/>
          <a:ln/>
        </p:spPr>
        <p:txBody>
          <a:bodyPr>
            <a:normAutofit/>
          </a:bodyPr>
          <a:lstStyle/>
          <a:p>
            <a:r>
              <a:rPr lang="en-US" sz="4000" dirty="0" smtClean="0">
                <a:solidFill>
                  <a:srgbClr val="CD0000"/>
                </a:solidFill>
              </a:rPr>
              <a:t>Puzzle-Solving </a:t>
            </a:r>
            <a:r>
              <a:rPr lang="en-US" sz="4000" dirty="0">
                <a:solidFill>
                  <a:srgbClr val="CD0000"/>
                </a:solidFill>
              </a:rPr>
              <a:t>as Search</a:t>
            </a:r>
          </a:p>
        </p:txBody>
      </p:sp>
      <p:sp>
        <p:nvSpPr>
          <p:cNvPr id="27651" name="Rectangle 3"/>
          <p:cNvSpPr>
            <a:spLocks noGrp="1" noChangeArrowheads="1"/>
          </p:cNvSpPr>
          <p:nvPr>
            <p:ph type="body" idx="1"/>
          </p:nvPr>
        </p:nvSpPr>
        <p:spPr>
          <a:noFill/>
          <a:ln/>
        </p:spPr>
        <p:txBody>
          <a:bodyPr>
            <a:normAutofit fontScale="70000" lnSpcReduction="20000"/>
          </a:bodyPr>
          <a:lstStyle/>
          <a:p>
            <a:pPr>
              <a:lnSpc>
                <a:spcPct val="90000"/>
              </a:lnSpc>
              <a:spcBef>
                <a:spcPct val="30000"/>
              </a:spcBef>
            </a:pPr>
            <a:r>
              <a:rPr lang="en-US" b="0"/>
              <a:t>You have a 3-gallon and a 4-gallon</a:t>
            </a:r>
          </a:p>
          <a:p>
            <a:pPr>
              <a:lnSpc>
                <a:spcPct val="90000"/>
              </a:lnSpc>
              <a:spcBef>
                <a:spcPct val="30000"/>
              </a:spcBef>
            </a:pPr>
            <a:r>
              <a:rPr lang="en-US" b="0"/>
              <a:t>You have a faucet with an unlimited amount of water</a:t>
            </a:r>
          </a:p>
          <a:p>
            <a:pPr>
              <a:lnSpc>
                <a:spcPct val="90000"/>
              </a:lnSpc>
              <a:spcBef>
                <a:spcPct val="30000"/>
              </a:spcBef>
            </a:pPr>
            <a:r>
              <a:rPr lang="en-US" b="0"/>
              <a:t>You need to get exactly 2 gallons in 4-gallon jug</a:t>
            </a:r>
          </a:p>
          <a:p>
            <a:pPr>
              <a:lnSpc>
                <a:spcPct val="90000"/>
              </a:lnSpc>
              <a:spcBef>
                <a:spcPct val="30000"/>
              </a:spcBef>
              <a:buFontTx/>
              <a:buNone/>
            </a:pPr>
            <a:endParaRPr lang="en-US" b="0"/>
          </a:p>
          <a:p>
            <a:pPr>
              <a:lnSpc>
                <a:spcPct val="90000"/>
              </a:lnSpc>
              <a:spcBef>
                <a:spcPct val="30000"/>
              </a:spcBef>
            </a:pPr>
            <a:r>
              <a:rPr lang="en-US"/>
              <a:t>State representation</a:t>
            </a:r>
            <a:r>
              <a:rPr lang="en-US" b="0"/>
              <a:t>: (x, y) </a:t>
            </a:r>
          </a:p>
          <a:p>
            <a:pPr lvl="1">
              <a:lnSpc>
                <a:spcPct val="90000"/>
              </a:lnSpc>
              <a:spcBef>
                <a:spcPct val="30000"/>
              </a:spcBef>
            </a:pPr>
            <a:r>
              <a:rPr lang="en-US"/>
              <a:t>x: Contents of four gallon</a:t>
            </a:r>
          </a:p>
          <a:p>
            <a:pPr lvl="1">
              <a:lnSpc>
                <a:spcPct val="90000"/>
              </a:lnSpc>
              <a:spcBef>
                <a:spcPct val="30000"/>
              </a:spcBef>
            </a:pPr>
            <a:r>
              <a:rPr lang="en-US"/>
              <a:t>y: Contents of three gallon</a:t>
            </a:r>
            <a:br>
              <a:rPr lang="en-US"/>
            </a:br>
            <a:endParaRPr lang="en-US"/>
          </a:p>
          <a:p>
            <a:pPr>
              <a:lnSpc>
                <a:spcPct val="90000"/>
              </a:lnSpc>
              <a:spcBef>
                <a:spcPct val="30000"/>
              </a:spcBef>
            </a:pPr>
            <a:r>
              <a:rPr lang="en-US"/>
              <a:t>Start state</a:t>
            </a:r>
            <a:r>
              <a:rPr lang="en-US" b="0"/>
              <a:t>: (0, 0)</a:t>
            </a:r>
          </a:p>
          <a:p>
            <a:pPr>
              <a:lnSpc>
                <a:spcPct val="90000"/>
              </a:lnSpc>
              <a:spcBef>
                <a:spcPct val="30000"/>
              </a:spcBef>
            </a:pPr>
            <a:r>
              <a:rPr lang="en-US"/>
              <a:t>Goal state(s) G = {</a:t>
            </a:r>
            <a:r>
              <a:rPr lang="en-US" b="0"/>
              <a:t>(2, 0), (2, 1), (2, 2)}</a:t>
            </a:r>
          </a:p>
          <a:p>
            <a:pPr>
              <a:lnSpc>
                <a:spcPct val="90000"/>
              </a:lnSpc>
              <a:spcBef>
                <a:spcPct val="30000"/>
              </a:spcBef>
            </a:pPr>
            <a:r>
              <a:rPr lang="en-US"/>
              <a:t>Operators</a:t>
            </a:r>
            <a:endParaRPr lang="en-US" b="0"/>
          </a:p>
          <a:p>
            <a:pPr lvl="1">
              <a:lnSpc>
                <a:spcPct val="90000"/>
              </a:lnSpc>
              <a:spcBef>
                <a:spcPct val="30000"/>
              </a:spcBef>
            </a:pPr>
            <a:r>
              <a:rPr lang="en-US"/>
              <a:t>Fill 3-gallon (0,0)-&gt;(0,3), fill 4-gallon (0,0)-&gt;(0,4)</a:t>
            </a:r>
          </a:p>
          <a:p>
            <a:pPr lvl="1">
              <a:lnSpc>
                <a:spcPct val="90000"/>
              </a:lnSpc>
              <a:spcBef>
                <a:spcPct val="30000"/>
              </a:spcBef>
            </a:pPr>
            <a:r>
              <a:rPr lang="en-US"/>
              <a:t>Fill 3-gallon from 4-gallon (4,0)-&gt;(1,3), fill 4-gallon from 3-gallon (0,3)-&gt;(3,0) or (1,3)-&gt;(4,0) or (2,3)-&gt;(4,0)….</a:t>
            </a:r>
          </a:p>
          <a:p>
            <a:pPr lvl="1">
              <a:lnSpc>
                <a:spcPct val="90000"/>
              </a:lnSpc>
              <a:spcBef>
                <a:spcPct val="30000"/>
              </a:spcBef>
            </a:pPr>
            <a:r>
              <a:rPr lang="en-US"/>
              <a:t>Empty 3-gallon into 4-gallon, empty 4-gallon into 3-gallon </a:t>
            </a:r>
          </a:p>
          <a:p>
            <a:pPr lvl="1">
              <a:lnSpc>
                <a:spcPct val="90000"/>
              </a:lnSpc>
              <a:spcBef>
                <a:spcPct val="30000"/>
              </a:spcBef>
            </a:pPr>
            <a:r>
              <a:rPr lang="en-US"/>
              <a:t>Dump 3-gallon down drain (0,3)-&gt;(0,0), dump 4-gallon down drain (4,0)-&gt;(0,0)</a:t>
            </a:r>
          </a:p>
        </p:txBody>
      </p:sp>
    </p:spTree>
    <p:extLst>
      <p:ext uri="{BB962C8B-B14F-4D97-AF65-F5344CB8AC3E}">
        <p14:creationId xmlns:p14="http://schemas.microsoft.com/office/powerpoint/2010/main" val="267625994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130300" y="165100"/>
            <a:ext cx="7772400" cy="1143000"/>
          </a:xfrm>
        </p:spPr>
        <p:txBody>
          <a:bodyPr>
            <a:normAutofit/>
          </a:bodyPr>
          <a:lstStyle/>
          <a:p>
            <a:r>
              <a:rPr lang="en-US" altLang="en-US" sz="3600" dirty="0" smtClean="0">
                <a:solidFill>
                  <a:srgbClr val="CD0000"/>
                </a:solidFill>
              </a:rPr>
              <a:t>Evaluation function</a:t>
            </a:r>
          </a:p>
        </p:txBody>
      </p:sp>
      <p:sp>
        <p:nvSpPr>
          <p:cNvPr id="40963" name="Rectangle 3"/>
          <p:cNvSpPr>
            <a:spLocks noGrp="1" noChangeArrowheads="1"/>
          </p:cNvSpPr>
          <p:nvPr>
            <p:ph type="body" idx="1"/>
          </p:nvPr>
        </p:nvSpPr>
        <p:spPr>
          <a:xfrm>
            <a:off x="2044700" y="1219200"/>
            <a:ext cx="8077200" cy="4876800"/>
          </a:xfrm>
        </p:spPr>
        <p:txBody>
          <a:bodyPr>
            <a:normAutofit/>
          </a:bodyPr>
          <a:lstStyle/>
          <a:p>
            <a:r>
              <a:rPr lang="en-US" altLang="en-US" sz="2600" b="1" dirty="0">
                <a:latin typeface="+mj-lt"/>
              </a:rPr>
              <a:t>Evaluation function</a:t>
            </a:r>
            <a:r>
              <a:rPr lang="en-US" altLang="en-US" sz="2600" dirty="0">
                <a:latin typeface="+mj-lt"/>
              </a:rPr>
              <a:t> or </a:t>
            </a:r>
            <a:r>
              <a:rPr lang="en-US" altLang="en-US" sz="2600" b="1" dirty="0">
                <a:latin typeface="+mj-lt"/>
              </a:rPr>
              <a:t>static evaluator</a:t>
            </a:r>
            <a:r>
              <a:rPr lang="en-US" altLang="en-US" sz="2600" dirty="0">
                <a:latin typeface="+mj-lt"/>
              </a:rPr>
              <a:t> is used to evaluate the “goodness” of a game position</a:t>
            </a:r>
          </a:p>
          <a:p>
            <a:pPr lvl="1"/>
            <a:r>
              <a:rPr lang="en-US" altLang="en-US" dirty="0">
                <a:latin typeface="+mj-lt"/>
              </a:rPr>
              <a:t>Contrast with heuristic search where evaluation function was a non-negative estimate of the cost from the start node to a goal and passing through the given node</a:t>
            </a:r>
          </a:p>
          <a:p>
            <a:r>
              <a:rPr lang="en-US" altLang="en-US" sz="2600" dirty="0">
                <a:latin typeface="+mj-lt"/>
              </a:rPr>
              <a:t>Zero-sum assumption lets us use a single evaluation function to describe goodness of a board </a:t>
            </a:r>
            <a:r>
              <a:rPr lang="en-US" altLang="en-US" sz="2600" dirty="0" err="1">
                <a:latin typeface="+mj-lt"/>
              </a:rPr>
              <a:t>wrt</a:t>
            </a:r>
            <a:r>
              <a:rPr lang="en-US" altLang="en-US" sz="2600" dirty="0">
                <a:latin typeface="+mj-lt"/>
              </a:rPr>
              <a:t> both players</a:t>
            </a:r>
          </a:p>
          <a:p>
            <a:pPr lvl="1"/>
            <a:r>
              <a:rPr lang="en-US" altLang="en-US" sz="2600" b="1" dirty="0">
                <a:latin typeface="+mj-lt"/>
              </a:rPr>
              <a:t>f(n)  &gt;&gt; 0</a:t>
            </a:r>
            <a:r>
              <a:rPr lang="en-US" altLang="en-US" sz="2600" dirty="0">
                <a:latin typeface="+mj-lt"/>
              </a:rPr>
              <a:t>: position n good for me and bad for you</a:t>
            </a:r>
          </a:p>
          <a:p>
            <a:pPr lvl="1"/>
            <a:r>
              <a:rPr lang="en-US" altLang="en-US" sz="2600" b="1" dirty="0">
                <a:latin typeface="+mj-lt"/>
              </a:rPr>
              <a:t>f(n) &lt;&lt; 0</a:t>
            </a:r>
            <a:r>
              <a:rPr lang="en-US" altLang="en-US" sz="2600" dirty="0">
                <a:latin typeface="+mj-lt"/>
              </a:rPr>
              <a:t>:  position n bad for me and good for you</a:t>
            </a:r>
          </a:p>
          <a:p>
            <a:pPr lvl="1"/>
            <a:r>
              <a:rPr lang="en-US" altLang="en-US" sz="2600" b="1" dirty="0">
                <a:latin typeface="+mj-lt"/>
              </a:rPr>
              <a:t>f(n) near 0</a:t>
            </a:r>
            <a:r>
              <a:rPr lang="en-US" altLang="en-US" sz="2600" dirty="0">
                <a:latin typeface="+mj-lt"/>
              </a:rPr>
              <a:t>: position n is a neutral position</a:t>
            </a:r>
          </a:p>
          <a:p>
            <a:pPr lvl="1"/>
            <a:r>
              <a:rPr lang="en-US" altLang="en-US" sz="2600" b="1" dirty="0">
                <a:latin typeface="+mj-lt"/>
              </a:rPr>
              <a:t>f(n) = +infinity</a:t>
            </a:r>
            <a:r>
              <a:rPr lang="en-US" altLang="en-US" sz="2600" dirty="0">
                <a:latin typeface="+mj-lt"/>
              </a:rPr>
              <a:t>: win for  me</a:t>
            </a:r>
          </a:p>
          <a:p>
            <a:pPr lvl="1"/>
            <a:r>
              <a:rPr lang="en-US" altLang="en-US" sz="2600" b="1" dirty="0">
                <a:latin typeface="+mj-lt"/>
              </a:rPr>
              <a:t>f(n) = -infinity</a:t>
            </a:r>
            <a:r>
              <a:rPr lang="en-US" altLang="en-US" sz="2600" dirty="0">
                <a:latin typeface="+mj-lt"/>
              </a:rPr>
              <a:t>: win for you  </a:t>
            </a:r>
          </a:p>
        </p:txBody>
      </p:sp>
    </p:spTree>
    <p:extLst>
      <p:ext uri="{BB962C8B-B14F-4D97-AF65-F5344CB8AC3E}">
        <p14:creationId xmlns:p14="http://schemas.microsoft.com/office/powerpoint/2010/main" val="10965860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447800" y="152400"/>
            <a:ext cx="8229600" cy="1143000"/>
          </a:xfrm>
        </p:spPr>
        <p:txBody>
          <a:bodyPr>
            <a:normAutofit/>
          </a:bodyPr>
          <a:lstStyle/>
          <a:p>
            <a:r>
              <a:rPr lang="en-US" altLang="en-US" sz="4000" dirty="0">
                <a:solidFill>
                  <a:srgbClr val="CD0000"/>
                </a:solidFill>
              </a:rPr>
              <a:t>Game Tree for Tic-Tac-Toe</a:t>
            </a:r>
          </a:p>
        </p:txBody>
      </p:sp>
      <p:grpSp>
        <p:nvGrpSpPr>
          <p:cNvPr id="49155" name="Group 3"/>
          <p:cNvGrpSpPr>
            <a:grpSpLocks/>
          </p:cNvGrpSpPr>
          <p:nvPr/>
        </p:nvGrpSpPr>
        <p:grpSpPr bwMode="auto">
          <a:xfrm>
            <a:off x="1752600" y="1447800"/>
            <a:ext cx="6096000" cy="5029200"/>
            <a:chOff x="432" y="1008"/>
            <a:chExt cx="3840" cy="3168"/>
          </a:xfrm>
        </p:grpSpPr>
        <p:grpSp>
          <p:nvGrpSpPr>
            <p:cNvPr id="49165" name="Group 4"/>
            <p:cNvGrpSpPr>
              <a:grpSpLocks/>
            </p:cNvGrpSpPr>
            <p:nvPr/>
          </p:nvGrpSpPr>
          <p:grpSpPr bwMode="auto">
            <a:xfrm>
              <a:off x="1392" y="1008"/>
              <a:ext cx="2880" cy="3168"/>
              <a:chOff x="1392" y="912"/>
              <a:chExt cx="2880" cy="3168"/>
            </a:xfrm>
          </p:grpSpPr>
          <p:sp>
            <p:nvSpPr>
              <p:cNvPr id="49169" name="Rectangle 5"/>
              <p:cNvSpPr>
                <a:spLocks noChangeArrowheads="1"/>
              </p:cNvSpPr>
              <p:nvPr/>
            </p:nvSpPr>
            <p:spPr bwMode="auto">
              <a:xfrm>
                <a:off x="1872" y="3792"/>
                <a:ext cx="288" cy="288"/>
              </a:xfrm>
              <a:prstGeom prst="rect">
                <a:avLst/>
              </a:prstGeom>
              <a:solidFill>
                <a:srgbClr val="FFCCFF"/>
              </a:solidFill>
              <a:ln w="19050">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49170" name="Rectangle 6"/>
              <p:cNvSpPr>
                <a:spLocks noChangeArrowheads="1"/>
              </p:cNvSpPr>
              <p:nvPr/>
            </p:nvSpPr>
            <p:spPr bwMode="auto">
              <a:xfrm>
                <a:off x="1872" y="3792"/>
                <a:ext cx="288" cy="288"/>
              </a:xfrm>
              <a:prstGeom prst="rect">
                <a:avLst/>
              </a:prstGeom>
              <a:solidFill>
                <a:srgbClr val="FFCCFF"/>
              </a:solidFill>
              <a:ln w="19050">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49171" name="Line 7"/>
              <p:cNvSpPr>
                <a:spLocks noChangeShapeType="1"/>
              </p:cNvSpPr>
              <p:nvPr/>
            </p:nvSpPr>
            <p:spPr bwMode="auto">
              <a:xfrm>
                <a:off x="1872" y="3984"/>
                <a:ext cx="288"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172" name="Line 8"/>
              <p:cNvSpPr>
                <a:spLocks noChangeShapeType="1"/>
              </p:cNvSpPr>
              <p:nvPr/>
            </p:nvSpPr>
            <p:spPr bwMode="auto">
              <a:xfrm>
                <a:off x="1872" y="3888"/>
                <a:ext cx="288"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173" name="Line 9"/>
              <p:cNvSpPr>
                <a:spLocks noChangeShapeType="1"/>
              </p:cNvSpPr>
              <p:nvPr/>
            </p:nvSpPr>
            <p:spPr bwMode="auto">
              <a:xfrm>
                <a:off x="1968" y="3792"/>
                <a:ext cx="0" cy="288"/>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174" name="Line 10"/>
              <p:cNvSpPr>
                <a:spLocks noChangeShapeType="1"/>
              </p:cNvSpPr>
              <p:nvPr/>
            </p:nvSpPr>
            <p:spPr bwMode="auto">
              <a:xfrm>
                <a:off x="2064" y="3792"/>
                <a:ext cx="0" cy="288"/>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175" name="Line 11"/>
              <p:cNvSpPr>
                <a:spLocks noChangeShapeType="1"/>
              </p:cNvSpPr>
              <p:nvPr/>
            </p:nvSpPr>
            <p:spPr bwMode="auto">
              <a:xfrm>
                <a:off x="1968" y="3888"/>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176" name="Line 12"/>
              <p:cNvSpPr>
                <a:spLocks noChangeShapeType="1"/>
              </p:cNvSpPr>
              <p:nvPr/>
            </p:nvSpPr>
            <p:spPr bwMode="auto">
              <a:xfrm flipV="1">
                <a:off x="1968" y="3888"/>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177" name="Oval 13"/>
              <p:cNvSpPr>
                <a:spLocks noChangeArrowheads="1"/>
              </p:cNvSpPr>
              <p:nvPr/>
            </p:nvSpPr>
            <p:spPr bwMode="auto">
              <a:xfrm>
                <a:off x="1872" y="3792"/>
                <a:ext cx="96" cy="96"/>
              </a:xfrm>
              <a:prstGeom prst="ellipse">
                <a:avLst/>
              </a:prstGeom>
              <a:solidFill>
                <a:srgbClr val="FFCCFF"/>
              </a:solidFill>
              <a:ln w="28575">
                <a:solidFill>
                  <a:schemeClr val="tx1"/>
                </a:solidFill>
                <a:round/>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49178" name="Line 14"/>
              <p:cNvSpPr>
                <a:spLocks noChangeShapeType="1"/>
              </p:cNvSpPr>
              <p:nvPr/>
            </p:nvSpPr>
            <p:spPr bwMode="auto">
              <a:xfrm>
                <a:off x="2064" y="3792"/>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179" name="Line 15"/>
              <p:cNvSpPr>
                <a:spLocks noChangeShapeType="1"/>
              </p:cNvSpPr>
              <p:nvPr/>
            </p:nvSpPr>
            <p:spPr bwMode="auto">
              <a:xfrm flipV="1">
                <a:off x="2064" y="3792"/>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180" name="Line 16"/>
              <p:cNvSpPr>
                <a:spLocks noChangeShapeType="1"/>
              </p:cNvSpPr>
              <p:nvPr/>
            </p:nvSpPr>
            <p:spPr bwMode="auto">
              <a:xfrm>
                <a:off x="1872" y="3984"/>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181" name="Line 17"/>
              <p:cNvSpPr>
                <a:spLocks noChangeShapeType="1"/>
              </p:cNvSpPr>
              <p:nvPr/>
            </p:nvSpPr>
            <p:spPr bwMode="auto">
              <a:xfrm flipV="1">
                <a:off x="1872" y="3984"/>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182" name="Oval 18"/>
              <p:cNvSpPr>
                <a:spLocks noChangeArrowheads="1"/>
              </p:cNvSpPr>
              <p:nvPr/>
            </p:nvSpPr>
            <p:spPr bwMode="auto">
              <a:xfrm>
                <a:off x="1872" y="3888"/>
                <a:ext cx="96" cy="96"/>
              </a:xfrm>
              <a:prstGeom prst="ellipse">
                <a:avLst/>
              </a:prstGeom>
              <a:solidFill>
                <a:srgbClr val="FFCCFF"/>
              </a:solidFill>
              <a:ln w="28575">
                <a:solidFill>
                  <a:schemeClr val="tx1"/>
                </a:solidFill>
                <a:round/>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grpSp>
            <p:nvGrpSpPr>
              <p:cNvPr id="49183" name="Group 19"/>
              <p:cNvGrpSpPr>
                <a:grpSpLocks/>
              </p:cNvGrpSpPr>
              <p:nvPr/>
            </p:nvGrpSpPr>
            <p:grpSpPr bwMode="auto">
              <a:xfrm>
                <a:off x="2784" y="912"/>
                <a:ext cx="288" cy="288"/>
                <a:chOff x="2304" y="1152"/>
                <a:chExt cx="288" cy="288"/>
              </a:xfrm>
            </p:grpSpPr>
            <p:sp>
              <p:nvSpPr>
                <p:cNvPr id="49328" name="Rectangle 20"/>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49329" name="Line 21"/>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330" name="Line 22"/>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331" name="Line 23"/>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332" name="Line 24"/>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nvGrpSpPr>
              <p:cNvPr id="49184" name="Group 25"/>
              <p:cNvGrpSpPr>
                <a:grpSpLocks/>
              </p:cNvGrpSpPr>
              <p:nvPr/>
            </p:nvGrpSpPr>
            <p:grpSpPr bwMode="auto">
              <a:xfrm>
                <a:off x="1632" y="1488"/>
                <a:ext cx="2640" cy="288"/>
                <a:chOff x="1632" y="1632"/>
                <a:chExt cx="2640" cy="288"/>
              </a:xfrm>
            </p:grpSpPr>
            <p:grpSp>
              <p:nvGrpSpPr>
                <p:cNvPr id="49298" name="Group 26"/>
                <p:cNvGrpSpPr>
                  <a:grpSpLocks/>
                </p:cNvGrpSpPr>
                <p:nvPr/>
              </p:nvGrpSpPr>
              <p:grpSpPr bwMode="auto">
                <a:xfrm>
                  <a:off x="1632" y="1632"/>
                  <a:ext cx="288" cy="288"/>
                  <a:chOff x="1248" y="1632"/>
                  <a:chExt cx="288" cy="288"/>
                </a:xfrm>
              </p:grpSpPr>
              <p:grpSp>
                <p:nvGrpSpPr>
                  <p:cNvPr id="49319" name="Group 27"/>
                  <p:cNvGrpSpPr>
                    <a:grpSpLocks/>
                  </p:cNvGrpSpPr>
                  <p:nvPr/>
                </p:nvGrpSpPr>
                <p:grpSpPr bwMode="auto">
                  <a:xfrm>
                    <a:off x="1248" y="1632"/>
                    <a:ext cx="288" cy="288"/>
                    <a:chOff x="2304" y="1152"/>
                    <a:chExt cx="288" cy="288"/>
                  </a:xfrm>
                </p:grpSpPr>
                <p:sp>
                  <p:nvSpPr>
                    <p:cNvPr id="49323" name="Rectangle 28"/>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49324" name="Line 29"/>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325" name="Line 30"/>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326" name="Line 31"/>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327" name="Line 32"/>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nvGrpSpPr>
                  <p:cNvPr id="49320" name="Group 33"/>
                  <p:cNvGrpSpPr>
                    <a:grpSpLocks/>
                  </p:cNvGrpSpPr>
                  <p:nvPr/>
                </p:nvGrpSpPr>
                <p:grpSpPr bwMode="auto">
                  <a:xfrm>
                    <a:off x="1248" y="1632"/>
                    <a:ext cx="96" cy="96"/>
                    <a:chOff x="2496" y="2400"/>
                    <a:chExt cx="96" cy="96"/>
                  </a:xfrm>
                </p:grpSpPr>
                <p:sp>
                  <p:nvSpPr>
                    <p:cNvPr id="49321" name="Line 34"/>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322" name="Line 35"/>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grpSp>
              <p:nvGrpSpPr>
                <p:cNvPr id="49299" name="Group 36"/>
                <p:cNvGrpSpPr>
                  <a:grpSpLocks/>
                </p:cNvGrpSpPr>
                <p:nvPr/>
              </p:nvGrpSpPr>
              <p:grpSpPr bwMode="auto">
                <a:xfrm>
                  <a:off x="3984" y="1632"/>
                  <a:ext cx="288" cy="288"/>
                  <a:chOff x="4320" y="1632"/>
                  <a:chExt cx="288" cy="288"/>
                </a:xfrm>
              </p:grpSpPr>
              <p:grpSp>
                <p:nvGrpSpPr>
                  <p:cNvPr id="49310" name="Group 37"/>
                  <p:cNvGrpSpPr>
                    <a:grpSpLocks/>
                  </p:cNvGrpSpPr>
                  <p:nvPr/>
                </p:nvGrpSpPr>
                <p:grpSpPr bwMode="auto">
                  <a:xfrm>
                    <a:off x="4320" y="1632"/>
                    <a:ext cx="288" cy="288"/>
                    <a:chOff x="2304" y="1152"/>
                    <a:chExt cx="288" cy="288"/>
                  </a:xfrm>
                </p:grpSpPr>
                <p:sp>
                  <p:nvSpPr>
                    <p:cNvPr id="49314" name="Rectangle 38"/>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49315" name="Line 39"/>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316" name="Line 40"/>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317" name="Line 41"/>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318" name="Line 42"/>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nvGrpSpPr>
                  <p:cNvPr id="49311" name="Group 43"/>
                  <p:cNvGrpSpPr>
                    <a:grpSpLocks/>
                  </p:cNvGrpSpPr>
                  <p:nvPr/>
                </p:nvGrpSpPr>
                <p:grpSpPr bwMode="auto">
                  <a:xfrm>
                    <a:off x="4416" y="1632"/>
                    <a:ext cx="96" cy="96"/>
                    <a:chOff x="2496" y="2400"/>
                    <a:chExt cx="96" cy="96"/>
                  </a:xfrm>
                </p:grpSpPr>
                <p:sp>
                  <p:nvSpPr>
                    <p:cNvPr id="49312" name="Line 44"/>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313" name="Line 45"/>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grpSp>
              <p:nvGrpSpPr>
                <p:cNvPr id="49300" name="Group 46"/>
                <p:cNvGrpSpPr>
                  <a:grpSpLocks/>
                </p:cNvGrpSpPr>
                <p:nvPr/>
              </p:nvGrpSpPr>
              <p:grpSpPr bwMode="auto">
                <a:xfrm>
                  <a:off x="2784" y="1632"/>
                  <a:ext cx="288" cy="288"/>
                  <a:chOff x="2496" y="1536"/>
                  <a:chExt cx="288" cy="288"/>
                </a:xfrm>
              </p:grpSpPr>
              <p:grpSp>
                <p:nvGrpSpPr>
                  <p:cNvPr id="49301" name="Group 47"/>
                  <p:cNvGrpSpPr>
                    <a:grpSpLocks/>
                  </p:cNvGrpSpPr>
                  <p:nvPr/>
                </p:nvGrpSpPr>
                <p:grpSpPr bwMode="auto">
                  <a:xfrm>
                    <a:off x="2496" y="1536"/>
                    <a:ext cx="288" cy="288"/>
                    <a:chOff x="2304" y="1152"/>
                    <a:chExt cx="288" cy="288"/>
                  </a:xfrm>
                </p:grpSpPr>
                <p:sp>
                  <p:nvSpPr>
                    <p:cNvPr id="49305" name="Rectangle 48"/>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49306" name="Line 49"/>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307" name="Line 50"/>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308" name="Line 51"/>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309" name="Line 52"/>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nvGrpSpPr>
                  <p:cNvPr id="49302" name="Group 53"/>
                  <p:cNvGrpSpPr>
                    <a:grpSpLocks/>
                  </p:cNvGrpSpPr>
                  <p:nvPr/>
                </p:nvGrpSpPr>
                <p:grpSpPr bwMode="auto">
                  <a:xfrm>
                    <a:off x="2592" y="1632"/>
                    <a:ext cx="96" cy="96"/>
                    <a:chOff x="2496" y="2400"/>
                    <a:chExt cx="96" cy="96"/>
                  </a:xfrm>
                </p:grpSpPr>
                <p:sp>
                  <p:nvSpPr>
                    <p:cNvPr id="49303" name="Line 54"/>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304" name="Line 55"/>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grpSp>
          <p:grpSp>
            <p:nvGrpSpPr>
              <p:cNvPr id="49185" name="Group 56"/>
              <p:cNvGrpSpPr>
                <a:grpSpLocks/>
              </p:cNvGrpSpPr>
              <p:nvPr/>
            </p:nvGrpSpPr>
            <p:grpSpPr bwMode="auto">
              <a:xfrm>
                <a:off x="2112" y="2064"/>
                <a:ext cx="1632" cy="288"/>
                <a:chOff x="2112" y="2208"/>
                <a:chExt cx="1632" cy="288"/>
              </a:xfrm>
            </p:grpSpPr>
            <p:grpSp>
              <p:nvGrpSpPr>
                <p:cNvPr id="49275" name="Group 57"/>
                <p:cNvGrpSpPr>
                  <a:grpSpLocks/>
                </p:cNvGrpSpPr>
                <p:nvPr/>
              </p:nvGrpSpPr>
              <p:grpSpPr bwMode="auto">
                <a:xfrm>
                  <a:off x="2112" y="2208"/>
                  <a:ext cx="288" cy="288"/>
                  <a:chOff x="2112" y="2064"/>
                  <a:chExt cx="288" cy="288"/>
                </a:xfrm>
              </p:grpSpPr>
              <p:grpSp>
                <p:nvGrpSpPr>
                  <p:cNvPr id="49288" name="Group 58"/>
                  <p:cNvGrpSpPr>
                    <a:grpSpLocks/>
                  </p:cNvGrpSpPr>
                  <p:nvPr/>
                </p:nvGrpSpPr>
                <p:grpSpPr bwMode="auto">
                  <a:xfrm>
                    <a:off x="2112" y="2064"/>
                    <a:ext cx="288" cy="288"/>
                    <a:chOff x="2304" y="1152"/>
                    <a:chExt cx="288" cy="288"/>
                  </a:xfrm>
                </p:grpSpPr>
                <p:sp>
                  <p:nvSpPr>
                    <p:cNvPr id="49293" name="Rectangle 59"/>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49294" name="Line 60"/>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95" name="Line 61"/>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96" name="Line 62"/>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97" name="Line 63"/>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nvGrpSpPr>
                  <p:cNvPr id="49289" name="Group 64"/>
                  <p:cNvGrpSpPr>
                    <a:grpSpLocks/>
                  </p:cNvGrpSpPr>
                  <p:nvPr/>
                </p:nvGrpSpPr>
                <p:grpSpPr bwMode="auto">
                  <a:xfrm>
                    <a:off x="2208" y="2160"/>
                    <a:ext cx="96" cy="96"/>
                    <a:chOff x="2496" y="2400"/>
                    <a:chExt cx="96" cy="96"/>
                  </a:xfrm>
                </p:grpSpPr>
                <p:sp>
                  <p:nvSpPr>
                    <p:cNvPr id="49291" name="Line 65"/>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92" name="Line 66"/>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sp>
                <p:nvSpPr>
                  <p:cNvPr id="49290" name="Oval 67"/>
                  <p:cNvSpPr>
                    <a:spLocks noChangeArrowheads="1"/>
                  </p:cNvSpPr>
                  <p:nvPr/>
                </p:nvSpPr>
                <p:spPr bwMode="auto">
                  <a:xfrm>
                    <a:off x="2112" y="2064"/>
                    <a:ext cx="96" cy="96"/>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grpSp>
            <p:grpSp>
              <p:nvGrpSpPr>
                <p:cNvPr id="49276" name="Group 68"/>
                <p:cNvGrpSpPr>
                  <a:grpSpLocks/>
                </p:cNvGrpSpPr>
                <p:nvPr/>
              </p:nvGrpSpPr>
              <p:grpSpPr bwMode="auto">
                <a:xfrm>
                  <a:off x="3456" y="2208"/>
                  <a:ext cx="288" cy="288"/>
                  <a:chOff x="3072" y="2112"/>
                  <a:chExt cx="288" cy="288"/>
                </a:xfrm>
              </p:grpSpPr>
              <p:grpSp>
                <p:nvGrpSpPr>
                  <p:cNvPr id="49277" name="Group 69"/>
                  <p:cNvGrpSpPr>
                    <a:grpSpLocks/>
                  </p:cNvGrpSpPr>
                  <p:nvPr/>
                </p:nvGrpSpPr>
                <p:grpSpPr bwMode="auto">
                  <a:xfrm>
                    <a:off x="3072" y="2112"/>
                    <a:ext cx="288" cy="288"/>
                    <a:chOff x="2496" y="1536"/>
                    <a:chExt cx="288" cy="288"/>
                  </a:xfrm>
                </p:grpSpPr>
                <p:grpSp>
                  <p:nvGrpSpPr>
                    <p:cNvPr id="49279" name="Group 70"/>
                    <p:cNvGrpSpPr>
                      <a:grpSpLocks/>
                    </p:cNvGrpSpPr>
                    <p:nvPr/>
                  </p:nvGrpSpPr>
                  <p:grpSpPr bwMode="auto">
                    <a:xfrm>
                      <a:off x="2496" y="1536"/>
                      <a:ext cx="288" cy="288"/>
                      <a:chOff x="2304" y="1152"/>
                      <a:chExt cx="288" cy="288"/>
                    </a:xfrm>
                  </p:grpSpPr>
                  <p:sp>
                    <p:nvSpPr>
                      <p:cNvPr id="49283" name="Rectangle 71"/>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49284" name="Line 72"/>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85" name="Line 73"/>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86" name="Line 74"/>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87" name="Line 75"/>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nvGrpSpPr>
                    <p:cNvPr id="49280" name="Group 76"/>
                    <p:cNvGrpSpPr>
                      <a:grpSpLocks/>
                    </p:cNvGrpSpPr>
                    <p:nvPr/>
                  </p:nvGrpSpPr>
                  <p:grpSpPr bwMode="auto">
                    <a:xfrm>
                      <a:off x="2592" y="1632"/>
                      <a:ext cx="96" cy="96"/>
                      <a:chOff x="2496" y="2400"/>
                      <a:chExt cx="96" cy="96"/>
                    </a:xfrm>
                  </p:grpSpPr>
                  <p:sp>
                    <p:nvSpPr>
                      <p:cNvPr id="49281" name="Line 77"/>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82" name="Line 78"/>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sp>
                <p:nvSpPr>
                  <p:cNvPr id="49278" name="Oval 79"/>
                  <p:cNvSpPr>
                    <a:spLocks noChangeArrowheads="1"/>
                  </p:cNvSpPr>
                  <p:nvPr/>
                </p:nvSpPr>
                <p:spPr bwMode="auto">
                  <a:xfrm>
                    <a:off x="3168" y="2112"/>
                    <a:ext cx="96" cy="96"/>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grpSp>
          </p:grpSp>
          <p:grpSp>
            <p:nvGrpSpPr>
              <p:cNvPr id="49186" name="Group 80"/>
              <p:cNvGrpSpPr>
                <a:grpSpLocks/>
              </p:cNvGrpSpPr>
              <p:nvPr/>
            </p:nvGrpSpPr>
            <p:grpSpPr bwMode="auto">
              <a:xfrm>
                <a:off x="1392" y="2640"/>
                <a:ext cx="1728" cy="288"/>
                <a:chOff x="1392" y="2880"/>
                <a:chExt cx="1728" cy="288"/>
              </a:xfrm>
            </p:grpSpPr>
            <p:grpSp>
              <p:nvGrpSpPr>
                <p:cNvPr id="49215" name="Group 81"/>
                <p:cNvGrpSpPr>
                  <a:grpSpLocks/>
                </p:cNvGrpSpPr>
                <p:nvPr/>
              </p:nvGrpSpPr>
              <p:grpSpPr bwMode="auto">
                <a:xfrm>
                  <a:off x="1392" y="2880"/>
                  <a:ext cx="288" cy="288"/>
                  <a:chOff x="1536" y="2496"/>
                  <a:chExt cx="288" cy="288"/>
                </a:xfrm>
              </p:grpSpPr>
              <p:grpSp>
                <p:nvGrpSpPr>
                  <p:cNvPr id="49261" name="Group 82"/>
                  <p:cNvGrpSpPr>
                    <a:grpSpLocks/>
                  </p:cNvGrpSpPr>
                  <p:nvPr/>
                </p:nvGrpSpPr>
                <p:grpSpPr bwMode="auto">
                  <a:xfrm>
                    <a:off x="1536" y="2496"/>
                    <a:ext cx="288" cy="288"/>
                    <a:chOff x="2112" y="2064"/>
                    <a:chExt cx="288" cy="288"/>
                  </a:xfrm>
                </p:grpSpPr>
                <p:grpSp>
                  <p:nvGrpSpPr>
                    <p:cNvPr id="49265" name="Group 83"/>
                    <p:cNvGrpSpPr>
                      <a:grpSpLocks/>
                    </p:cNvGrpSpPr>
                    <p:nvPr/>
                  </p:nvGrpSpPr>
                  <p:grpSpPr bwMode="auto">
                    <a:xfrm>
                      <a:off x="2112" y="2064"/>
                      <a:ext cx="288" cy="288"/>
                      <a:chOff x="2304" y="1152"/>
                      <a:chExt cx="288" cy="288"/>
                    </a:xfrm>
                  </p:grpSpPr>
                  <p:sp>
                    <p:nvSpPr>
                      <p:cNvPr id="49270" name="Rectangle 84"/>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49271" name="Line 85"/>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72" name="Line 86"/>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73" name="Line 87"/>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74" name="Line 88"/>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nvGrpSpPr>
                    <p:cNvPr id="49266" name="Group 89"/>
                    <p:cNvGrpSpPr>
                      <a:grpSpLocks/>
                    </p:cNvGrpSpPr>
                    <p:nvPr/>
                  </p:nvGrpSpPr>
                  <p:grpSpPr bwMode="auto">
                    <a:xfrm>
                      <a:off x="2208" y="2160"/>
                      <a:ext cx="96" cy="96"/>
                      <a:chOff x="2496" y="2400"/>
                      <a:chExt cx="96" cy="96"/>
                    </a:xfrm>
                  </p:grpSpPr>
                  <p:sp>
                    <p:nvSpPr>
                      <p:cNvPr id="49268" name="Line 90"/>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69" name="Line 91"/>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sp>
                  <p:nvSpPr>
                    <p:cNvPr id="49267" name="Oval 92"/>
                    <p:cNvSpPr>
                      <a:spLocks noChangeArrowheads="1"/>
                    </p:cNvSpPr>
                    <p:nvPr/>
                  </p:nvSpPr>
                  <p:spPr bwMode="auto">
                    <a:xfrm>
                      <a:off x="2112" y="2064"/>
                      <a:ext cx="96" cy="96"/>
                    </a:xfrm>
                    <a:prstGeom prst="ellipse">
                      <a:avLst/>
                    </a:prstGeom>
                    <a:solidFill>
                      <a:srgbClr val="F0E09A"/>
                    </a:solidFill>
                    <a:ln w="28575">
                      <a:solidFill>
                        <a:schemeClr val="tx1"/>
                      </a:solidFill>
                      <a:round/>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grpSp>
              <p:grpSp>
                <p:nvGrpSpPr>
                  <p:cNvPr id="49262" name="Group 93"/>
                  <p:cNvGrpSpPr>
                    <a:grpSpLocks/>
                  </p:cNvGrpSpPr>
                  <p:nvPr/>
                </p:nvGrpSpPr>
                <p:grpSpPr bwMode="auto">
                  <a:xfrm>
                    <a:off x="1632" y="2496"/>
                    <a:ext cx="96" cy="96"/>
                    <a:chOff x="2496" y="2400"/>
                    <a:chExt cx="96" cy="96"/>
                  </a:xfrm>
                </p:grpSpPr>
                <p:sp>
                  <p:nvSpPr>
                    <p:cNvPr id="49263" name="Line 94"/>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64" name="Line 95"/>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grpSp>
              <p:nvGrpSpPr>
                <p:cNvPr id="49216" name="Group 96"/>
                <p:cNvGrpSpPr>
                  <a:grpSpLocks/>
                </p:cNvGrpSpPr>
                <p:nvPr/>
              </p:nvGrpSpPr>
              <p:grpSpPr bwMode="auto">
                <a:xfrm>
                  <a:off x="1872" y="2880"/>
                  <a:ext cx="288" cy="288"/>
                  <a:chOff x="2400" y="2592"/>
                  <a:chExt cx="288" cy="288"/>
                </a:xfrm>
              </p:grpSpPr>
              <p:grpSp>
                <p:nvGrpSpPr>
                  <p:cNvPr id="49247" name="Group 97"/>
                  <p:cNvGrpSpPr>
                    <a:grpSpLocks/>
                  </p:cNvGrpSpPr>
                  <p:nvPr/>
                </p:nvGrpSpPr>
                <p:grpSpPr bwMode="auto">
                  <a:xfrm>
                    <a:off x="2400" y="2592"/>
                    <a:ext cx="288" cy="288"/>
                    <a:chOff x="2112" y="2064"/>
                    <a:chExt cx="288" cy="288"/>
                  </a:xfrm>
                </p:grpSpPr>
                <p:grpSp>
                  <p:nvGrpSpPr>
                    <p:cNvPr id="49251" name="Group 98"/>
                    <p:cNvGrpSpPr>
                      <a:grpSpLocks/>
                    </p:cNvGrpSpPr>
                    <p:nvPr/>
                  </p:nvGrpSpPr>
                  <p:grpSpPr bwMode="auto">
                    <a:xfrm>
                      <a:off x="2112" y="2064"/>
                      <a:ext cx="288" cy="288"/>
                      <a:chOff x="2304" y="1152"/>
                      <a:chExt cx="288" cy="288"/>
                    </a:xfrm>
                  </p:grpSpPr>
                  <p:sp>
                    <p:nvSpPr>
                      <p:cNvPr id="49256" name="Rectangle 99"/>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49257" name="Line 100"/>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58" name="Line 101"/>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59" name="Line 102"/>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60" name="Line 103"/>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nvGrpSpPr>
                    <p:cNvPr id="49252" name="Group 104"/>
                    <p:cNvGrpSpPr>
                      <a:grpSpLocks/>
                    </p:cNvGrpSpPr>
                    <p:nvPr/>
                  </p:nvGrpSpPr>
                  <p:grpSpPr bwMode="auto">
                    <a:xfrm>
                      <a:off x="2208" y="2160"/>
                      <a:ext cx="96" cy="96"/>
                      <a:chOff x="2496" y="2400"/>
                      <a:chExt cx="96" cy="96"/>
                    </a:xfrm>
                  </p:grpSpPr>
                  <p:sp>
                    <p:nvSpPr>
                      <p:cNvPr id="49254" name="Line 105"/>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55" name="Line 106"/>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sp>
                  <p:nvSpPr>
                    <p:cNvPr id="49253" name="Oval 107"/>
                    <p:cNvSpPr>
                      <a:spLocks noChangeArrowheads="1"/>
                    </p:cNvSpPr>
                    <p:nvPr/>
                  </p:nvSpPr>
                  <p:spPr bwMode="auto">
                    <a:xfrm>
                      <a:off x="2112" y="2064"/>
                      <a:ext cx="96" cy="96"/>
                    </a:xfrm>
                    <a:prstGeom prst="ellipse">
                      <a:avLst/>
                    </a:prstGeom>
                    <a:solidFill>
                      <a:srgbClr val="F0E09A"/>
                    </a:solidFill>
                    <a:ln w="28575">
                      <a:solidFill>
                        <a:schemeClr val="tx1"/>
                      </a:solidFill>
                      <a:round/>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grpSp>
              <p:grpSp>
                <p:nvGrpSpPr>
                  <p:cNvPr id="49248" name="Group 108"/>
                  <p:cNvGrpSpPr>
                    <a:grpSpLocks/>
                  </p:cNvGrpSpPr>
                  <p:nvPr/>
                </p:nvGrpSpPr>
                <p:grpSpPr bwMode="auto">
                  <a:xfrm>
                    <a:off x="2592" y="2592"/>
                    <a:ext cx="96" cy="96"/>
                    <a:chOff x="2496" y="2400"/>
                    <a:chExt cx="96" cy="96"/>
                  </a:xfrm>
                </p:grpSpPr>
                <p:sp>
                  <p:nvSpPr>
                    <p:cNvPr id="49249" name="Line 109"/>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50" name="Line 110"/>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grpSp>
              <p:nvGrpSpPr>
                <p:cNvPr id="49217" name="Group 111"/>
                <p:cNvGrpSpPr>
                  <a:grpSpLocks/>
                </p:cNvGrpSpPr>
                <p:nvPr/>
              </p:nvGrpSpPr>
              <p:grpSpPr bwMode="auto">
                <a:xfrm>
                  <a:off x="2832" y="2880"/>
                  <a:ext cx="288" cy="288"/>
                  <a:chOff x="2592" y="2544"/>
                  <a:chExt cx="288" cy="288"/>
                </a:xfrm>
              </p:grpSpPr>
              <p:grpSp>
                <p:nvGrpSpPr>
                  <p:cNvPr id="49233" name="Group 112"/>
                  <p:cNvGrpSpPr>
                    <a:grpSpLocks/>
                  </p:cNvGrpSpPr>
                  <p:nvPr/>
                </p:nvGrpSpPr>
                <p:grpSpPr bwMode="auto">
                  <a:xfrm>
                    <a:off x="2592" y="2544"/>
                    <a:ext cx="288" cy="288"/>
                    <a:chOff x="2112" y="2064"/>
                    <a:chExt cx="288" cy="288"/>
                  </a:xfrm>
                </p:grpSpPr>
                <p:grpSp>
                  <p:nvGrpSpPr>
                    <p:cNvPr id="49237" name="Group 113"/>
                    <p:cNvGrpSpPr>
                      <a:grpSpLocks/>
                    </p:cNvGrpSpPr>
                    <p:nvPr/>
                  </p:nvGrpSpPr>
                  <p:grpSpPr bwMode="auto">
                    <a:xfrm>
                      <a:off x="2112" y="2064"/>
                      <a:ext cx="288" cy="288"/>
                      <a:chOff x="2304" y="1152"/>
                      <a:chExt cx="288" cy="288"/>
                    </a:xfrm>
                  </p:grpSpPr>
                  <p:sp>
                    <p:nvSpPr>
                      <p:cNvPr id="49242" name="Rectangle 114"/>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49243" name="Line 115"/>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44" name="Line 116"/>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45" name="Line 117"/>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46" name="Line 118"/>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nvGrpSpPr>
                    <p:cNvPr id="49238" name="Group 119"/>
                    <p:cNvGrpSpPr>
                      <a:grpSpLocks/>
                    </p:cNvGrpSpPr>
                    <p:nvPr/>
                  </p:nvGrpSpPr>
                  <p:grpSpPr bwMode="auto">
                    <a:xfrm>
                      <a:off x="2208" y="2160"/>
                      <a:ext cx="96" cy="96"/>
                      <a:chOff x="2496" y="2400"/>
                      <a:chExt cx="96" cy="96"/>
                    </a:xfrm>
                  </p:grpSpPr>
                  <p:sp>
                    <p:nvSpPr>
                      <p:cNvPr id="49240" name="Line 120"/>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41" name="Line 121"/>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sp>
                  <p:nvSpPr>
                    <p:cNvPr id="49239" name="Oval 122"/>
                    <p:cNvSpPr>
                      <a:spLocks noChangeArrowheads="1"/>
                    </p:cNvSpPr>
                    <p:nvPr/>
                  </p:nvSpPr>
                  <p:spPr bwMode="auto">
                    <a:xfrm>
                      <a:off x="2112" y="2064"/>
                      <a:ext cx="96" cy="96"/>
                    </a:xfrm>
                    <a:prstGeom prst="ellipse">
                      <a:avLst/>
                    </a:prstGeom>
                    <a:solidFill>
                      <a:srgbClr val="F0E09A"/>
                    </a:solidFill>
                    <a:ln w="28575">
                      <a:solidFill>
                        <a:schemeClr val="tx1"/>
                      </a:solidFill>
                      <a:round/>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grpSp>
              <p:grpSp>
                <p:nvGrpSpPr>
                  <p:cNvPr id="49234" name="Group 123"/>
                  <p:cNvGrpSpPr>
                    <a:grpSpLocks/>
                  </p:cNvGrpSpPr>
                  <p:nvPr/>
                </p:nvGrpSpPr>
                <p:grpSpPr bwMode="auto">
                  <a:xfrm>
                    <a:off x="2784" y="2736"/>
                    <a:ext cx="96" cy="96"/>
                    <a:chOff x="2496" y="2400"/>
                    <a:chExt cx="96" cy="96"/>
                  </a:xfrm>
                </p:grpSpPr>
                <p:sp>
                  <p:nvSpPr>
                    <p:cNvPr id="49235" name="Line 124"/>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36" name="Line 125"/>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grpSp>
              <p:nvGrpSpPr>
                <p:cNvPr id="49218" name="Group 126"/>
                <p:cNvGrpSpPr>
                  <a:grpSpLocks/>
                </p:cNvGrpSpPr>
                <p:nvPr/>
              </p:nvGrpSpPr>
              <p:grpSpPr bwMode="auto">
                <a:xfrm>
                  <a:off x="2352" y="2880"/>
                  <a:ext cx="288" cy="288"/>
                  <a:chOff x="2112" y="2544"/>
                  <a:chExt cx="288" cy="288"/>
                </a:xfrm>
              </p:grpSpPr>
              <p:grpSp>
                <p:nvGrpSpPr>
                  <p:cNvPr id="49219" name="Group 127"/>
                  <p:cNvGrpSpPr>
                    <a:grpSpLocks/>
                  </p:cNvGrpSpPr>
                  <p:nvPr/>
                </p:nvGrpSpPr>
                <p:grpSpPr bwMode="auto">
                  <a:xfrm>
                    <a:off x="2112" y="2544"/>
                    <a:ext cx="288" cy="288"/>
                    <a:chOff x="2112" y="2064"/>
                    <a:chExt cx="288" cy="288"/>
                  </a:xfrm>
                </p:grpSpPr>
                <p:grpSp>
                  <p:nvGrpSpPr>
                    <p:cNvPr id="49223" name="Group 128"/>
                    <p:cNvGrpSpPr>
                      <a:grpSpLocks/>
                    </p:cNvGrpSpPr>
                    <p:nvPr/>
                  </p:nvGrpSpPr>
                  <p:grpSpPr bwMode="auto">
                    <a:xfrm>
                      <a:off x="2112" y="2064"/>
                      <a:ext cx="288" cy="288"/>
                      <a:chOff x="2304" y="1152"/>
                      <a:chExt cx="288" cy="288"/>
                    </a:xfrm>
                  </p:grpSpPr>
                  <p:sp>
                    <p:nvSpPr>
                      <p:cNvPr id="49228" name="Rectangle 129"/>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49229" name="Line 130"/>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30" name="Line 131"/>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31" name="Line 132"/>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32" name="Line 133"/>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nvGrpSpPr>
                    <p:cNvPr id="49224" name="Group 134"/>
                    <p:cNvGrpSpPr>
                      <a:grpSpLocks/>
                    </p:cNvGrpSpPr>
                    <p:nvPr/>
                  </p:nvGrpSpPr>
                  <p:grpSpPr bwMode="auto">
                    <a:xfrm>
                      <a:off x="2208" y="2160"/>
                      <a:ext cx="96" cy="96"/>
                      <a:chOff x="2496" y="2400"/>
                      <a:chExt cx="96" cy="96"/>
                    </a:xfrm>
                  </p:grpSpPr>
                  <p:sp>
                    <p:nvSpPr>
                      <p:cNvPr id="49226" name="Line 135"/>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27" name="Line 136"/>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sp>
                  <p:nvSpPr>
                    <p:cNvPr id="49225" name="Oval 137"/>
                    <p:cNvSpPr>
                      <a:spLocks noChangeArrowheads="1"/>
                    </p:cNvSpPr>
                    <p:nvPr/>
                  </p:nvSpPr>
                  <p:spPr bwMode="auto">
                    <a:xfrm>
                      <a:off x="2112" y="2064"/>
                      <a:ext cx="96" cy="96"/>
                    </a:xfrm>
                    <a:prstGeom prst="ellipse">
                      <a:avLst/>
                    </a:prstGeom>
                    <a:solidFill>
                      <a:srgbClr val="F0E09A"/>
                    </a:solidFill>
                    <a:ln w="28575">
                      <a:solidFill>
                        <a:schemeClr val="tx1"/>
                      </a:solidFill>
                      <a:round/>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grpSp>
              <p:grpSp>
                <p:nvGrpSpPr>
                  <p:cNvPr id="49220" name="Group 138"/>
                  <p:cNvGrpSpPr>
                    <a:grpSpLocks/>
                  </p:cNvGrpSpPr>
                  <p:nvPr/>
                </p:nvGrpSpPr>
                <p:grpSpPr bwMode="auto">
                  <a:xfrm>
                    <a:off x="2304" y="2640"/>
                    <a:ext cx="96" cy="96"/>
                    <a:chOff x="2496" y="2400"/>
                    <a:chExt cx="96" cy="96"/>
                  </a:xfrm>
                </p:grpSpPr>
                <p:sp>
                  <p:nvSpPr>
                    <p:cNvPr id="49221" name="Line 139"/>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22" name="Line 140"/>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grpSp>
          <p:sp>
            <p:nvSpPr>
              <p:cNvPr id="49187" name="Line 141"/>
              <p:cNvSpPr>
                <a:spLocks noChangeShapeType="1"/>
              </p:cNvSpPr>
              <p:nvPr/>
            </p:nvSpPr>
            <p:spPr bwMode="auto">
              <a:xfrm flipH="1">
                <a:off x="1776" y="1200"/>
                <a:ext cx="1152" cy="288"/>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49188" name="Line 142"/>
              <p:cNvSpPr>
                <a:spLocks noChangeShapeType="1"/>
              </p:cNvSpPr>
              <p:nvPr/>
            </p:nvSpPr>
            <p:spPr bwMode="auto">
              <a:xfrm>
                <a:off x="2928" y="1200"/>
                <a:ext cx="0" cy="288"/>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49189" name="Line 143"/>
              <p:cNvSpPr>
                <a:spLocks noChangeShapeType="1"/>
              </p:cNvSpPr>
              <p:nvPr/>
            </p:nvSpPr>
            <p:spPr bwMode="auto">
              <a:xfrm>
                <a:off x="2928" y="1200"/>
                <a:ext cx="1200" cy="288"/>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49190" name="Line 144"/>
              <p:cNvSpPr>
                <a:spLocks noChangeShapeType="1"/>
              </p:cNvSpPr>
              <p:nvPr/>
            </p:nvSpPr>
            <p:spPr bwMode="auto">
              <a:xfrm flipH="1">
                <a:off x="2256" y="1776"/>
                <a:ext cx="672" cy="288"/>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49191" name="Line 145"/>
              <p:cNvSpPr>
                <a:spLocks noChangeShapeType="1"/>
              </p:cNvSpPr>
              <p:nvPr/>
            </p:nvSpPr>
            <p:spPr bwMode="auto">
              <a:xfrm flipH="1">
                <a:off x="2016" y="2352"/>
                <a:ext cx="240" cy="288"/>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49192" name="Line 146"/>
              <p:cNvSpPr>
                <a:spLocks noChangeShapeType="1"/>
              </p:cNvSpPr>
              <p:nvPr/>
            </p:nvSpPr>
            <p:spPr bwMode="auto">
              <a:xfrm flipH="1">
                <a:off x="1536" y="2352"/>
                <a:ext cx="720" cy="288"/>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49193" name="Line 147"/>
              <p:cNvSpPr>
                <a:spLocks noChangeShapeType="1"/>
              </p:cNvSpPr>
              <p:nvPr/>
            </p:nvSpPr>
            <p:spPr bwMode="auto">
              <a:xfrm>
                <a:off x="2256" y="2352"/>
                <a:ext cx="240" cy="288"/>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49194" name="Line 148"/>
              <p:cNvSpPr>
                <a:spLocks noChangeShapeType="1"/>
              </p:cNvSpPr>
              <p:nvPr/>
            </p:nvSpPr>
            <p:spPr bwMode="auto">
              <a:xfrm>
                <a:off x="2928" y="1776"/>
                <a:ext cx="672" cy="288"/>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49195" name="Line 149"/>
              <p:cNvSpPr>
                <a:spLocks noChangeShapeType="1"/>
              </p:cNvSpPr>
              <p:nvPr/>
            </p:nvSpPr>
            <p:spPr bwMode="auto">
              <a:xfrm>
                <a:off x="2256" y="2352"/>
                <a:ext cx="720" cy="288"/>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grpSp>
            <p:nvGrpSpPr>
              <p:cNvPr id="49196" name="Group 150"/>
              <p:cNvGrpSpPr>
                <a:grpSpLocks/>
              </p:cNvGrpSpPr>
              <p:nvPr/>
            </p:nvGrpSpPr>
            <p:grpSpPr bwMode="auto">
              <a:xfrm>
                <a:off x="1872" y="3216"/>
                <a:ext cx="288" cy="288"/>
                <a:chOff x="4944" y="2640"/>
                <a:chExt cx="288" cy="288"/>
              </a:xfrm>
            </p:grpSpPr>
            <p:grpSp>
              <p:nvGrpSpPr>
                <p:cNvPr id="49199" name="Group 151"/>
                <p:cNvGrpSpPr>
                  <a:grpSpLocks/>
                </p:cNvGrpSpPr>
                <p:nvPr/>
              </p:nvGrpSpPr>
              <p:grpSpPr bwMode="auto">
                <a:xfrm>
                  <a:off x="4944" y="2640"/>
                  <a:ext cx="288" cy="288"/>
                  <a:chOff x="2400" y="2592"/>
                  <a:chExt cx="288" cy="288"/>
                </a:xfrm>
              </p:grpSpPr>
              <p:grpSp>
                <p:nvGrpSpPr>
                  <p:cNvPr id="49201" name="Group 152"/>
                  <p:cNvGrpSpPr>
                    <a:grpSpLocks/>
                  </p:cNvGrpSpPr>
                  <p:nvPr/>
                </p:nvGrpSpPr>
                <p:grpSpPr bwMode="auto">
                  <a:xfrm>
                    <a:off x="2400" y="2592"/>
                    <a:ext cx="288" cy="288"/>
                    <a:chOff x="2112" y="2064"/>
                    <a:chExt cx="288" cy="288"/>
                  </a:xfrm>
                </p:grpSpPr>
                <p:grpSp>
                  <p:nvGrpSpPr>
                    <p:cNvPr id="49205" name="Group 153"/>
                    <p:cNvGrpSpPr>
                      <a:grpSpLocks/>
                    </p:cNvGrpSpPr>
                    <p:nvPr/>
                  </p:nvGrpSpPr>
                  <p:grpSpPr bwMode="auto">
                    <a:xfrm>
                      <a:off x="2112" y="2064"/>
                      <a:ext cx="288" cy="288"/>
                      <a:chOff x="2304" y="1152"/>
                      <a:chExt cx="288" cy="288"/>
                    </a:xfrm>
                  </p:grpSpPr>
                  <p:sp>
                    <p:nvSpPr>
                      <p:cNvPr id="49210" name="Rectangle 154"/>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49211" name="Line 155"/>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12" name="Line 156"/>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13" name="Line 157"/>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14" name="Line 158"/>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nvGrpSpPr>
                    <p:cNvPr id="49206" name="Group 159"/>
                    <p:cNvGrpSpPr>
                      <a:grpSpLocks/>
                    </p:cNvGrpSpPr>
                    <p:nvPr/>
                  </p:nvGrpSpPr>
                  <p:grpSpPr bwMode="auto">
                    <a:xfrm>
                      <a:off x="2208" y="2160"/>
                      <a:ext cx="96" cy="96"/>
                      <a:chOff x="2496" y="2400"/>
                      <a:chExt cx="96" cy="96"/>
                    </a:xfrm>
                  </p:grpSpPr>
                  <p:sp>
                    <p:nvSpPr>
                      <p:cNvPr id="49208" name="Line 160"/>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09" name="Line 161"/>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sp>
                  <p:nvSpPr>
                    <p:cNvPr id="49207" name="Oval 162"/>
                    <p:cNvSpPr>
                      <a:spLocks noChangeArrowheads="1"/>
                    </p:cNvSpPr>
                    <p:nvPr/>
                  </p:nvSpPr>
                  <p:spPr bwMode="auto">
                    <a:xfrm>
                      <a:off x="2112" y="2064"/>
                      <a:ext cx="96" cy="96"/>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grpSp>
              <p:grpSp>
                <p:nvGrpSpPr>
                  <p:cNvPr id="49202" name="Group 163"/>
                  <p:cNvGrpSpPr>
                    <a:grpSpLocks/>
                  </p:cNvGrpSpPr>
                  <p:nvPr/>
                </p:nvGrpSpPr>
                <p:grpSpPr bwMode="auto">
                  <a:xfrm>
                    <a:off x="2592" y="2592"/>
                    <a:ext cx="96" cy="96"/>
                    <a:chOff x="2496" y="2400"/>
                    <a:chExt cx="96" cy="96"/>
                  </a:xfrm>
                </p:grpSpPr>
                <p:sp>
                  <p:nvSpPr>
                    <p:cNvPr id="49203" name="Line 164"/>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204" name="Line 165"/>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grpSp>
            <p:sp>
              <p:nvSpPr>
                <p:cNvPr id="49200" name="Oval 166"/>
                <p:cNvSpPr>
                  <a:spLocks noChangeArrowheads="1"/>
                </p:cNvSpPr>
                <p:nvPr/>
              </p:nvSpPr>
              <p:spPr bwMode="auto">
                <a:xfrm>
                  <a:off x="4944" y="2736"/>
                  <a:ext cx="96" cy="96"/>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grpSp>
          <p:sp>
            <p:nvSpPr>
              <p:cNvPr id="49197" name="Line 167"/>
              <p:cNvSpPr>
                <a:spLocks noChangeShapeType="1"/>
              </p:cNvSpPr>
              <p:nvPr/>
            </p:nvSpPr>
            <p:spPr bwMode="auto">
              <a:xfrm>
                <a:off x="2016" y="2928"/>
                <a:ext cx="0" cy="288"/>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49198" name="Line 168"/>
              <p:cNvSpPr>
                <a:spLocks noChangeShapeType="1"/>
              </p:cNvSpPr>
              <p:nvPr/>
            </p:nvSpPr>
            <p:spPr bwMode="auto">
              <a:xfrm>
                <a:off x="2016" y="3504"/>
                <a:ext cx="0" cy="288"/>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grpSp>
        <p:sp>
          <p:nvSpPr>
            <p:cNvPr id="49166" name="Text Box 169"/>
            <p:cNvSpPr txBox="1">
              <a:spLocks noChangeArrowheads="1"/>
            </p:cNvSpPr>
            <p:nvPr/>
          </p:nvSpPr>
          <p:spPr bwMode="auto">
            <a:xfrm>
              <a:off x="432" y="1200"/>
              <a:ext cx="1041"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1800">
                  <a:latin typeface="Comic Sans MS" panose="030F0702030302020204" pitchFamily="66" charset="0"/>
                  <a:cs typeface="Arial" panose="020B0604020202020204" pitchFamily="34" charset="0"/>
                </a:rPr>
                <a:t>MAX’s play </a:t>
              </a:r>
              <a:r>
                <a:rPr lang="en-US" altLang="en-US" sz="1800">
                  <a:latin typeface="Comic Sans MS" panose="030F0702030302020204" pitchFamily="66" charset="0"/>
                  <a:cs typeface="Arial" panose="020B0604020202020204" pitchFamily="34" charset="0"/>
                  <a:sym typeface="Symbol" panose="05050102010706020507" pitchFamily="18" charset="2"/>
                </a:rPr>
                <a:t></a:t>
              </a:r>
            </a:p>
          </p:txBody>
        </p:sp>
        <p:sp>
          <p:nvSpPr>
            <p:cNvPr id="49167" name="Text Box 170"/>
            <p:cNvSpPr txBox="1">
              <a:spLocks noChangeArrowheads="1"/>
            </p:cNvSpPr>
            <p:nvPr/>
          </p:nvSpPr>
          <p:spPr bwMode="auto">
            <a:xfrm>
              <a:off x="432" y="1872"/>
              <a:ext cx="102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1800">
                  <a:latin typeface="Comic Sans MS" panose="030F0702030302020204" pitchFamily="66" charset="0"/>
                  <a:cs typeface="Arial" panose="020B0604020202020204" pitchFamily="34" charset="0"/>
                </a:rPr>
                <a:t>MIN’s play </a:t>
              </a:r>
              <a:r>
                <a:rPr lang="en-US" altLang="en-US" sz="1800">
                  <a:latin typeface="Arial" panose="020B0604020202020204" pitchFamily="34" charset="0"/>
                  <a:cs typeface="Arial" panose="020B0604020202020204" pitchFamily="34" charset="0"/>
                  <a:sym typeface="Symbol" panose="05050102010706020507" pitchFamily="18" charset="2"/>
                </a:rPr>
                <a:t></a:t>
              </a:r>
            </a:p>
          </p:txBody>
        </p:sp>
        <p:sp>
          <p:nvSpPr>
            <p:cNvPr id="49168" name="Text Box 171"/>
            <p:cNvSpPr txBox="1">
              <a:spLocks noChangeArrowheads="1"/>
            </p:cNvSpPr>
            <p:nvPr/>
          </p:nvSpPr>
          <p:spPr bwMode="auto">
            <a:xfrm>
              <a:off x="432" y="3744"/>
              <a:ext cx="1261"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1800">
                  <a:latin typeface="Comic Sans MS" panose="030F0702030302020204" pitchFamily="66" charset="0"/>
                  <a:cs typeface="Arial" panose="020B0604020202020204" pitchFamily="34" charset="0"/>
                </a:rPr>
                <a:t>Terminal state</a:t>
              </a:r>
              <a:br>
                <a:rPr lang="en-US" altLang="en-US" sz="1800">
                  <a:latin typeface="Comic Sans MS" panose="030F0702030302020204" pitchFamily="66" charset="0"/>
                  <a:cs typeface="Arial" panose="020B0604020202020204" pitchFamily="34" charset="0"/>
                </a:rPr>
              </a:br>
              <a:r>
                <a:rPr lang="en-US" altLang="en-US" sz="1800">
                  <a:latin typeface="Comic Sans MS" panose="030F0702030302020204" pitchFamily="66" charset="0"/>
                  <a:cs typeface="Arial" panose="020B0604020202020204" pitchFamily="34" charset="0"/>
                </a:rPr>
                <a:t>(win for MAX) </a:t>
              </a:r>
              <a:r>
                <a:rPr lang="en-US" altLang="en-US" sz="1800">
                  <a:latin typeface="Comic Sans MS" panose="030F0702030302020204" pitchFamily="66" charset="0"/>
                  <a:cs typeface="Arial" panose="020B0604020202020204" pitchFamily="34" charset="0"/>
                  <a:sym typeface="Symbol" panose="05050102010706020507" pitchFamily="18" charset="2"/>
                </a:rPr>
                <a:t></a:t>
              </a:r>
            </a:p>
          </p:txBody>
        </p:sp>
      </p:grpSp>
      <p:grpSp>
        <p:nvGrpSpPr>
          <p:cNvPr id="49339" name="Group 173"/>
          <p:cNvGrpSpPr>
            <a:grpSpLocks/>
          </p:cNvGrpSpPr>
          <p:nvPr/>
        </p:nvGrpSpPr>
        <p:grpSpPr bwMode="auto">
          <a:xfrm>
            <a:off x="6019800" y="2438400"/>
            <a:ext cx="4192588" cy="1981200"/>
            <a:chOff x="2832" y="1536"/>
            <a:chExt cx="2641" cy="1248"/>
          </a:xfrm>
        </p:grpSpPr>
        <p:sp>
          <p:nvSpPr>
            <p:cNvPr id="49162" name="Text Box 174"/>
            <p:cNvSpPr txBox="1">
              <a:spLocks noChangeArrowheads="1"/>
            </p:cNvSpPr>
            <p:nvPr/>
          </p:nvSpPr>
          <p:spPr bwMode="auto">
            <a:xfrm>
              <a:off x="4608" y="1536"/>
              <a:ext cx="865"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1800">
                  <a:solidFill>
                    <a:srgbClr val="990033"/>
                  </a:solidFill>
                  <a:latin typeface="Comic Sans MS" panose="030F0702030302020204" pitchFamily="66" charset="0"/>
                  <a:cs typeface="Arial" panose="020B0604020202020204" pitchFamily="34" charset="0"/>
                </a:rPr>
                <a:t>MIN nodes</a:t>
              </a:r>
            </a:p>
          </p:txBody>
        </p:sp>
        <p:sp>
          <p:nvSpPr>
            <p:cNvPr id="49163" name="Freeform 175"/>
            <p:cNvSpPr>
              <a:spLocks/>
            </p:cNvSpPr>
            <p:nvPr/>
          </p:nvSpPr>
          <p:spPr bwMode="auto">
            <a:xfrm>
              <a:off x="2832" y="1680"/>
              <a:ext cx="1776" cy="1104"/>
            </a:xfrm>
            <a:custGeom>
              <a:avLst/>
              <a:gdLst>
                <a:gd name="T0" fmla="*/ 0 w 1776"/>
                <a:gd name="T1" fmla="*/ 1104 h 1104"/>
                <a:gd name="T2" fmla="*/ 1104 w 1776"/>
                <a:gd name="T3" fmla="*/ 960 h 1104"/>
                <a:gd name="T4" fmla="*/ 1536 w 1776"/>
                <a:gd name="T5" fmla="*/ 528 h 1104"/>
                <a:gd name="T6" fmla="*/ 1776 w 1776"/>
                <a:gd name="T7" fmla="*/ 0 h 1104"/>
                <a:gd name="T8" fmla="*/ 0 60000 65536"/>
                <a:gd name="T9" fmla="*/ 0 60000 65536"/>
                <a:gd name="T10" fmla="*/ 0 60000 65536"/>
                <a:gd name="T11" fmla="*/ 0 60000 65536"/>
                <a:gd name="T12" fmla="*/ 0 w 1776"/>
                <a:gd name="T13" fmla="*/ 0 h 1104"/>
                <a:gd name="T14" fmla="*/ 1776 w 1776"/>
                <a:gd name="T15" fmla="*/ 1104 h 1104"/>
              </a:gdLst>
              <a:ahLst/>
              <a:cxnLst>
                <a:cxn ang="T8">
                  <a:pos x="T0" y="T1"/>
                </a:cxn>
                <a:cxn ang="T9">
                  <a:pos x="T2" y="T3"/>
                </a:cxn>
                <a:cxn ang="T10">
                  <a:pos x="T4" y="T5"/>
                </a:cxn>
                <a:cxn ang="T11">
                  <a:pos x="T6" y="T7"/>
                </a:cxn>
              </a:cxnLst>
              <a:rect l="T12" t="T13" r="T14" b="T15"/>
              <a:pathLst>
                <a:path w="1776" h="1104">
                  <a:moveTo>
                    <a:pt x="0" y="1104"/>
                  </a:moveTo>
                  <a:cubicBezTo>
                    <a:pt x="424" y="1080"/>
                    <a:pt x="848" y="1056"/>
                    <a:pt x="1104" y="960"/>
                  </a:cubicBezTo>
                  <a:cubicBezTo>
                    <a:pt x="1360" y="864"/>
                    <a:pt x="1424" y="688"/>
                    <a:pt x="1536" y="528"/>
                  </a:cubicBezTo>
                  <a:cubicBezTo>
                    <a:pt x="1648" y="368"/>
                    <a:pt x="1712" y="184"/>
                    <a:pt x="1776" y="0"/>
                  </a:cubicBezTo>
                </a:path>
              </a:pathLst>
            </a:custGeom>
            <a:noFill/>
            <a:ln w="9525">
              <a:solidFill>
                <a:srgbClr val="5F5F5F"/>
              </a:solidFill>
              <a:prstDash val="dash"/>
              <a:round/>
              <a:headEnd type="triangle" w="med" len="med"/>
              <a:tailEnd/>
            </a:ln>
            <a:extLst>
              <a:ext uri="{909E8E84-426E-40dd-AFC4-6F175D3DCCD1}">
                <a14:hiddenFill xmlns="" xmlns:a14="http://schemas.microsoft.com/office/drawing/2010/main">
                  <a:solidFill>
                    <a:srgbClr val="FFFFFF"/>
                  </a:solidFill>
                </a14:hiddenFill>
              </a:ext>
            </a:extLst>
          </p:spPr>
          <p:txBody>
            <a:bodyPr wrap="none"/>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49164" name="Line 176"/>
            <p:cNvSpPr>
              <a:spLocks noChangeShapeType="1"/>
            </p:cNvSpPr>
            <p:nvPr/>
          </p:nvSpPr>
          <p:spPr bwMode="auto">
            <a:xfrm flipH="1" flipV="1">
              <a:off x="3984" y="1632"/>
              <a:ext cx="624" cy="48"/>
            </a:xfrm>
            <a:prstGeom prst="line">
              <a:avLst/>
            </a:prstGeom>
            <a:noFill/>
            <a:ln w="9525">
              <a:solidFill>
                <a:srgbClr val="5F5F5F"/>
              </a:solidFill>
              <a:prstDash val="dash"/>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grpSp>
      <p:grpSp>
        <p:nvGrpSpPr>
          <p:cNvPr id="49340" name="Group 177"/>
          <p:cNvGrpSpPr>
            <a:grpSpLocks/>
          </p:cNvGrpSpPr>
          <p:nvPr/>
        </p:nvGrpSpPr>
        <p:grpSpPr bwMode="auto">
          <a:xfrm>
            <a:off x="4876800" y="1295400"/>
            <a:ext cx="3835400" cy="2209800"/>
            <a:chOff x="2112" y="816"/>
            <a:chExt cx="2416" cy="1392"/>
          </a:xfrm>
        </p:grpSpPr>
        <p:sp>
          <p:nvSpPr>
            <p:cNvPr id="49159" name="Text Box 178"/>
            <p:cNvSpPr txBox="1">
              <a:spLocks noChangeArrowheads="1"/>
            </p:cNvSpPr>
            <p:nvPr/>
          </p:nvSpPr>
          <p:spPr bwMode="auto">
            <a:xfrm>
              <a:off x="3648" y="816"/>
              <a:ext cx="88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1800">
                  <a:solidFill>
                    <a:srgbClr val="990033"/>
                  </a:solidFill>
                  <a:latin typeface="Comic Sans MS" panose="030F0702030302020204" pitchFamily="66" charset="0"/>
                  <a:cs typeface="Arial" panose="020B0604020202020204" pitchFamily="34" charset="0"/>
                </a:rPr>
                <a:t>MAX nodes</a:t>
              </a:r>
            </a:p>
          </p:txBody>
        </p:sp>
        <p:sp>
          <p:nvSpPr>
            <p:cNvPr id="49160" name="Freeform 179"/>
            <p:cNvSpPr>
              <a:spLocks/>
            </p:cNvSpPr>
            <p:nvPr/>
          </p:nvSpPr>
          <p:spPr bwMode="auto">
            <a:xfrm>
              <a:off x="2112" y="960"/>
              <a:ext cx="1536" cy="1248"/>
            </a:xfrm>
            <a:custGeom>
              <a:avLst/>
              <a:gdLst>
                <a:gd name="T0" fmla="*/ 0 w 1536"/>
                <a:gd name="T1" fmla="*/ 1248 h 1248"/>
                <a:gd name="T2" fmla="*/ 1152 w 1536"/>
                <a:gd name="T3" fmla="*/ 912 h 1248"/>
                <a:gd name="T4" fmla="*/ 1536 w 1536"/>
                <a:gd name="T5" fmla="*/ 0 h 1248"/>
                <a:gd name="T6" fmla="*/ 0 60000 65536"/>
                <a:gd name="T7" fmla="*/ 0 60000 65536"/>
                <a:gd name="T8" fmla="*/ 0 60000 65536"/>
                <a:gd name="T9" fmla="*/ 0 w 1536"/>
                <a:gd name="T10" fmla="*/ 0 h 1248"/>
                <a:gd name="T11" fmla="*/ 1536 w 1536"/>
                <a:gd name="T12" fmla="*/ 1248 h 1248"/>
              </a:gdLst>
              <a:ahLst/>
              <a:cxnLst>
                <a:cxn ang="T6">
                  <a:pos x="T0" y="T1"/>
                </a:cxn>
                <a:cxn ang="T7">
                  <a:pos x="T2" y="T3"/>
                </a:cxn>
                <a:cxn ang="T8">
                  <a:pos x="T4" y="T5"/>
                </a:cxn>
              </a:cxnLst>
              <a:rect l="T9" t="T10" r="T11" b="T12"/>
              <a:pathLst>
                <a:path w="1536" h="1248">
                  <a:moveTo>
                    <a:pt x="0" y="1248"/>
                  </a:moveTo>
                  <a:cubicBezTo>
                    <a:pt x="448" y="1184"/>
                    <a:pt x="896" y="1120"/>
                    <a:pt x="1152" y="912"/>
                  </a:cubicBezTo>
                  <a:cubicBezTo>
                    <a:pt x="1408" y="704"/>
                    <a:pt x="1472" y="152"/>
                    <a:pt x="1536" y="0"/>
                  </a:cubicBezTo>
                </a:path>
              </a:pathLst>
            </a:custGeom>
            <a:noFill/>
            <a:ln w="9525">
              <a:solidFill>
                <a:srgbClr val="5F5F5F"/>
              </a:solidFill>
              <a:prstDash val="dash"/>
              <a:round/>
              <a:headEnd type="triangle" w="med" len="med"/>
              <a:tailEnd/>
            </a:ln>
            <a:extLst>
              <a:ext uri="{909E8E84-426E-40dd-AFC4-6F175D3DCCD1}">
                <a14:hiddenFill xmlns="" xmlns:a14="http://schemas.microsoft.com/office/drawing/2010/main">
                  <a:solidFill>
                    <a:srgbClr val="FFFFFF"/>
                  </a:solidFill>
                </a14:hiddenFill>
              </a:ext>
            </a:extLst>
          </p:spPr>
          <p:txBody>
            <a:bodyPr wrap="none"/>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49161" name="Line 180"/>
            <p:cNvSpPr>
              <a:spLocks noChangeShapeType="1"/>
            </p:cNvSpPr>
            <p:nvPr/>
          </p:nvSpPr>
          <p:spPr bwMode="auto">
            <a:xfrm flipH="1">
              <a:off x="2784" y="960"/>
              <a:ext cx="816" cy="96"/>
            </a:xfrm>
            <a:prstGeom prst="line">
              <a:avLst/>
            </a:prstGeom>
            <a:noFill/>
            <a:ln w="9525">
              <a:solidFill>
                <a:srgbClr val="5F5F5F"/>
              </a:solidFill>
              <a:prstDash val="dash"/>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grpSp>
    </p:spTree>
    <p:extLst>
      <p:ext uri="{BB962C8B-B14F-4D97-AF65-F5344CB8AC3E}">
        <p14:creationId xmlns:p14="http://schemas.microsoft.com/office/powerpoint/2010/main" val="41751629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34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9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31" y="378377"/>
            <a:ext cx="10515600" cy="1325563"/>
          </a:xfrm>
        </p:spPr>
        <p:txBody>
          <a:bodyPr>
            <a:normAutofit/>
          </a:bodyPr>
          <a:lstStyle/>
          <a:p>
            <a:r>
              <a:rPr lang="en-US" sz="4000" dirty="0" smtClean="0">
                <a:solidFill>
                  <a:srgbClr val="CD0000"/>
                </a:solidFill>
              </a:rPr>
              <a:t>Modeling - </a:t>
            </a:r>
            <a:r>
              <a:rPr lang="en-US" sz="4000" dirty="0">
                <a:solidFill>
                  <a:srgbClr val="CD0000"/>
                </a:solidFill>
              </a:rPr>
              <a:t>Linear </a:t>
            </a:r>
            <a:r>
              <a:rPr lang="en-US" sz="4000" dirty="0" smtClean="0">
                <a:solidFill>
                  <a:srgbClr val="CD0000"/>
                </a:solidFill>
              </a:rPr>
              <a:t>Models</a:t>
            </a:r>
            <a:endParaRPr lang="en-US" sz="4000" dirty="0">
              <a:solidFill>
                <a:srgbClr val="CD0000"/>
              </a:solidFill>
            </a:endParaRPr>
          </a:p>
        </p:txBody>
      </p:sp>
      <mc:AlternateContent xmlns:mc="http://schemas.openxmlformats.org/markup-compatibility/2006" xmlns:a14="http://schemas.microsoft.com/office/drawing/2010/main">
        <mc:Choice Requires="a14">
          <p:sp>
            <p:nvSpPr>
              <p:cNvPr id="3" name="Rectangle 2"/>
              <p:cNvSpPr/>
              <p:nvPr/>
            </p:nvSpPr>
            <p:spPr>
              <a:xfrm>
                <a:off x="1151467" y="1826475"/>
                <a:ext cx="6096000" cy="1443985"/>
              </a:xfrm>
              <a:prstGeom prst="rect">
                <a:avLst/>
              </a:prstGeom>
            </p:spPr>
            <p:txBody>
              <a:bodyPr>
                <a:spAutoFit/>
              </a:bodyPr>
              <a:lstStyle/>
              <a:p>
                <a:pPr>
                  <a:spcBef>
                    <a:spcPts val="900"/>
                  </a:spcBef>
                  <a:spcAft>
                    <a:spcPts val="900"/>
                  </a:spcAft>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ea typeface="Cambria" panose="02040503050406030204" pitchFamily="18" charset="0"/>
                          <a:cs typeface="Times New Roman" panose="02020603050405020304" pitchFamily="18" charset="0"/>
                        </a:rPr>
                        <m:t>y</m:t>
                      </m:r>
                      <m:r>
                        <a:rPr lang="en-US">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effectLst/>
                              <a:latin typeface="Cambria Math" charset="0"/>
                              <a:ea typeface="Cambria" panose="02040503050406030204" pitchFamily="18" charset="0"/>
                              <a:cs typeface="Times New Roman" panose="02020603050405020304" pitchFamily="18" charset="0"/>
                            </a:rPr>
                          </m:ctrlPr>
                        </m:sSubPr>
                        <m:e>
                          <m:r>
                            <m:rPr>
                              <m:sty m:val="p"/>
                            </m:rPr>
                            <a:rPr lang="en-US">
                              <a:effectLst/>
                              <a:latin typeface="Cambria Math" panose="02040503050406030204" pitchFamily="18" charset="0"/>
                              <a:ea typeface="Cambria" panose="02040503050406030204" pitchFamily="18" charset="0"/>
                              <a:cs typeface="Times New Roman" panose="02020603050405020304" pitchFamily="18" charset="0"/>
                            </a:rPr>
                            <m:t>β</m:t>
                          </m:r>
                        </m:e>
                        <m:sub>
                          <m:r>
                            <a:rPr lang="en-US">
                              <a:effectLst/>
                              <a:latin typeface="Cambria Math" panose="02040503050406030204" pitchFamily="18" charset="0"/>
                              <a:ea typeface="Cambria" panose="02040503050406030204" pitchFamily="18" charset="0"/>
                              <a:cs typeface="Times New Roman" panose="02020603050405020304" pitchFamily="18" charset="0"/>
                            </a:rPr>
                            <m:t>0</m:t>
                          </m:r>
                        </m:sub>
                      </m:sSub>
                      <m:r>
                        <a:rPr lang="en-US">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effectLst/>
                              <a:latin typeface="Cambria Math" charset="0"/>
                              <a:ea typeface="Cambria" panose="02040503050406030204" pitchFamily="18" charset="0"/>
                              <a:cs typeface="Times New Roman" panose="02020603050405020304" pitchFamily="18" charset="0"/>
                            </a:rPr>
                          </m:ctrlPr>
                        </m:sSubPr>
                        <m:e>
                          <m:r>
                            <m:rPr>
                              <m:sty m:val="p"/>
                            </m:rPr>
                            <a:rPr lang="en-US">
                              <a:effectLst/>
                              <a:latin typeface="Cambria Math" panose="02040503050406030204" pitchFamily="18" charset="0"/>
                              <a:ea typeface="Cambria" panose="02040503050406030204" pitchFamily="18" charset="0"/>
                              <a:cs typeface="Times New Roman" panose="02020603050405020304" pitchFamily="18" charset="0"/>
                            </a:rPr>
                            <m:t>β</m:t>
                          </m:r>
                        </m:e>
                        <m:sub>
                          <m:r>
                            <a:rPr lang="en-US">
                              <a:effectLst/>
                              <a:latin typeface="Cambria Math" panose="02040503050406030204" pitchFamily="18" charset="0"/>
                              <a:ea typeface="Cambria" panose="02040503050406030204" pitchFamily="18" charset="0"/>
                              <a:cs typeface="Times New Roman" panose="02020603050405020304" pitchFamily="18" charset="0"/>
                            </a:rPr>
                            <m:t>1</m:t>
                          </m:r>
                        </m:sub>
                      </m:sSub>
                      <m:r>
                        <m:rPr>
                          <m:sty m:val="p"/>
                        </m:rPr>
                        <a:rPr lang="en-US">
                          <a:effectLst/>
                          <a:latin typeface="Cambria Math" panose="02040503050406030204" pitchFamily="18" charset="0"/>
                          <a:ea typeface="Cambria" panose="02040503050406030204" pitchFamily="18" charset="0"/>
                          <a:cs typeface="Times New Roman" panose="02020603050405020304" pitchFamily="18" charset="0"/>
                        </a:rPr>
                        <m:t>x</m:t>
                      </m:r>
                      <m:r>
                        <a:rPr lang="en-US">
                          <a:effectLst/>
                          <a:latin typeface="Cambria Math" panose="02040503050406030204" pitchFamily="18" charset="0"/>
                          <a:ea typeface="Cambria" panose="02040503050406030204" pitchFamily="18" charset="0"/>
                          <a:cs typeface="Times New Roman" panose="02020603050405020304" pitchFamily="18" charset="0"/>
                        </a:rPr>
                        <m:t>+</m:t>
                      </m:r>
                      <m:r>
                        <m:rPr>
                          <m:sty m:val="p"/>
                        </m:rPr>
                        <a:rPr lang="en-US">
                          <a:effectLst/>
                          <a:latin typeface="Cambria Math" panose="02040503050406030204" pitchFamily="18" charset="0"/>
                          <a:ea typeface="Cambria" panose="02040503050406030204" pitchFamily="18" charset="0"/>
                          <a:cs typeface="Times New Roman" panose="02020603050405020304" pitchFamily="18" charset="0"/>
                        </a:rPr>
                        <m:t>ε</m:t>
                      </m:r>
                      <m:r>
                        <a:rPr lang="en-US">
                          <a:effectLst/>
                          <a:latin typeface="Cambria Math" panose="02040503050406030204" pitchFamily="18" charset="0"/>
                          <a:ea typeface="Cambria" panose="02040503050406030204" pitchFamily="18" charset="0"/>
                          <a:cs typeface="Times New Roman" panose="02020603050405020304" pitchFamily="18" charset="0"/>
                        </a:rPr>
                        <m:t>.</m:t>
                      </m:r>
                    </m:oMath>
                  </m:oMathPara>
                </a14:m>
                <a:endParaRPr lang="en-US" dirty="0">
                  <a:effectLst/>
                  <a:latin typeface="Cambria" panose="02040503050406030204" pitchFamily="18" charset="0"/>
                  <a:ea typeface="Cambria" panose="02040503050406030204" pitchFamily="18" charset="0"/>
                  <a:cs typeface="Times New Roman" panose="02020603050405020304" pitchFamily="18" charset="0"/>
                </a:endParaRPr>
              </a:p>
              <a:p>
                <a:pPr marL="342900" marR="0" lvl="0" indent="-342900">
                  <a:spcBef>
                    <a:spcPts val="180"/>
                  </a:spcBef>
                  <a:spcAft>
                    <a:spcPts val="180"/>
                  </a:spcAft>
                  <a:buFont typeface="Arial" panose="020B0604020202020204" pitchFamily="34" charset="0"/>
                  <a:buChar char="•"/>
                  <a:tabLst>
                    <a:tab pos="0" algn="l"/>
                  </a:tabLst>
                </a:pPr>
                <a14:m>
                  <m:oMath xmlns:m="http://schemas.openxmlformats.org/officeDocument/2006/math">
                    <m:r>
                      <m:rPr>
                        <m:sty m:val="p"/>
                      </m:rPr>
                      <a:rPr lang="en-US">
                        <a:effectLst/>
                        <a:latin typeface="Cambria Math" panose="02040503050406030204" pitchFamily="18" charset="0"/>
                        <a:ea typeface="Cambria" panose="02040503050406030204" pitchFamily="18" charset="0"/>
                        <a:cs typeface="Times New Roman" panose="02020603050405020304" pitchFamily="18" charset="0"/>
                      </a:rPr>
                      <m:t>b</m:t>
                    </m:r>
                  </m:oMath>
                </a14:m>
                <a:r>
                  <a:rPr lang="en-US" dirty="0">
                    <a:effectLst/>
                    <a:latin typeface="Cambria" panose="02040503050406030204" pitchFamily="18" charset="0"/>
                    <a:ea typeface="Cambria" panose="02040503050406030204" pitchFamily="18" charset="0"/>
                    <a:cs typeface="Times New Roman" panose="02020603050405020304" pitchFamily="18" charset="0"/>
                  </a:rPr>
                  <a:t> = </a:t>
                </a:r>
                <a14:m>
                  <m:oMath xmlns:m="http://schemas.openxmlformats.org/officeDocument/2006/math">
                    <m:sSub>
                      <m:sSubPr>
                        <m:ctrlPr>
                          <a:rPr lang="en-US" i="1">
                            <a:effectLst/>
                            <a:latin typeface="Cambria Math" charset="0"/>
                            <a:ea typeface="Cambria" panose="02040503050406030204" pitchFamily="18" charset="0"/>
                            <a:cs typeface="Times New Roman" panose="02020603050405020304" pitchFamily="18" charset="0"/>
                          </a:rPr>
                        </m:ctrlPr>
                      </m:sSubPr>
                      <m:e>
                        <m:r>
                          <m:rPr>
                            <m:sty m:val="p"/>
                          </m:rPr>
                          <a:rPr lang="en-US">
                            <a:effectLst/>
                            <a:latin typeface="Cambria Math" panose="02040503050406030204" pitchFamily="18" charset="0"/>
                            <a:ea typeface="Cambria" panose="02040503050406030204" pitchFamily="18" charset="0"/>
                            <a:cs typeface="Times New Roman" panose="02020603050405020304" pitchFamily="18" charset="0"/>
                          </a:rPr>
                          <m:t>β</m:t>
                        </m:r>
                      </m:e>
                      <m:sub>
                        <m:r>
                          <a:rPr lang="en-US">
                            <a:effectLst/>
                            <a:latin typeface="Cambria Math" panose="02040503050406030204" pitchFamily="18" charset="0"/>
                            <a:ea typeface="Cambria" panose="02040503050406030204" pitchFamily="18" charset="0"/>
                            <a:cs typeface="Times New Roman" panose="02020603050405020304" pitchFamily="18" charset="0"/>
                          </a:rPr>
                          <m:t>1</m:t>
                        </m:r>
                      </m:sub>
                    </m:sSub>
                  </m:oMath>
                </a14:m>
                <a:r>
                  <a:rPr lang="en-US" dirty="0">
                    <a:effectLst/>
                    <a:latin typeface="Cambria" panose="02040503050406030204" pitchFamily="18" charset="0"/>
                    <a:ea typeface="Cambria" panose="02040503050406030204" pitchFamily="18" charset="0"/>
                    <a:cs typeface="Times New Roman" panose="02020603050405020304" pitchFamily="18" charset="0"/>
                  </a:rPr>
                  <a:t> = slope</a:t>
                </a:r>
              </a:p>
              <a:p>
                <a:pPr marL="342900" marR="0" lvl="0" indent="-342900">
                  <a:spcBef>
                    <a:spcPts val="180"/>
                  </a:spcBef>
                  <a:spcAft>
                    <a:spcPts val="180"/>
                  </a:spcAft>
                  <a:buFont typeface="Arial" panose="020B0604020202020204" pitchFamily="34" charset="0"/>
                  <a:buChar char="•"/>
                  <a:tabLst>
                    <a:tab pos="0" algn="l"/>
                  </a:tabLst>
                </a:pPr>
                <a14:m>
                  <m:oMath xmlns:m="http://schemas.openxmlformats.org/officeDocument/2006/math">
                    <m:r>
                      <m:rPr>
                        <m:sty m:val="p"/>
                      </m:rPr>
                      <a:rPr lang="en-US">
                        <a:effectLst/>
                        <a:latin typeface="Cambria Math" panose="02040503050406030204" pitchFamily="18" charset="0"/>
                        <a:ea typeface="Cambria" panose="02040503050406030204" pitchFamily="18" charset="0"/>
                        <a:cs typeface="Times New Roman" panose="02020603050405020304" pitchFamily="18" charset="0"/>
                      </a:rPr>
                      <m:t>a</m:t>
                    </m:r>
                  </m:oMath>
                </a14:m>
                <a:r>
                  <a:rPr lang="en-US" dirty="0">
                    <a:effectLst/>
                    <a:latin typeface="Cambria" panose="02040503050406030204" pitchFamily="18" charset="0"/>
                    <a:ea typeface="Cambria" panose="02040503050406030204" pitchFamily="18" charset="0"/>
                    <a:cs typeface="Times New Roman" panose="02020603050405020304" pitchFamily="18" charset="0"/>
                  </a:rPr>
                  <a:t> = </a:t>
                </a:r>
                <a14:m>
                  <m:oMath xmlns:m="http://schemas.openxmlformats.org/officeDocument/2006/math">
                    <m:sSub>
                      <m:sSubPr>
                        <m:ctrlPr>
                          <a:rPr lang="en-US" i="1">
                            <a:effectLst/>
                            <a:latin typeface="Cambria Math" charset="0"/>
                            <a:ea typeface="Cambria" panose="02040503050406030204" pitchFamily="18" charset="0"/>
                            <a:cs typeface="Times New Roman" panose="02020603050405020304" pitchFamily="18" charset="0"/>
                          </a:rPr>
                        </m:ctrlPr>
                      </m:sSubPr>
                      <m:e>
                        <m:r>
                          <m:rPr>
                            <m:sty m:val="p"/>
                          </m:rPr>
                          <a:rPr lang="en-US">
                            <a:effectLst/>
                            <a:latin typeface="Cambria Math" panose="02040503050406030204" pitchFamily="18" charset="0"/>
                            <a:ea typeface="Cambria" panose="02040503050406030204" pitchFamily="18" charset="0"/>
                            <a:cs typeface="Times New Roman" panose="02020603050405020304" pitchFamily="18" charset="0"/>
                          </a:rPr>
                          <m:t>β</m:t>
                        </m:r>
                      </m:e>
                      <m:sub>
                        <m:r>
                          <a:rPr lang="en-US">
                            <a:effectLst/>
                            <a:latin typeface="Cambria Math" panose="02040503050406030204" pitchFamily="18" charset="0"/>
                            <a:ea typeface="Cambria" panose="02040503050406030204" pitchFamily="18" charset="0"/>
                            <a:cs typeface="Times New Roman" panose="02020603050405020304" pitchFamily="18" charset="0"/>
                          </a:rPr>
                          <m:t>0</m:t>
                        </m:r>
                      </m:sub>
                    </m:sSub>
                  </m:oMath>
                </a14:m>
                <a:r>
                  <a:rPr lang="en-US" dirty="0">
                    <a:effectLst/>
                    <a:latin typeface="Cambria" panose="02040503050406030204" pitchFamily="18" charset="0"/>
                    <a:ea typeface="Cambria" panose="02040503050406030204" pitchFamily="18" charset="0"/>
                    <a:cs typeface="Times New Roman" panose="02020603050405020304" pitchFamily="18" charset="0"/>
                  </a:rPr>
                  <a:t> = </a:t>
                </a:r>
                <a14:m>
                  <m:oMath xmlns:m="http://schemas.openxmlformats.org/officeDocument/2006/math">
                    <m:r>
                      <m:rPr>
                        <m:sty m:val="p"/>
                      </m:rPr>
                      <a:rPr lang="en-US">
                        <a:effectLst/>
                        <a:latin typeface="Cambria Math" panose="02040503050406030204" pitchFamily="18" charset="0"/>
                        <a:ea typeface="Cambria" panose="02040503050406030204" pitchFamily="18" charset="0"/>
                        <a:cs typeface="Times New Roman" panose="02020603050405020304" pitchFamily="18" charset="0"/>
                      </a:rPr>
                      <m:t>Y</m:t>
                    </m:r>
                  </m:oMath>
                </a14:m>
                <a:r>
                  <a:rPr lang="en-US" dirty="0">
                    <a:effectLst/>
                    <a:latin typeface="Cambria" panose="02040503050406030204" pitchFamily="18" charset="0"/>
                    <a:ea typeface="Cambria" panose="02040503050406030204" pitchFamily="18" charset="0"/>
                    <a:cs typeface="Times New Roman" panose="02020603050405020304" pitchFamily="18" charset="0"/>
                  </a:rPr>
                  <a:t> intercept</a:t>
                </a:r>
              </a:p>
              <a:p>
                <a:pPr marL="342900" marR="0" lvl="0" indent="-342900">
                  <a:spcBef>
                    <a:spcPts val="180"/>
                  </a:spcBef>
                  <a:spcAft>
                    <a:spcPts val="180"/>
                  </a:spcAft>
                  <a:buFont typeface="Arial" panose="020B0604020202020204" pitchFamily="34" charset="0"/>
                  <a:buChar char="•"/>
                  <a:tabLst>
                    <a:tab pos="0" algn="l"/>
                  </a:tabLst>
                </a:pPr>
                <a14:m>
                  <m:oMath xmlns:m="http://schemas.openxmlformats.org/officeDocument/2006/math">
                    <m:r>
                      <m:rPr>
                        <m:sty m:val="p"/>
                      </m:rPr>
                      <a:rPr lang="en-US">
                        <a:effectLst/>
                        <a:latin typeface="Cambria Math" panose="02040503050406030204" pitchFamily="18" charset="0"/>
                        <a:ea typeface="Cambria" panose="02040503050406030204" pitchFamily="18" charset="0"/>
                        <a:cs typeface="Times New Roman" panose="02020603050405020304" pitchFamily="18" charset="0"/>
                      </a:rPr>
                      <m:t>ε</m:t>
                    </m:r>
                  </m:oMath>
                </a14:m>
                <a:r>
                  <a:rPr lang="en-US" dirty="0">
                    <a:effectLst/>
                    <a:latin typeface="Cambria" panose="02040503050406030204" pitchFamily="18" charset="0"/>
                    <a:ea typeface="Cambria" panose="02040503050406030204" pitchFamily="18" charset="0"/>
                    <a:cs typeface="Times New Roman" panose="02020603050405020304" pitchFamily="18" charset="0"/>
                  </a:rPr>
                  <a:t> = error term</a:t>
                </a:r>
              </a:p>
            </p:txBody>
          </p:sp>
        </mc:Choice>
        <mc:Fallback xmlns="">
          <p:sp>
            <p:nvSpPr>
              <p:cNvPr id="3" name="Rectangle 2"/>
              <p:cNvSpPr>
                <a:spLocks noRot="1" noChangeAspect="1" noMove="1" noResize="1" noEditPoints="1" noAdjustHandles="1" noChangeArrowheads="1" noChangeShapeType="1" noTextEdit="1"/>
              </p:cNvSpPr>
              <p:nvPr/>
            </p:nvSpPr>
            <p:spPr>
              <a:xfrm>
                <a:off x="1151467" y="1826475"/>
                <a:ext cx="6096000" cy="1443985"/>
              </a:xfrm>
              <a:prstGeom prst="rect">
                <a:avLst/>
              </a:prstGeom>
              <a:blipFill rotWithShape="0">
                <a:blip r:embed="rId2"/>
                <a:stretch>
                  <a:fillRect l="-700" b="-5932"/>
                </a:stretch>
              </a:blipFill>
            </p:spPr>
            <p:txBody>
              <a:bodyPr/>
              <a:lstStyle/>
              <a:p>
                <a:r>
                  <a:rPr lang="en-US">
                    <a:noFill/>
                  </a:rPr>
                  <a:t> </a:t>
                </a:r>
              </a:p>
            </p:txBody>
          </p:sp>
        </mc:Fallback>
      </mc:AlternateContent>
      <p:pic>
        <p:nvPicPr>
          <p:cNvPr id="4" name="Picture"/>
          <p:cNvPicPr/>
          <p:nvPr/>
        </p:nvPicPr>
        <p:blipFill>
          <a:blip r:embed="rId3"/>
          <a:stretch>
            <a:fillRect/>
          </a:stretch>
        </p:blipFill>
        <p:spPr bwMode="auto">
          <a:xfrm>
            <a:off x="4284134" y="2639483"/>
            <a:ext cx="5571066" cy="3676649"/>
          </a:xfrm>
          <a:prstGeom prst="rect">
            <a:avLst/>
          </a:prstGeom>
          <a:noFill/>
          <a:ln w="9525">
            <a:noFill/>
            <a:headEnd/>
            <a:tailEnd/>
          </a:ln>
        </p:spPr>
      </p:pic>
    </p:spTree>
    <p:extLst>
      <p:ext uri="{BB962C8B-B14F-4D97-AF65-F5344CB8AC3E}">
        <p14:creationId xmlns:p14="http://schemas.microsoft.com/office/powerpoint/2010/main" val="297158770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219200" y="76200"/>
            <a:ext cx="7772400" cy="1143000"/>
          </a:xfrm>
        </p:spPr>
        <p:txBody>
          <a:bodyPr>
            <a:normAutofit/>
          </a:bodyPr>
          <a:lstStyle/>
          <a:p>
            <a:r>
              <a:rPr lang="en-US" altLang="en-US" sz="4000" dirty="0" smtClean="0">
                <a:solidFill>
                  <a:srgbClr val="CD0000"/>
                </a:solidFill>
              </a:rPr>
              <a:t>Minimax procedure</a:t>
            </a:r>
          </a:p>
        </p:txBody>
      </p:sp>
      <p:sp>
        <p:nvSpPr>
          <p:cNvPr id="51203" name="Rectangle 3"/>
          <p:cNvSpPr>
            <a:spLocks noGrp="1" noChangeArrowheads="1"/>
          </p:cNvSpPr>
          <p:nvPr>
            <p:ph type="body" idx="1"/>
          </p:nvPr>
        </p:nvSpPr>
        <p:spPr>
          <a:xfrm>
            <a:off x="1727200" y="1219200"/>
            <a:ext cx="7772400" cy="5181600"/>
          </a:xfrm>
        </p:spPr>
        <p:txBody>
          <a:bodyPr>
            <a:normAutofit lnSpcReduction="10000"/>
          </a:bodyPr>
          <a:lstStyle/>
          <a:p>
            <a:r>
              <a:rPr lang="en-US" altLang="en-US" sz="2600" dirty="0">
                <a:latin typeface="+mj-lt"/>
              </a:rPr>
              <a:t>Create start node as a MAX node  with current board configuration </a:t>
            </a:r>
          </a:p>
          <a:p>
            <a:r>
              <a:rPr lang="en-US" altLang="en-US" sz="2600" dirty="0">
                <a:latin typeface="+mj-lt"/>
              </a:rPr>
              <a:t>Expand nodes down to some </a:t>
            </a:r>
            <a:r>
              <a:rPr lang="en-US" altLang="en-US" sz="2600" b="1" dirty="0">
                <a:solidFill>
                  <a:schemeClr val="accent2"/>
                </a:solidFill>
                <a:latin typeface="+mj-lt"/>
              </a:rPr>
              <a:t>depth</a:t>
            </a:r>
            <a:r>
              <a:rPr lang="en-US" altLang="en-US" sz="2600" dirty="0">
                <a:latin typeface="+mj-lt"/>
              </a:rPr>
              <a:t> (a.k.a. </a:t>
            </a:r>
            <a:r>
              <a:rPr lang="en-US" altLang="en-US" sz="2600" b="1" dirty="0">
                <a:solidFill>
                  <a:schemeClr val="accent2"/>
                </a:solidFill>
                <a:latin typeface="+mj-lt"/>
              </a:rPr>
              <a:t>ply</a:t>
            </a:r>
            <a:r>
              <a:rPr lang="en-US" altLang="en-US" sz="2600" dirty="0">
                <a:latin typeface="+mj-lt"/>
              </a:rPr>
              <a:t>) of </a:t>
            </a:r>
            <a:r>
              <a:rPr lang="en-US" altLang="en-US" sz="2600" dirty="0" err="1">
                <a:latin typeface="+mj-lt"/>
              </a:rPr>
              <a:t>lookahead</a:t>
            </a:r>
            <a:r>
              <a:rPr lang="en-US" altLang="en-US" sz="2600" dirty="0">
                <a:latin typeface="+mj-lt"/>
              </a:rPr>
              <a:t> in the game</a:t>
            </a:r>
          </a:p>
          <a:p>
            <a:r>
              <a:rPr lang="en-US" altLang="en-US" sz="2600" dirty="0">
                <a:latin typeface="+mj-lt"/>
              </a:rPr>
              <a:t>Apply the evaluation function at each of the leaf nodes </a:t>
            </a:r>
          </a:p>
          <a:p>
            <a:r>
              <a:rPr lang="en-US" altLang="en-US" sz="2600" dirty="0">
                <a:latin typeface="+mj-lt"/>
              </a:rPr>
              <a:t>“Back up” values for each of the non-leaf nodes until a value is computed for the root node</a:t>
            </a:r>
          </a:p>
          <a:p>
            <a:pPr lvl="1"/>
            <a:r>
              <a:rPr lang="en-US" altLang="en-US" dirty="0">
                <a:latin typeface="+mj-lt"/>
              </a:rPr>
              <a:t>At MIN nodes, the backed-up value is the </a:t>
            </a:r>
            <a:r>
              <a:rPr lang="en-US" altLang="en-US" b="1" dirty="0">
                <a:latin typeface="+mj-lt"/>
              </a:rPr>
              <a:t>minimum</a:t>
            </a:r>
            <a:r>
              <a:rPr lang="en-US" altLang="en-US" dirty="0">
                <a:latin typeface="+mj-lt"/>
              </a:rPr>
              <a:t> of the values associated with its children. </a:t>
            </a:r>
          </a:p>
          <a:p>
            <a:pPr lvl="1"/>
            <a:r>
              <a:rPr lang="en-US" altLang="en-US" dirty="0">
                <a:latin typeface="+mj-lt"/>
              </a:rPr>
              <a:t>At MAX nodes, the backed-up value is the </a:t>
            </a:r>
            <a:r>
              <a:rPr lang="en-US" altLang="en-US" b="1" dirty="0">
                <a:latin typeface="+mj-lt"/>
              </a:rPr>
              <a:t>maximum</a:t>
            </a:r>
            <a:r>
              <a:rPr lang="en-US" altLang="en-US" dirty="0">
                <a:latin typeface="+mj-lt"/>
              </a:rPr>
              <a:t> of the values associated with its children. </a:t>
            </a:r>
          </a:p>
          <a:p>
            <a:r>
              <a:rPr lang="en-US" altLang="en-US" sz="2600" dirty="0">
                <a:latin typeface="+mj-lt"/>
              </a:rPr>
              <a:t>Pick the operator associated with the child node whose backed-up value determined the value at the root </a:t>
            </a:r>
          </a:p>
          <a:p>
            <a:endParaRPr lang="en-US" altLang="en-US" dirty="0" smtClean="0">
              <a:latin typeface="+mj-lt"/>
            </a:endParaRPr>
          </a:p>
        </p:txBody>
      </p:sp>
    </p:spTree>
    <p:extLst>
      <p:ext uri="{BB962C8B-B14F-4D97-AF65-F5344CB8AC3E}">
        <p14:creationId xmlns:p14="http://schemas.microsoft.com/office/powerpoint/2010/main" val="349787827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1562100" y="139700"/>
            <a:ext cx="7772400" cy="1143000"/>
          </a:xfrm>
        </p:spPr>
        <p:txBody>
          <a:bodyPr>
            <a:normAutofit/>
          </a:bodyPr>
          <a:lstStyle/>
          <a:p>
            <a:r>
              <a:rPr lang="en-US" altLang="en-US" sz="4000" dirty="0" smtClean="0">
                <a:solidFill>
                  <a:srgbClr val="CD0000"/>
                </a:solidFill>
              </a:rPr>
              <a:t>Minimax theorem</a:t>
            </a:r>
          </a:p>
        </p:txBody>
      </p:sp>
      <p:sp>
        <p:nvSpPr>
          <p:cNvPr id="3" name="Content Placeholder 2"/>
          <p:cNvSpPr>
            <a:spLocks noGrp="1"/>
          </p:cNvSpPr>
          <p:nvPr>
            <p:ph idx="1"/>
          </p:nvPr>
        </p:nvSpPr>
        <p:spPr>
          <a:xfrm>
            <a:off x="2209800" y="1066800"/>
            <a:ext cx="7772400" cy="4419600"/>
          </a:xfrm>
        </p:spPr>
        <p:txBody>
          <a:bodyPr>
            <a:normAutofit fontScale="92500" lnSpcReduction="10000"/>
          </a:bodyPr>
          <a:lstStyle/>
          <a:p>
            <a:r>
              <a:rPr lang="en-US" altLang="en-US" dirty="0">
                <a:latin typeface="+mj-lt"/>
              </a:rPr>
              <a:t>Intuition: assume your opponent is at least as smart as you are and play accordingly.  If he’s not, you can only do better.</a:t>
            </a:r>
          </a:p>
          <a:p>
            <a:r>
              <a:rPr lang="en-US" altLang="en-US" dirty="0">
                <a:latin typeface="+mj-lt"/>
              </a:rPr>
              <a:t>Von Neumann, J: </a:t>
            </a:r>
            <a:r>
              <a:rPr lang="en-US" altLang="en-US" i="1" dirty="0" err="1">
                <a:latin typeface="+mj-lt"/>
              </a:rPr>
              <a:t>Zur</a:t>
            </a:r>
            <a:r>
              <a:rPr lang="en-US" altLang="en-US" i="1" dirty="0">
                <a:latin typeface="+mj-lt"/>
              </a:rPr>
              <a:t> </a:t>
            </a:r>
            <a:r>
              <a:rPr lang="en-US" altLang="en-US" i="1" dirty="0" err="1">
                <a:latin typeface="+mj-lt"/>
              </a:rPr>
              <a:t>Theorie</a:t>
            </a:r>
            <a:r>
              <a:rPr lang="en-US" altLang="en-US" i="1" dirty="0">
                <a:latin typeface="+mj-lt"/>
              </a:rPr>
              <a:t> der </a:t>
            </a:r>
            <a:r>
              <a:rPr lang="en-US" altLang="en-US" i="1" dirty="0" err="1">
                <a:latin typeface="+mj-lt"/>
              </a:rPr>
              <a:t>Gesellschafts-spiele</a:t>
            </a:r>
            <a:r>
              <a:rPr lang="en-US" altLang="en-US" dirty="0">
                <a:latin typeface="+mj-lt"/>
              </a:rPr>
              <a:t> Math. </a:t>
            </a:r>
            <a:r>
              <a:rPr lang="en-US" altLang="en-US" dirty="0" err="1">
                <a:latin typeface="+mj-lt"/>
              </a:rPr>
              <a:t>Annalen</a:t>
            </a:r>
            <a:r>
              <a:rPr lang="en-US" altLang="en-US" dirty="0">
                <a:latin typeface="+mj-lt"/>
              </a:rPr>
              <a:t>. </a:t>
            </a:r>
            <a:r>
              <a:rPr lang="en-US" altLang="en-US" b="1" dirty="0">
                <a:latin typeface="+mj-lt"/>
              </a:rPr>
              <a:t>100</a:t>
            </a:r>
            <a:r>
              <a:rPr lang="en-US" altLang="en-US" dirty="0">
                <a:latin typeface="+mj-lt"/>
              </a:rPr>
              <a:t> (1928) 295-320</a:t>
            </a:r>
          </a:p>
          <a:p>
            <a:pPr marL="292100" lvl="1" indent="0">
              <a:buNone/>
            </a:pPr>
            <a:r>
              <a:rPr lang="en-US" altLang="en-US" dirty="0">
                <a:latin typeface="+mj-lt"/>
              </a:rPr>
              <a:t>For every two-person, zero-sum game with finite strategies, there exists a value V and a mixed strategy for each player, such that (a) given player 2's strategy, the best payoff possible for player 1 is V, and (b) given player 1's strategy, the best payoff possible for player 2 is –V.</a:t>
            </a:r>
          </a:p>
          <a:p>
            <a:r>
              <a:rPr lang="en-US" altLang="en-US" dirty="0">
                <a:latin typeface="+mj-lt"/>
              </a:rPr>
              <a:t>You can think of this as:</a:t>
            </a:r>
          </a:p>
          <a:p>
            <a:pPr marL="292100" lvl="1" indent="0"/>
            <a:r>
              <a:rPr lang="en-US" altLang="en-US" dirty="0">
                <a:latin typeface="+mj-lt"/>
              </a:rPr>
              <a:t>Minimizing your maximum possible loss</a:t>
            </a:r>
          </a:p>
          <a:p>
            <a:pPr marL="292100" lvl="1" indent="0"/>
            <a:r>
              <a:rPr lang="en-US" altLang="en-US" dirty="0">
                <a:latin typeface="+mj-lt"/>
              </a:rPr>
              <a:t>Maximizing your minimum possible gain</a:t>
            </a:r>
          </a:p>
          <a:p>
            <a:pPr marL="292100" lvl="1" indent="0"/>
            <a:endParaRPr lang="en-US" altLang="en-US" dirty="0" smtClean="0"/>
          </a:p>
          <a:p>
            <a:endParaRPr lang="en-US" altLang="en-US" dirty="0" smtClean="0"/>
          </a:p>
          <a:p>
            <a:endParaRPr lang="en-US" altLang="en-US" dirty="0" smtClean="0"/>
          </a:p>
        </p:txBody>
      </p:sp>
    </p:spTree>
    <p:extLst>
      <p:ext uri="{BB962C8B-B14F-4D97-AF65-F5344CB8AC3E}">
        <p14:creationId xmlns:p14="http://schemas.microsoft.com/office/powerpoint/2010/main" val="2384979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362076" y="304800"/>
            <a:ext cx="7772400" cy="1143000"/>
          </a:xfrm>
        </p:spPr>
        <p:txBody>
          <a:bodyPr>
            <a:normAutofit/>
          </a:bodyPr>
          <a:lstStyle/>
          <a:p>
            <a:r>
              <a:rPr lang="en-US" altLang="en-US" sz="4000" dirty="0" smtClean="0">
                <a:solidFill>
                  <a:srgbClr val="CD0000"/>
                </a:solidFill>
              </a:rPr>
              <a:t>Alpha-beta pruning</a:t>
            </a:r>
          </a:p>
        </p:txBody>
      </p:sp>
      <p:sp>
        <p:nvSpPr>
          <p:cNvPr id="62467" name="Rectangle 3"/>
          <p:cNvSpPr>
            <a:spLocks noGrp="1" noChangeArrowheads="1"/>
          </p:cNvSpPr>
          <p:nvPr>
            <p:ph type="body" idx="1"/>
          </p:nvPr>
        </p:nvSpPr>
        <p:spPr>
          <a:xfrm>
            <a:off x="2209800" y="1295400"/>
            <a:ext cx="7772400" cy="4114800"/>
          </a:xfrm>
        </p:spPr>
        <p:txBody>
          <a:bodyPr/>
          <a:lstStyle/>
          <a:p>
            <a:r>
              <a:rPr lang="en-US" altLang="en-US" dirty="0">
                <a:latin typeface="+mj-lt"/>
              </a:rPr>
              <a:t>We can improve on the performance of the minimax algorithm through </a:t>
            </a:r>
            <a:r>
              <a:rPr lang="en-US" altLang="en-US" b="1" dirty="0">
                <a:solidFill>
                  <a:schemeClr val="accent2"/>
                </a:solidFill>
                <a:latin typeface="+mj-lt"/>
              </a:rPr>
              <a:t>alpha-beta pruning</a:t>
            </a:r>
            <a:endParaRPr lang="en-US" altLang="en-US" dirty="0">
              <a:latin typeface="+mj-lt"/>
            </a:endParaRPr>
          </a:p>
          <a:p>
            <a:r>
              <a:rPr lang="en-US" altLang="en-US" dirty="0">
                <a:latin typeface="+mj-lt"/>
              </a:rPr>
              <a:t>Basic idea: </a:t>
            </a:r>
            <a:r>
              <a:rPr lang="en-US" altLang="en-US" i="1" dirty="0">
                <a:latin typeface="+mj-lt"/>
              </a:rPr>
              <a:t>“If you have an idea that is surely bad, don't take the time to see how truly awful it is.”</a:t>
            </a:r>
            <a:r>
              <a:rPr lang="en-US" altLang="en-US" dirty="0">
                <a:latin typeface="+mj-lt"/>
              </a:rPr>
              <a:t> -- Pat Winston </a:t>
            </a:r>
          </a:p>
        </p:txBody>
      </p:sp>
      <p:sp>
        <p:nvSpPr>
          <p:cNvPr id="62468" name="AutoShape 6"/>
          <p:cNvSpPr>
            <a:spLocks noChangeArrowheads="1"/>
          </p:cNvSpPr>
          <p:nvPr/>
        </p:nvSpPr>
        <p:spPr bwMode="auto">
          <a:xfrm>
            <a:off x="3581401" y="39624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62469" name="AutoShape 7"/>
          <p:cNvSpPr>
            <a:spLocks noChangeArrowheads="1"/>
          </p:cNvSpPr>
          <p:nvPr/>
        </p:nvSpPr>
        <p:spPr bwMode="auto">
          <a:xfrm flipV="1">
            <a:off x="4267201" y="48006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62470" name="AutoShape 8"/>
          <p:cNvSpPr>
            <a:spLocks noChangeArrowheads="1"/>
          </p:cNvSpPr>
          <p:nvPr/>
        </p:nvSpPr>
        <p:spPr bwMode="auto">
          <a:xfrm flipV="1">
            <a:off x="2971801" y="48006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62471" name="AutoShape 9"/>
          <p:cNvSpPr>
            <a:spLocks noChangeArrowheads="1"/>
          </p:cNvSpPr>
          <p:nvPr/>
        </p:nvSpPr>
        <p:spPr bwMode="auto">
          <a:xfrm>
            <a:off x="3276601" y="58674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62472" name="AutoShape 10"/>
          <p:cNvSpPr>
            <a:spLocks noChangeArrowheads="1"/>
          </p:cNvSpPr>
          <p:nvPr/>
        </p:nvSpPr>
        <p:spPr bwMode="auto">
          <a:xfrm>
            <a:off x="2667001" y="58674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62473" name="AutoShape 11"/>
          <p:cNvSpPr>
            <a:spLocks noChangeArrowheads="1"/>
          </p:cNvSpPr>
          <p:nvPr/>
        </p:nvSpPr>
        <p:spPr bwMode="auto">
          <a:xfrm>
            <a:off x="4648201" y="5867400"/>
            <a:ext cx="327025" cy="381000"/>
          </a:xfrm>
          <a:prstGeom prst="triangle">
            <a:avLst>
              <a:gd name="adj" fmla="val 50000"/>
            </a:avLst>
          </a:prstGeom>
          <a:solidFill>
            <a:schemeClr val="folHlink"/>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62474" name="AutoShape 12"/>
          <p:cNvSpPr>
            <a:spLocks noChangeArrowheads="1"/>
          </p:cNvSpPr>
          <p:nvPr/>
        </p:nvSpPr>
        <p:spPr bwMode="auto">
          <a:xfrm>
            <a:off x="4038601" y="58674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62475" name="Line 13"/>
          <p:cNvSpPr>
            <a:spLocks noChangeShapeType="1"/>
          </p:cNvSpPr>
          <p:nvPr/>
        </p:nvSpPr>
        <p:spPr bwMode="auto">
          <a:xfrm flipV="1">
            <a:off x="3124200" y="4343400"/>
            <a:ext cx="609600" cy="4572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2476" name="Line 14"/>
          <p:cNvSpPr>
            <a:spLocks noChangeShapeType="1"/>
          </p:cNvSpPr>
          <p:nvPr/>
        </p:nvSpPr>
        <p:spPr bwMode="auto">
          <a:xfrm flipH="1" flipV="1">
            <a:off x="3733800" y="4343400"/>
            <a:ext cx="685800" cy="4572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2477" name="Line 15"/>
          <p:cNvSpPr>
            <a:spLocks noChangeShapeType="1"/>
          </p:cNvSpPr>
          <p:nvPr/>
        </p:nvSpPr>
        <p:spPr bwMode="auto">
          <a:xfrm flipV="1">
            <a:off x="2819400" y="5181600"/>
            <a:ext cx="304800" cy="685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2478" name="Line 16"/>
          <p:cNvSpPr>
            <a:spLocks noChangeShapeType="1"/>
          </p:cNvSpPr>
          <p:nvPr/>
        </p:nvSpPr>
        <p:spPr bwMode="auto">
          <a:xfrm flipH="1" flipV="1">
            <a:off x="3124200" y="5181600"/>
            <a:ext cx="304800" cy="685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2479" name="Line 17"/>
          <p:cNvSpPr>
            <a:spLocks noChangeShapeType="1"/>
          </p:cNvSpPr>
          <p:nvPr/>
        </p:nvSpPr>
        <p:spPr bwMode="auto">
          <a:xfrm flipV="1">
            <a:off x="4191000" y="5181600"/>
            <a:ext cx="228600" cy="685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2480" name="Line 18"/>
          <p:cNvSpPr>
            <a:spLocks noChangeShapeType="1"/>
          </p:cNvSpPr>
          <p:nvPr/>
        </p:nvSpPr>
        <p:spPr bwMode="auto">
          <a:xfrm flipH="1" flipV="1">
            <a:off x="4419600" y="5181600"/>
            <a:ext cx="381000" cy="685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2481" name="Text Box 19"/>
          <p:cNvSpPr txBox="1">
            <a:spLocks noChangeArrowheads="1"/>
          </p:cNvSpPr>
          <p:nvPr/>
        </p:nvSpPr>
        <p:spPr bwMode="auto">
          <a:xfrm>
            <a:off x="2667000" y="6248401"/>
            <a:ext cx="3111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r>
              <a:rPr lang="en-US" altLang="en-US" b="1"/>
              <a:t>2</a:t>
            </a:r>
          </a:p>
        </p:txBody>
      </p:sp>
      <p:sp>
        <p:nvSpPr>
          <p:cNvPr id="62482" name="Text Box 21"/>
          <p:cNvSpPr txBox="1">
            <a:spLocks noChangeArrowheads="1"/>
          </p:cNvSpPr>
          <p:nvPr/>
        </p:nvSpPr>
        <p:spPr bwMode="auto">
          <a:xfrm>
            <a:off x="3276600" y="6248401"/>
            <a:ext cx="3111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r>
              <a:rPr lang="en-US" altLang="en-US" b="1"/>
              <a:t>7</a:t>
            </a:r>
          </a:p>
        </p:txBody>
      </p:sp>
      <p:sp>
        <p:nvSpPr>
          <p:cNvPr id="62483" name="Text Box 22"/>
          <p:cNvSpPr txBox="1">
            <a:spLocks noChangeArrowheads="1"/>
          </p:cNvSpPr>
          <p:nvPr/>
        </p:nvSpPr>
        <p:spPr bwMode="auto">
          <a:xfrm>
            <a:off x="4038600" y="6248401"/>
            <a:ext cx="3111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r>
              <a:rPr lang="en-US" altLang="en-US" b="1"/>
              <a:t>1</a:t>
            </a:r>
          </a:p>
        </p:txBody>
      </p:sp>
      <p:sp>
        <p:nvSpPr>
          <p:cNvPr id="62484" name="Text Box 23"/>
          <p:cNvSpPr txBox="1">
            <a:spLocks noChangeArrowheads="1"/>
          </p:cNvSpPr>
          <p:nvPr/>
        </p:nvSpPr>
        <p:spPr bwMode="auto">
          <a:xfrm>
            <a:off x="2590801" y="4800601"/>
            <a:ext cx="45561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r>
              <a:rPr lang="en-US" altLang="en-US" b="1"/>
              <a:t>=2</a:t>
            </a:r>
          </a:p>
        </p:txBody>
      </p:sp>
      <p:sp>
        <p:nvSpPr>
          <p:cNvPr id="62485" name="Text Box 24"/>
          <p:cNvSpPr txBox="1">
            <a:spLocks noChangeArrowheads="1"/>
          </p:cNvSpPr>
          <p:nvPr/>
        </p:nvSpPr>
        <p:spPr bwMode="auto">
          <a:xfrm>
            <a:off x="3962401" y="3962401"/>
            <a:ext cx="600075"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r>
              <a:rPr lang="en-US" altLang="en-US" b="1"/>
              <a:t>&gt;=2</a:t>
            </a:r>
          </a:p>
        </p:txBody>
      </p:sp>
      <p:sp>
        <p:nvSpPr>
          <p:cNvPr id="62486" name="Text Box 25"/>
          <p:cNvSpPr txBox="1">
            <a:spLocks noChangeArrowheads="1"/>
          </p:cNvSpPr>
          <p:nvPr/>
        </p:nvSpPr>
        <p:spPr bwMode="auto">
          <a:xfrm>
            <a:off x="4648201" y="4800601"/>
            <a:ext cx="600075"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r>
              <a:rPr lang="en-US" altLang="en-US" b="1"/>
              <a:t>&lt;=1</a:t>
            </a:r>
          </a:p>
        </p:txBody>
      </p:sp>
      <p:sp>
        <p:nvSpPr>
          <p:cNvPr id="62487" name="Text Box 26"/>
          <p:cNvSpPr txBox="1">
            <a:spLocks noChangeArrowheads="1"/>
          </p:cNvSpPr>
          <p:nvPr/>
        </p:nvSpPr>
        <p:spPr bwMode="auto">
          <a:xfrm>
            <a:off x="4648200" y="6248401"/>
            <a:ext cx="3111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r>
              <a:rPr lang="en-US" altLang="en-US" b="1"/>
              <a:t>?</a:t>
            </a:r>
          </a:p>
        </p:txBody>
      </p:sp>
      <p:sp>
        <p:nvSpPr>
          <p:cNvPr id="62488" name="Text Box 27"/>
          <p:cNvSpPr txBox="1">
            <a:spLocks noChangeArrowheads="1"/>
          </p:cNvSpPr>
          <p:nvPr/>
        </p:nvSpPr>
        <p:spPr bwMode="auto">
          <a:xfrm>
            <a:off x="6324600" y="4038600"/>
            <a:ext cx="4038600" cy="21236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234950" indent="-234950">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pPr>
              <a:spcBef>
                <a:spcPct val="50000"/>
              </a:spcBef>
              <a:buFontTx/>
              <a:buChar char="•"/>
            </a:pPr>
            <a:r>
              <a:rPr lang="en-US" altLang="en-US" sz="2400">
                <a:solidFill>
                  <a:srgbClr val="FF0000"/>
                </a:solidFill>
              </a:rPr>
              <a:t>We don’t need to compute the value at this node.</a:t>
            </a:r>
            <a:endParaRPr lang="en-US" altLang="en-US" sz="2400"/>
          </a:p>
          <a:p>
            <a:pPr>
              <a:spcBef>
                <a:spcPct val="50000"/>
              </a:spcBef>
              <a:buFontTx/>
              <a:buChar char="•"/>
            </a:pPr>
            <a:r>
              <a:rPr lang="en-US" altLang="en-US" sz="2400"/>
              <a:t>No matter what it is, it can’t affect the value of the root node.</a:t>
            </a:r>
          </a:p>
        </p:txBody>
      </p:sp>
      <p:sp>
        <p:nvSpPr>
          <p:cNvPr id="62489" name="Line 28"/>
          <p:cNvSpPr>
            <a:spLocks noChangeShapeType="1"/>
          </p:cNvSpPr>
          <p:nvPr/>
        </p:nvSpPr>
        <p:spPr bwMode="auto">
          <a:xfrm flipH="1">
            <a:off x="5029200" y="4419600"/>
            <a:ext cx="1371600" cy="1600200"/>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62490" name="Text Box 29"/>
          <p:cNvSpPr txBox="1">
            <a:spLocks noChangeArrowheads="1"/>
          </p:cNvSpPr>
          <p:nvPr/>
        </p:nvSpPr>
        <p:spPr bwMode="auto">
          <a:xfrm>
            <a:off x="2270126" y="3900489"/>
            <a:ext cx="777875"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r>
              <a:rPr lang="en-US" altLang="en-US"/>
              <a:t>MAX</a:t>
            </a:r>
          </a:p>
        </p:txBody>
      </p:sp>
      <p:sp>
        <p:nvSpPr>
          <p:cNvPr id="62491" name="Text Box 30"/>
          <p:cNvSpPr txBox="1">
            <a:spLocks noChangeArrowheads="1"/>
          </p:cNvSpPr>
          <p:nvPr/>
        </p:nvSpPr>
        <p:spPr bwMode="auto">
          <a:xfrm>
            <a:off x="1828801" y="5775326"/>
            <a:ext cx="777875"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r>
              <a:rPr lang="en-US" altLang="en-US"/>
              <a:t>MAX</a:t>
            </a:r>
          </a:p>
        </p:txBody>
      </p:sp>
      <p:sp>
        <p:nvSpPr>
          <p:cNvPr id="62492" name="Text Box 31"/>
          <p:cNvSpPr txBox="1">
            <a:spLocks noChangeArrowheads="1"/>
          </p:cNvSpPr>
          <p:nvPr/>
        </p:nvSpPr>
        <p:spPr bwMode="auto">
          <a:xfrm>
            <a:off x="1752601" y="4800601"/>
            <a:ext cx="67786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r>
              <a:rPr lang="en-US" altLang="en-US"/>
              <a:t>MIN</a:t>
            </a:r>
          </a:p>
        </p:txBody>
      </p:sp>
    </p:spTree>
    <p:extLst>
      <p:ext uri="{BB962C8B-B14F-4D97-AF65-F5344CB8AC3E}">
        <p14:creationId xmlns:p14="http://schemas.microsoft.com/office/powerpoint/2010/main" val="19794143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1828800" y="76200"/>
            <a:ext cx="7772400" cy="1143000"/>
          </a:xfrm>
        </p:spPr>
        <p:txBody>
          <a:bodyPr>
            <a:normAutofit/>
          </a:bodyPr>
          <a:lstStyle/>
          <a:p>
            <a:r>
              <a:rPr lang="en-US" altLang="en-US" sz="4000" dirty="0" smtClean="0">
                <a:solidFill>
                  <a:srgbClr val="CD0000"/>
                </a:solidFill>
              </a:rPr>
              <a:t>Alpha-beta pruning</a:t>
            </a:r>
          </a:p>
        </p:txBody>
      </p:sp>
      <p:sp>
        <p:nvSpPr>
          <p:cNvPr id="64515" name="Rectangle 3"/>
          <p:cNvSpPr>
            <a:spLocks noGrp="1" noChangeArrowheads="1"/>
          </p:cNvSpPr>
          <p:nvPr>
            <p:ph type="body" idx="1"/>
          </p:nvPr>
        </p:nvSpPr>
        <p:spPr>
          <a:xfrm>
            <a:off x="2133600" y="1219200"/>
            <a:ext cx="8153400" cy="5257800"/>
          </a:xfrm>
        </p:spPr>
        <p:txBody>
          <a:bodyPr/>
          <a:lstStyle/>
          <a:p>
            <a:r>
              <a:rPr lang="en-US" altLang="en-US" sz="2600" dirty="0">
                <a:latin typeface="+mj-lt"/>
              </a:rPr>
              <a:t>Traverse the search tree in depth-first order </a:t>
            </a:r>
          </a:p>
          <a:p>
            <a:r>
              <a:rPr lang="en-US" altLang="en-US" sz="2600" dirty="0">
                <a:latin typeface="+mj-lt"/>
              </a:rPr>
              <a:t>At each </a:t>
            </a:r>
            <a:r>
              <a:rPr lang="en-US" altLang="en-US" sz="2600" b="1" dirty="0">
                <a:latin typeface="+mj-lt"/>
              </a:rPr>
              <a:t>MAX</a:t>
            </a:r>
            <a:r>
              <a:rPr lang="en-US" altLang="en-US" sz="2600" dirty="0">
                <a:latin typeface="+mj-lt"/>
              </a:rPr>
              <a:t> node n, </a:t>
            </a:r>
            <a:r>
              <a:rPr lang="en-US" altLang="en-US" sz="2600" b="1" dirty="0">
                <a:latin typeface="+mj-lt"/>
              </a:rPr>
              <a:t>alpha(n)</a:t>
            </a:r>
            <a:r>
              <a:rPr lang="en-US" altLang="en-US" sz="2600" dirty="0">
                <a:latin typeface="+mj-lt"/>
              </a:rPr>
              <a:t> =  maximum value found so far</a:t>
            </a:r>
          </a:p>
          <a:p>
            <a:r>
              <a:rPr lang="en-US" altLang="en-US" sz="2600" dirty="0">
                <a:latin typeface="+mj-lt"/>
              </a:rPr>
              <a:t>At each </a:t>
            </a:r>
            <a:r>
              <a:rPr lang="en-US" altLang="en-US" sz="2600" b="1" dirty="0">
                <a:latin typeface="+mj-lt"/>
              </a:rPr>
              <a:t>MIN</a:t>
            </a:r>
            <a:r>
              <a:rPr lang="en-US" altLang="en-US" sz="2600" dirty="0">
                <a:latin typeface="+mj-lt"/>
              </a:rPr>
              <a:t> node n, </a:t>
            </a:r>
            <a:r>
              <a:rPr lang="en-US" altLang="en-US" sz="2600" b="1" dirty="0">
                <a:latin typeface="+mj-lt"/>
              </a:rPr>
              <a:t>beta(n)</a:t>
            </a:r>
            <a:r>
              <a:rPr lang="en-US" altLang="en-US" sz="2600" dirty="0">
                <a:latin typeface="+mj-lt"/>
              </a:rPr>
              <a:t> =  minimum value found so far</a:t>
            </a:r>
          </a:p>
          <a:p>
            <a:pPr lvl="1"/>
            <a:r>
              <a:rPr lang="en-US" altLang="en-US" dirty="0">
                <a:latin typeface="+mj-lt"/>
              </a:rPr>
              <a:t>The alpha values start at -∞ and only increase, while beta values start at +∞ and only decrease</a:t>
            </a:r>
          </a:p>
          <a:p>
            <a:r>
              <a:rPr lang="en-US" altLang="en-US" sz="2600" b="1" dirty="0">
                <a:latin typeface="+mj-lt"/>
              </a:rPr>
              <a:t>Beta cutoff</a:t>
            </a:r>
            <a:r>
              <a:rPr lang="en-US" altLang="en-US" sz="2600" dirty="0">
                <a:latin typeface="+mj-lt"/>
              </a:rPr>
              <a:t>: Given MAX node n, cut off search below n (i.e., don’t generate/examine any more of n’s children) if alpha(n) &gt;= beta(</a:t>
            </a:r>
            <a:r>
              <a:rPr lang="en-US" altLang="en-US" sz="2600" dirty="0" err="1">
                <a:latin typeface="+mj-lt"/>
              </a:rPr>
              <a:t>i</a:t>
            </a:r>
            <a:r>
              <a:rPr lang="en-US" altLang="en-US" sz="2600" dirty="0">
                <a:latin typeface="+mj-lt"/>
              </a:rPr>
              <a:t>) for some MIN node ancestor </a:t>
            </a:r>
            <a:r>
              <a:rPr lang="en-US" altLang="en-US" sz="2600" dirty="0" err="1">
                <a:latin typeface="+mj-lt"/>
              </a:rPr>
              <a:t>i</a:t>
            </a:r>
            <a:r>
              <a:rPr lang="en-US" altLang="en-US" sz="2600" dirty="0">
                <a:latin typeface="+mj-lt"/>
              </a:rPr>
              <a:t> of n. </a:t>
            </a:r>
          </a:p>
          <a:p>
            <a:r>
              <a:rPr lang="en-US" altLang="en-US" sz="2600" b="1" dirty="0">
                <a:latin typeface="+mj-lt"/>
              </a:rPr>
              <a:t>Alpha cutoff:</a:t>
            </a:r>
            <a:r>
              <a:rPr lang="en-US" altLang="en-US" sz="2600" dirty="0">
                <a:latin typeface="+mj-lt"/>
              </a:rPr>
              <a:t> stop searching below MIN node n if beta(n) &lt;= alpha(</a:t>
            </a:r>
            <a:r>
              <a:rPr lang="en-US" altLang="en-US" sz="2600" dirty="0" err="1">
                <a:latin typeface="+mj-lt"/>
              </a:rPr>
              <a:t>i</a:t>
            </a:r>
            <a:r>
              <a:rPr lang="en-US" altLang="en-US" sz="2600" dirty="0">
                <a:latin typeface="+mj-lt"/>
              </a:rPr>
              <a:t>) for some MAX node ancestor </a:t>
            </a:r>
            <a:r>
              <a:rPr lang="en-US" altLang="en-US" sz="2600" dirty="0" err="1">
                <a:latin typeface="+mj-lt"/>
              </a:rPr>
              <a:t>i</a:t>
            </a:r>
            <a:r>
              <a:rPr lang="en-US" altLang="en-US" sz="2600" dirty="0">
                <a:latin typeface="+mj-lt"/>
              </a:rPr>
              <a:t> of n. </a:t>
            </a:r>
          </a:p>
        </p:txBody>
      </p:sp>
    </p:spTree>
    <p:extLst>
      <p:ext uri="{BB962C8B-B14F-4D97-AF65-F5344CB8AC3E}">
        <p14:creationId xmlns:p14="http://schemas.microsoft.com/office/powerpoint/2010/main" val="261770813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1866900" y="241300"/>
            <a:ext cx="7772400" cy="1143000"/>
          </a:xfrm>
        </p:spPr>
        <p:txBody>
          <a:bodyPr>
            <a:normAutofit/>
          </a:bodyPr>
          <a:lstStyle/>
          <a:p>
            <a:r>
              <a:rPr lang="en-US" altLang="en-US" sz="4000" dirty="0" smtClean="0">
                <a:solidFill>
                  <a:srgbClr val="CD0000"/>
                </a:solidFill>
              </a:rPr>
              <a:t>Alpha-beta algorithm</a:t>
            </a:r>
          </a:p>
        </p:txBody>
      </p:sp>
      <p:sp>
        <p:nvSpPr>
          <p:cNvPr id="136195" name="Rectangle 3"/>
          <p:cNvSpPr>
            <a:spLocks noGrp="1" noChangeArrowheads="1"/>
          </p:cNvSpPr>
          <p:nvPr>
            <p:ph type="body" idx="1"/>
          </p:nvPr>
        </p:nvSpPr>
        <p:spPr>
          <a:xfrm>
            <a:off x="2209800" y="1295400"/>
            <a:ext cx="7772400" cy="5257800"/>
          </a:xfrm>
        </p:spPr>
        <p:txBody>
          <a:bodyPr>
            <a:normAutofit fontScale="92500" lnSpcReduction="20000"/>
          </a:bodyPr>
          <a:lstStyle/>
          <a:p>
            <a:pPr>
              <a:lnSpc>
                <a:spcPct val="80000"/>
              </a:lnSpc>
              <a:buFontTx/>
              <a:buNone/>
            </a:pPr>
            <a:r>
              <a:rPr lang="en-US" altLang="en-US" sz="1600">
                <a:latin typeface="Courier New" panose="02070309020205020404" pitchFamily="49" charset="0"/>
              </a:rPr>
              <a:t>function MAX-VALUE (state, </a:t>
            </a:r>
            <a:r>
              <a:rPr lang="el-GR" altLang="en-US" sz="1600">
                <a:latin typeface="Courier New" panose="02070309020205020404" pitchFamily="49" charset="0"/>
                <a:cs typeface="Courier New" panose="02070309020205020404" pitchFamily="49" charset="0"/>
              </a:rPr>
              <a:t>α</a:t>
            </a:r>
            <a:r>
              <a:rPr lang="en-US" altLang="en-US" sz="1600">
                <a:latin typeface="Courier New" panose="02070309020205020404" pitchFamily="49" charset="0"/>
              </a:rPr>
              <a:t>, </a:t>
            </a:r>
            <a:r>
              <a:rPr lang="el-GR" altLang="en-US" sz="1600">
                <a:latin typeface="Courier New" panose="02070309020205020404" pitchFamily="49" charset="0"/>
                <a:cs typeface="Courier New" panose="02070309020205020404" pitchFamily="49" charset="0"/>
              </a:rPr>
              <a:t>β</a:t>
            </a:r>
            <a:r>
              <a:rPr lang="en-US" altLang="en-US" sz="1600">
                <a:latin typeface="Courier New" panose="02070309020205020404" pitchFamily="49" charset="0"/>
              </a:rPr>
              <a:t>)</a:t>
            </a:r>
          </a:p>
          <a:p>
            <a:pPr>
              <a:lnSpc>
                <a:spcPct val="80000"/>
              </a:lnSpc>
              <a:buFontTx/>
              <a:buNone/>
            </a:pPr>
            <a:r>
              <a:rPr lang="en-US" altLang="en-US" sz="1600">
                <a:latin typeface="Courier New" panose="02070309020205020404" pitchFamily="49" charset="0"/>
              </a:rPr>
              <a:t>    ;; </a:t>
            </a:r>
            <a:r>
              <a:rPr lang="el-GR" altLang="en-US" sz="1600">
                <a:latin typeface="Courier New" panose="02070309020205020404" pitchFamily="49" charset="0"/>
                <a:cs typeface="Courier New" panose="02070309020205020404" pitchFamily="49" charset="0"/>
              </a:rPr>
              <a:t>α</a:t>
            </a:r>
            <a:r>
              <a:rPr lang="en-US" altLang="en-US" sz="1600">
                <a:latin typeface="Courier New" panose="02070309020205020404" pitchFamily="49" charset="0"/>
              </a:rPr>
              <a:t> = best MAX so far; </a:t>
            </a:r>
            <a:r>
              <a:rPr lang="el-GR" altLang="en-US" sz="1600">
                <a:latin typeface="Courier New" panose="02070309020205020404" pitchFamily="49" charset="0"/>
                <a:cs typeface="Courier New" panose="02070309020205020404" pitchFamily="49" charset="0"/>
              </a:rPr>
              <a:t>β</a:t>
            </a:r>
            <a:r>
              <a:rPr lang="en-US" altLang="en-US" sz="1600">
                <a:latin typeface="Courier New" panose="02070309020205020404" pitchFamily="49" charset="0"/>
              </a:rPr>
              <a:t> = best MIN</a:t>
            </a:r>
          </a:p>
          <a:p>
            <a:pPr>
              <a:lnSpc>
                <a:spcPct val="80000"/>
              </a:lnSpc>
              <a:buFontTx/>
              <a:buNone/>
            </a:pPr>
            <a:r>
              <a:rPr lang="en-US" altLang="en-US" sz="1600">
                <a:latin typeface="Courier New" panose="02070309020205020404" pitchFamily="49" charset="0"/>
              </a:rPr>
              <a:t>if TERMINAL-TEST (state) then return UTILITY(state)</a:t>
            </a:r>
          </a:p>
          <a:p>
            <a:pPr>
              <a:lnSpc>
                <a:spcPct val="80000"/>
              </a:lnSpc>
              <a:buFontTx/>
              <a:buNone/>
            </a:pPr>
            <a:r>
              <a:rPr lang="en-US" altLang="en-US" sz="1600">
                <a:latin typeface="Courier New" panose="02070309020205020404" pitchFamily="49" charset="0"/>
              </a:rPr>
              <a:t>v := -</a:t>
            </a:r>
            <a:r>
              <a:rPr lang="en-US" altLang="en-US" sz="1600">
                <a:latin typeface="Courier New" panose="02070309020205020404" pitchFamily="49" charset="0"/>
                <a:cs typeface="Courier New" panose="02070309020205020404" pitchFamily="49" charset="0"/>
              </a:rPr>
              <a:t>∞</a:t>
            </a:r>
          </a:p>
          <a:p>
            <a:pPr>
              <a:lnSpc>
                <a:spcPct val="80000"/>
              </a:lnSpc>
              <a:buFontTx/>
              <a:buNone/>
            </a:pPr>
            <a:r>
              <a:rPr lang="en-US" altLang="en-US" sz="1600">
                <a:latin typeface="Courier New" panose="02070309020205020404" pitchFamily="49" charset="0"/>
              </a:rPr>
              <a:t>for each s in SUCCESSORS (state) do</a:t>
            </a:r>
          </a:p>
          <a:p>
            <a:pPr>
              <a:lnSpc>
                <a:spcPct val="80000"/>
              </a:lnSpc>
              <a:buFontTx/>
              <a:buNone/>
            </a:pPr>
            <a:r>
              <a:rPr lang="en-US" altLang="en-US" sz="1600">
                <a:latin typeface="Courier New" panose="02070309020205020404" pitchFamily="49" charset="0"/>
              </a:rPr>
              <a:t>    </a:t>
            </a:r>
            <a:r>
              <a:rPr lang="en-US" altLang="en-US" sz="1600">
                <a:latin typeface="Courier New" panose="02070309020205020404" pitchFamily="49" charset="0"/>
                <a:cs typeface="Courier New" panose="02070309020205020404" pitchFamily="49" charset="0"/>
              </a:rPr>
              <a:t>v</a:t>
            </a:r>
            <a:r>
              <a:rPr lang="en-US" altLang="en-US" sz="1600">
                <a:latin typeface="Courier New" panose="02070309020205020404" pitchFamily="49" charset="0"/>
              </a:rPr>
              <a:t> := MAX (</a:t>
            </a:r>
            <a:r>
              <a:rPr lang="en-US" altLang="en-US" sz="1600">
                <a:latin typeface="Courier New" panose="02070309020205020404" pitchFamily="49" charset="0"/>
                <a:cs typeface="Courier New" panose="02070309020205020404" pitchFamily="49" charset="0"/>
              </a:rPr>
              <a:t>v</a:t>
            </a:r>
            <a:r>
              <a:rPr lang="en-US" altLang="en-US" sz="1600">
                <a:latin typeface="Courier New" panose="02070309020205020404" pitchFamily="49" charset="0"/>
              </a:rPr>
              <a:t>, MIN-VALUE (s, </a:t>
            </a:r>
            <a:r>
              <a:rPr lang="el-GR" altLang="en-US" sz="1600">
                <a:latin typeface="Courier New" panose="02070309020205020404" pitchFamily="49" charset="0"/>
                <a:cs typeface="Courier New" panose="02070309020205020404" pitchFamily="49" charset="0"/>
              </a:rPr>
              <a:t>α</a:t>
            </a:r>
            <a:r>
              <a:rPr lang="en-US" altLang="en-US" sz="1600">
                <a:latin typeface="Courier New" panose="02070309020205020404" pitchFamily="49" charset="0"/>
              </a:rPr>
              <a:t>, </a:t>
            </a:r>
            <a:r>
              <a:rPr lang="el-GR" altLang="en-US" sz="1600">
                <a:latin typeface="Courier New" panose="02070309020205020404" pitchFamily="49" charset="0"/>
                <a:cs typeface="Courier New" panose="02070309020205020404" pitchFamily="49" charset="0"/>
              </a:rPr>
              <a:t>β</a:t>
            </a:r>
            <a:r>
              <a:rPr lang="en-US" altLang="en-US" sz="1600">
                <a:latin typeface="Courier New" panose="02070309020205020404" pitchFamily="49" charset="0"/>
              </a:rPr>
              <a:t>))</a:t>
            </a:r>
          </a:p>
          <a:p>
            <a:pPr>
              <a:lnSpc>
                <a:spcPct val="80000"/>
              </a:lnSpc>
              <a:buFontTx/>
              <a:buNone/>
            </a:pPr>
            <a:r>
              <a:rPr lang="en-US" altLang="en-US" sz="1600">
                <a:latin typeface="Courier New" panose="02070309020205020404" pitchFamily="49" charset="0"/>
              </a:rPr>
              <a:t>    if </a:t>
            </a:r>
            <a:r>
              <a:rPr lang="en-US" altLang="en-US" sz="1600">
                <a:latin typeface="Courier New" panose="02070309020205020404" pitchFamily="49" charset="0"/>
                <a:cs typeface="Courier New" panose="02070309020205020404" pitchFamily="49" charset="0"/>
              </a:rPr>
              <a:t>v</a:t>
            </a:r>
            <a:r>
              <a:rPr lang="en-US" altLang="en-US" sz="1600">
                <a:latin typeface="Courier New" panose="02070309020205020404" pitchFamily="49" charset="0"/>
              </a:rPr>
              <a:t> &gt;= </a:t>
            </a:r>
            <a:r>
              <a:rPr lang="el-GR" altLang="en-US" sz="1600">
                <a:latin typeface="Courier New" panose="02070309020205020404" pitchFamily="49" charset="0"/>
                <a:cs typeface="Courier New" panose="02070309020205020404" pitchFamily="49" charset="0"/>
              </a:rPr>
              <a:t>β</a:t>
            </a:r>
            <a:r>
              <a:rPr lang="en-US" altLang="en-US" sz="1600">
                <a:latin typeface="Courier New" panose="02070309020205020404" pitchFamily="49" charset="0"/>
              </a:rPr>
              <a:t> then return </a:t>
            </a:r>
            <a:r>
              <a:rPr lang="en-US" altLang="en-US" sz="1600">
                <a:latin typeface="Courier New" panose="02070309020205020404" pitchFamily="49" charset="0"/>
                <a:cs typeface="Courier New" panose="02070309020205020404" pitchFamily="49" charset="0"/>
              </a:rPr>
              <a:t>v</a:t>
            </a:r>
          </a:p>
          <a:p>
            <a:pPr>
              <a:lnSpc>
                <a:spcPct val="80000"/>
              </a:lnSpc>
              <a:buFontTx/>
              <a:buNone/>
            </a:pPr>
            <a:r>
              <a:rPr lang="en-US" altLang="en-US" sz="1600">
                <a:latin typeface="Courier New" panose="02070309020205020404" pitchFamily="49" charset="0"/>
                <a:cs typeface="Courier New" panose="02070309020205020404" pitchFamily="49" charset="0"/>
              </a:rPr>
              <a:t>    </a:t>
            </a:r>
            <a:r>
              <a:rPr lang="el-GR" altLang="en-US" sz="1600">
                <a:latin typeface="Courier New" panose="02070309020205020404" pitchFamily="49" charset="0"/>
                <a:cs typeface="Courier New" panose="02070309020205020404" pitchFamily="49" charset="0"/>
              </a:rPr>
              <a:t>α</a:t>
            </a:r>
            <a:r>
              <a:rPr lang="en-US" altLang="en-US" sz="1600">
                <a:latin typeface="Courier New" panose="02070309020205020404" pitchFamily="49" charset="0"/>
                <a:cs typeface="Courier New" panose="02070309020205020404" pitchFamily="49" charset="0"/>
              </a:rPr>
              <a:t> := MAX (</a:t>
            </a:r>
            <a:r>
              <a:rPr lang="el-GR" altLang="en-US" sz="1600">
                <a:latin typeface="Courier New" panose="02070309020205020404" pitchFamily="49" charset="0"/>
                <a:cs typeface="Courier New" panose="02070309020205020404" pitchFamily="49" charset="0"/>
              </a:rPr>
              <a:t>α</a:t>
            </a:r>
            <a:r>
              <a:rPr lang="en-US" altLang="en-US" sz="1600">
                <a:latin typeface="Courier New" panose="02070309020205020404" pitchFamily="49" charset="0"/>
                <a:cs typeface="Courier New" panose="02070309020205020404" pitchFamily="49" charset="0"/>
              </a:rPr>
              <a:t>, v)</a:t>
            </a:r>
            <a:endParaRPr lang="el-GR" altLang="en-US" sz="1600">
              <a:latin typeface="Courier New" panose="02070309020205020404" pitchFamily="49" charset="0"/>
              <a:cs typeface="Courier New" panose="02070309020205020404" pitchFamily="49" charset="0"/>
            </a:endParaRPr>
          </a:p>
          <a:p>
            <a:pPr>
              <a:lnSpc>
                <a:spcPct val="80000"/>
              </a:lnSpc>
              <a:buFontTx/>
              <a:buNone/>
            </a:pPr>
            <a:r>
              <a:rPr lang="en-US" altLang="en-US" sz="1600">
                <a:latin typeface="Courier New" panose="02070309020205020404" pitchFamily="49" charset="0"/>
              </a:rPr>
              <a:t>end</a:t>
            </a:r>
          </a:p>
          <a:p>
            <a:pPr>
              <a:lnSpc>
                <a:spcPct val="80000"/>
              </a:lnSpc>
              <a:buFontTx/>
              <a:buNone/>
            </a:pPr>
            <a:r>
              <a:rPr lang="en-US" altLang="en-US" sz="1600">
                <a:latin typeface="Courier New" panose="02070309020205020404" pitchFamily="49" charset="0"/>
              </a:rPr>
              <a:t>return v</a:t>
            </a:r>
            <a:endParaRPr lang="el-GR" altLang="en-US" sz="1600">
              <a:latin typeface="Courier New" panose="02070309020205020404" pitchFamily="49" charset="0"/>
              <a:cs typeface="Courier New" panose="02070309020205020404" pitchFamily="49" charset="0"/>
            </a:endParaRPr>
          </a:p>
          <a:p>
            <a:pPr>
              <a:lnSpc>
                <a:spcPct val="80000"/>
              </a:lnSpc>
              <a:buFontTx/>
              <a:buNone/>
            </a:pPr>
            <a:endParaRPr lang="en-US" altLang="en-US" sz="1600">
              <a:latin typeface="Courier New" panose="02070309020205020404" pitchFamily="49" charset="0"/>
            </a:endParaRPr>
          </a:p>
          <a:p>
            <a:pPr>
              <a:lnSpc>
                <a:spcPct val="80000"/>
              </a:lnSpc>
              <a:buFontTx/>
              <a:buNone/>
            </a:pPr>
            <a:r>
              <a:rPr lang="en-US" altLang="en-US" sz="1600">
                <a:latin typeface="Courier New" panose="02070309020205020404" pitchFamily="49" charset="0"/>
              </a:rPr>
              <a:t>function MIN-VALUE (state, </a:t>
            </a:r>
            <a:r>
              <a:rPr lang="el-GR" altLang="en-US" sz="1600">
                <a:latin typeface="Courier New" panose="02070309020205020404" pitchFamily="49" charset="0"/>
                <a:cs typeface="Courier New" panose="02070309020205020404" pitchFamily="49" charset="0"/>
              </a:rPr>
              <a:t>α</a:t>
            </a:r>
            <a:r>
              <a:rPr lang="en-US" altLang="en-US" sz="1600">
                <a:latin typeface="Courier New" panose="02070309020205020404" pitchFamily="49" charset="0"/>
              </a:rPr>
              <a:t>, </a:t>
            </a:r>
            <a:r>
              <a:rPr lang="el-GR" altLang="en-US" sz="1600">
                <a:latin typeface="Courier New" panose="02070309020205020404" pitchFamily="49" charset="0"/>
                <a:cs typeface="Courier New" panose="02070309020205020404" pitchFamily="49" charset="0"/>
              </a:rPr>
              <a:t>β</a:t>
            </a:r>
            <a:r>
              <a:rPr lang="en-US" altLang="en-US" sz="1600">
                <a:latin typeface="Courier New" panose="02070309020205020404" pitchFamily="49" charset="0"/>
              </a:rPr>
              <a:t>)</a:t>
            </a:r>
          </a:p>
          <a:p>
            <a:pPr>
              <a:lnSpc>
                <a:spcPct val="80000"/>
              </a:lnSpc>
              <a:buFontTx/>
              <a:buNone/>
            </a:pPr>
            <a:r>
              <a:rPr lang="en-US" altLang="en-US" sz="1600">
                <a:latin typeface="Courier New" panose="02070309020205020404" pitchFamily="49" charset="0"/>
              </a:rPr>
              <a:t>if TERMINAL-TEST (state) then return UTILITY(state)</a:t>
            </a:r>
          </a:p>
          <a:p>
            <a:pPr>
              <a:lnSpc>
                <a:spcPct val="80000"/>
              </a:lnSpc>
              <a:buFontTx/>
              <a:buNone/>
            </a:pPr>
            <a:r>
              <a:rPr lang="en-US" altLang="en-US" sz="1600">
                <a:latin typeface="Courier New" panose="02070309020205020404" pitchFamily="49" charset="0"/>
              </a:rPr>
              <a:t>v := </a:t>
            </a:r>
            <a:r>
              <a:rPr lang="en-US" altLang="en-US" sz="1600">
                <a:latin typeface="Courier New" panose="02070309020205020404" pitchFamily="49" charset="0"/>
                <a:cs typeface="Courier New" panose="02070309020205020404" pitchFamily="49" charset="0"/>
              </a:rPr>
              <a:t>∞</a:t>
            </a:r>
          </a:p>
          <a:p>
            <a:pPr>
              <a:lnSpc>
                <a:spcPct val="80000"/>
              </a:lnSpc>
              <a:buFontTx/>
              <a:buNone/>
            </a:pPr>
            <a:r>
              <a:rPr lang="en-US" altLang="en-US" sz="1600">
                <a:latin typeface="Courier New" panose="02070309020205020404" pitchFamily="49" charset="0"/>
              </a:rPr>
              <a:t>for each s in SUCCESSORS (state) do</a:t>
            </a:r>
          </a:p>
          <a:p>
            <a:pPr>
              <a:lnSpc>
                <a:spcPct val="80000"/>
              </a:lnSpc>
              <a:buFontTx/>
              <a:buNone/>
            </a:pPr>
            <a:r>
              <a:rPr lang="en-US" altLang="en-US" sz="1600">
                <a:latin typeface="Courier New" panose="02070309020205020404" pitchFamily="49" charset="0"/>
              </a:rPr>
              <a:t>    </a:t>
            </a:r>
            <a:r>
              <a:rPr lang="en-US" altLang="en-US" sz="1600">
                <a:latin typeface="Courier New" panose="02070309020205020404" pitchFamily="49" charset="0"/>
                <a:cs typeface="Courier New" panose="02070309020205020404" pitchFamily="49" charset="0"/>
              </a:rPr>
              <a:t>v</a:t>
            </a:r>
            <a:r>
              <a:rPr lang="en-US" altLang="en-US" sz="1600">
                <a:latin typeface="Courier New" panose="02070309020205020404" pitchFamily="49" charset="0"/>
              </a:rPr>
              <a:t> := MIN (</a:t>
            </a:r>
            <a:r>
              <a:rPr lang="en-US" altLang="en-US" sz="1600">
                <a:latin typeface="Courier New" panose="02070309020205020404" pitchFamily="49" charset="0"/>
                <a:cs typeface="Courier New" panose="02070309020205020404" pitchFamily="49" charset="0"/>
              </a:rPr>
              <a:t>v</a:t>
            </a:r>
            <a:r>
              <a:rPr lang="en-US" altLang="en-US" sz="1600">
                <a:latin typeface="Courier New" panose="02070309020205020404" pitchFamily="49" charset="0"/>
              </a:rPr>
              <a:t>, MAX-VALUE (s, </a:t>
            </a:r>
            <a:r>
              <a:rPr lang="el-GR" altLang="en-US" sz="1600">
                <a:latin typeface="Courier New" panose="02070309020205020404" pitchFamily="49" charset="0"/>
                <a:cs typeface="Courier New" panose="02070309020205020404" pitchFamily="49" charset="0"/>
              </a:rPr>
              <a:t>α</a:t>
            </a:r>
            <a:r>
              <a:rPr lang="en-US" altLang="en-US" sz="1600">
                <a:latin typeface="Courier New" panose="02070309020205020404" pitchFamily="49" charset="0"/>
              </a:rPr>
              <a:t>, </a:t>
            </a:r>
            <a:r>
              <a:rPr lang="el-GR" altLang="en-US" sz="1600">
                <a:latin typeface="Courier New" panose="02070309020205020404" pitchFamily="49" charset="0"/>
                <a:cs typeface="Courier New" panose="02070309020205020404" pitchFamily="49" charset="0"/>
              </a:rPr>
              <a:t>β</a:t>
            </a:r>
            <a:r>
              <a:rPr lang="en-US" altLang="en-US" sz="1600">
                <a:latin typeface="Courier New" panose="02070309020205020404" pitchFamily="49" charset="0"/>
              </a:rPr>
              <a:t>))</a:t>
            </a:r>
          </a:p>
          <a:p>
            <a:pPr>
              <a:lnSpc>
                <a:spcPct val="80000"/>
              </a:lnSpc>
              <a:buFontTx/>
              <a:buNone/>
            </a:pPr>
            <a:r>
              <a:rPr lang="en-US" altLang="en-US" sz="1600">
                <a:latin typeface="Courier New" panose="02070309020205020404" pitchFamily="49" charset="0"/>
              </a:rPr>
              <a:t>    if </a:t>
            </a:r>
            <a:r>
              <a:rPr lang="en-US" altLang="en-US" sz="1600">
                <a:latin typeface="Courier New" panose="02070309020205020404" pitchFamily="49" charset="0"/>
                <a:cs typeface="Courier New" panose="02070309020205020404" pitchFamily="49" charset="0"/>
              </a:rPr>
              <a:t>v</a:t>
            </a:r>
            <a:r>
              <a:rPr lang="en-US" altLang="en-US" sz="1600">
                <a:latin typeface="Courier New" panose="02070309020205020404" pitchFamily="49" charset="0"/>
              </a:rPr>
              <a:t> &lt;= </a:t>
            </a:r>
            <a:r>
              <a:rPr lang="el-GR" altLang="en-US" sz="1600">
                <a:latin typeface="Courier New" panose="02070309020205020404" pitchFamily="49" charset="0"/>
                <a:cs typeface="Courier New" panose="02070309020205020404" pitchFamily="49" charset="0"/>
              </a:rPr>
              <a:t>α</a:t>
            </a:r>
            <a:r>
              <a:rPr lang="en-US" altLang="en-US" sz="1600">
                <a:latin typeface="Courier New" panose="02070309020205020404" pitchFamily="49" charset="0"/>
              </a:rPr>
              <a:t> then return v</a:t>
            </a:r>
          </a:p>
          <a:p>
            <a:pPr>
              <a:lnSpc>
                <a:spcPct val="80000"/>
              </a:lnSpc>
              <a:buFontTx/>
              <a:buNone/>
            </a:pPr>
            <a:r>
              <a:rPr lang="en-US" altLang="en-US" sz="1600">
                <a:latin typeface="Courier New" panose="02070309020205020404" pitchFamily="49" charset="0"/>
                <a:cs typeface="Courier New" panose="02070309020205020404" pitchFamily="49" charset="0"/>
              </a:rPr>
              <a:t>    </a:t>
            </a:r>
            <a:r>
              <a:rPr lang="el-GR" altLang="en-US" sz="1600">
                <a:latin typeface="Courier New" panose="02070309020205020404" pitchFamily="49" charset="0"/>
                <a:cs typeface="Courier New" panose="02070309020205020404" pitchFamily="49" charset="0"/>
              </a:rPr>
              <a:t>β</a:t>
            </a:r>
            <a:r>
              <a:rPr lang="en-US" altLang="en-US" sz="1600">
                <a:latin typeface="Courier New" panose="02070309020205020404" pitchFamily="49" charset="0"/>
                <a:cs typeface="Courier New" panose="02070309020205020404" pitchFamily="49" charset="0"/>
              </a:rPr>
              <a:t> := MIN (</a:t>
            </a:r>
            <a:r>
              <a:rPr lang="el-GR" altLang="en-US" sz="1600">
                <a:latin typeface="Courier New" panose="02070309020205020404" pitchFamily="49" charset="0"/>
                <a:cs typeface="Courier New" panose="02070309020205020404" pitchFamily="49" charset="0"/>
              </a:rPr>
              <a:t>β</a:t>
            </a:r>
            <a:r>
              <a:rPr lang="en-US" altLang="en-US" sz="1600">
                <a:latin typeface="Courier New" panose="02070309020205020404" pitchFamily="49" charset="0"/>
                <a:cs typeface="Courier New" panose="02070309020205020404" pitchFamily="49" charset="0"/>
              </a:rPr>
              <a:t>, v)</a:t>
            </a:r>
            <a:endParaRPr lang="el-GR" altLang="en-US" sz="1600">
              <a:latin typeface="Courier New" panose="02070309020205020404" pitchFamily="49" charset="0"/>
              <a:cs typeface="Courier New" panose="02070309020205020404" pitchFamily="49" charset="0"/>
            </a:endParaRPr>
          </a:p>
          <a:p>
            <a:pPr>
              <a:lnSpc>
                <a:spcPct val="80000"/>
              </a:lnSpc>
              <a:buFontTx/>
              <a:buNone/>
            </a:pPr>
            <a:r>
              <a:rPr lang="en-US" altLang="en-US" sz="1600">
                <a:latin typeface="Courier New" panose="02070309020205020404" pitchFamily="49" charset="0"/>
              </a:rPr>
              <a:t>end</a:t>
            </a:r>
          </a:p>
          <a:p>
            <a:pPr>
              <a:lnSpc>
                <a:spcPct val="80000"/>
              </a:lnSpc>
              <a:buFontTx/>
              <a:buNone/>
            </a:pPr>
            <a:r>
              <a:rPr lang="en-US" altLang="en-US" sz="1600">
                <a:latin typeface="Courier New" panose="02070309020205020404" pitchFamily="49" charset="0"/>
              </a:rPr>
              <a:t>return </a:t>
            </a:r>
            <a:r>
              <a:rPr lang="en-US" altLang="en-US" sz="1600">
                <a:latin typeface="Courier New" panose="02070309020205020404" pitchFamily="49" charset="0"/>
                <a:cs typeface="Courier New" panose="02070309020205020404" pitchFamily="49" charset="0"/>
              </a:rPr>
              <a:t>v</a:t>
            </a:r>
            <a:endParaRPr lang="el-GR" altLang="en-US" sz="16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6787433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dirty="0">
                <a:solidFill>
                  <a:srgbClr val="CD0000"/>
                </a:solidFill>
              </a:rPr>
              <a:t>Algorithms for search</a:t>
            </a:r>
          </a:p>
        </p:txBody>
      </p:sp>
      <p:sp>
        <p:nvSpPr>
          <p:cNvPr id="194563" name="Rectangle 3"/>
          <p:cNvSpPr>
            <a:spLocks noGrp="1" noChangeArrowheads="1"/>
          </p:cNvSpPr>
          <p:nvPr>
            <p:ph type="body" idx="1"/>
          </p:nvPr>
        </p:nvSpPr>
        <p:spPr>
          <a:xfrm>
            <a:off x="1148686" y="1586553"/>
            <a:ext cx="8153400" cy="4525963"/>
          </a:xfrm>
        </p:spPr>
        <p:txBody>
          <a:bodyPr>
            <a:normAutofit/>
          </a:bodyPr>
          <a:lstStyle/>
          <a:p>
            <a:r>
              <a:rPr lang="en-US" dirty="0">
                <a:latin typeface="+mj-lt"/>
              </a:rPr>
              <a:t>BFS, DFS, Dijkstra, MSTs (Prim &amp; </a:t>
            </a:r>
            <a:r>
              <a:rPr lang="en-US" dirty="0" err="1">
                <a:latin typeface="+mj-lt"/>
              </a:rPr>
              <a:t>Kruskal</a:t>
            </a:r>
            <a:r>
              <a:rPr lang="en-US" dirty="0">
                <a:latin typeface="+mj-lt"/>
              </a:rPr>
              <a:t>), </a:t>
            </a:r>
            <a:r>
              <a:rPr lang="en-US" dirty="0" smtClean="0">
                <a:latin typeface="+mj-lt"/>
              </a:rPr>
              <a:t>Bellman-Ford</a:t>
            </a:r>
          </a:p>
          <a:p>
            <a:r>
              <a:rPr lang="en-US" dirty="0">
                <a:latin typeface="+mj-lt"/>
              </a:rPr>
              <a:t>Data Structures for </a:t>
            </a:r>
            <a:r>
              <a:rPr lang="en-US" dirty="0" smtClean="0">
                <a:latin typeface="+mj-lt"/>
              </a:rPr>
              <a:t>search</a:t>
            </a:r>
          </a:p>
          <a:p>
            <a:endParaRPr lang="en-US" i="1" dirty="0">
              <a:latin typeface="+mj-lt"/>
            </a:endParaRPr>
          </a:p>
        </p:txBody>
      </p:sp>
    </p:spTree>
    <p:extLst>
      <p:ext uri="{BB962C8B-B14F-4D97-AF65-F5344CB8AC3E}">
        <p14:creationId xmlns:p14="http://schemas.microsoft.com/office/powerpoint/2010/main" val="101760548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Grp="1" noChangeArrowheads="1"/>
          </p:cNvSpPr>
          <p:nvPr>
            <p:ph type="title"/>
          </p:nvPr>
        </p:nvSpPr>
        <p:spPr>
          <a:xfrm>
            <a:off x="279400" y="-146844"/>
            <a:ext cx="10515600" cy="1325563"/>
          </a:xfrm>
        </p:spPr>
        <p:txBody>
          <a:bodyPr>
            <a:normAutofit/>
          </a:bodyPr>
          <a:lstStyle/>
          <a:p>
            <a:r>
              <a:rPr lang="en-US" altLang="en-US" sz="4000" dirty="0">
                <a:solidFill>
                  <a:srgbClr val="CD0000"/>
                </a:solidFill>
              </a:rPr>
              <a:t>Graph Representation:  Adjacency Matrix</a:t>
            </a:r>
          </a:p>
        </p:txBody>
      </p:sp>
      <p:sp>
        <p:nvSpPr>
          <p:cNvPr id="738307" name="Rectangle 3"/>
          <p:cNvSpPr>
            <a:spLocks noGrp="1" noChangeArrowheads="1"/>
          </p:cNvSpPr>
          <p:nvPr>
            <p:ph type="body" idx="1"/>
          </p:nvPr>
        </p:nvSpPr>
        <p:spPr>
          <a:xfrm>
            <a:off x="1079501" y="1117601"/>
            <a:ext cx="8266113" cy="5410200"/>
          </a:xfrm>
        </p:spPr>
        <p:txBody>
          <a:bodyPr/>
          <a:lstStyle/>
          <a:p>
            <a:r>
              <a:rPr lang="en-US" altLang="en-US" dirty="0">
                <a:latin typeface="+mj-lt"/>
              </a:rPr>
              <a:t>Adjacency matrix.  </a:t>
            </a:r>
            <a:r>
              <a:rPr lang="en-US" altLang="en-US" dirty="0">
                <a:solidFill>
                  <a:schemeClr val="tx1"/>
                </a:solidFill>
                <a:latin typeface="+mj-lt"/>
              </a:rPr>
              <a:t>n-by-n matrix with </a:t>
            </a:r>
            <a:r>
              <a:rPr lang="en-US" altLang="en-US" dirty="0" err="1">
                <a:solidFill>
                  <a:schemeClr val="tx1"/>
                </a:solidFill>
                <a:latin typeface="+mj-lt"/>
              </a:rPr>
              <a:t>A</a:t>
            </a:r>
            <a:r>
              <a:rPr lang="en-US" altLang="en-US" baseline="-25000" dirty="0" err="1">
                <a:solidFill>
                  <a:schemeClr val="tx1"/>
                </a:solidFill>
                <a:latin typeface="+mj-lt"/>
              </a:rPr>
              <a:t>uv</a:t>
            </a:r>
            <a:r>
              <a:rPr lang="en-US" altLang="en-US" dirty="0">
                <a:solidFill>
                  <a:schemeClr val="tx1"/>
                </a:solidFill>
                <a:latin typeface="+mj-lt"/>
              </a:rPr>
              <a:t> = 1 if (u, v) is an edge.</a:t>
            </a:r>
            <a:endParaRPr lang="en-US" altLang="en-US" dirty="0">
              <a:latin typeface="+mj-lt"/>
            </a:endParaRPr>
          </a:p>
          <a:p>
            <a:pPr lvl="1"/>
            <a:r>
              <a:rPr lang="en-US" altLang="en-US" dirty="0">
                <a:latin typeface="+mj-lt"/>
              </a:rPr>
              <a:t>Two representations of each edge.</a:t>
            </a:r>
          </a:p>
          <a:p>
            <a:pPr lvl="1"/>
            <a:r>
              <a:rPr lang="en-US" altLang="en-US" dirty="0">
                <a:latin typeface="+mj-lt"/>
              </a:rPr>
              <a:t>Space proportional to n</a:t>
            </a:r>
            <a:r>
              <a:rPr lang="en-US" altLang="en-US" baseline="30000" dirty="0">
                <a:latin typeface="+mj-lt"/>
              </a:rPr>
              <a:t>2</a:t>
            </a:r>
            <a:r>
              <a:rPr lang="en-US" altLang="en-US" dirty="0">
                <a:latin typeface="+mj-lt"/>
              </a:rPr>
              <a:t>.</a:t>
            </a:r>
          </a:p>
          <a:p>
            <a:pPr lvl="1"/>
            <a:r>
              <a:rPr lang="en-US" altLang="en-US" dirty="0">
                <a:latin typeface="+mj-lt"/>
              </a:rPr>
              <a:t>Checking if (u, v) is an edge takes </a:t>
            </a:r>
            <a:r>
              <a:rPr lang="en-US" altLang="en-US" dirty="0">
                <a:latin typeface="+mj-lt"/>
                <a:sym typeface="Symbol" panose="05050102010706020507" pitchFamily="18" charset="2"/>
              </a:rPr>
              <a:t></a:t>
            </a:r>
            <a:r>
              <a:rPr lang="en-US" altLang="en-US" dirty="0">
                <a:latin typeface="+mj-lt"/>
              </a:rPr>
              <a:t>(1) time. </a:t>
            </a:r>
          </a:p>
          <a:p>
            <a:pPr lvl="1"/>
            <a:r>
              <a:rPr lang="en-US" altLang="en-US" dirty="0">
                <a:latin typeface="+mj-lt"/>
              </a:rPr>
              <a:t>Identifying all edges takes </a:t>
            </a:r>
            <a:r>
              <a:rPr lang="en-US" altLang="en-US" dirty="0">
                <a:latin typeface="+mj-lt"/>
                <a:sym typeface="Symbol" panose="05050102010706020507" pitchFamily="18" charset="2"/>
              </a:rPr>
              <a:t></a:t>
            </a:r>
            <a:r>
              <a:rPr lang="en-US" altLang="en-US" dirty="0">
                <a:latin typeface="+mj-lt"/>
              </a:rPr>
              <a:t>(n</a:t>
            </a:r>
            <a:r>
              <a:rPr lang="en-US" altLang="en-US" baseline="30000" dirty="0">
                <a:latin typeface="+mj-lt"/>
              </a:rPr>
              <a:t>2</a:t>
            </a:r>
            <a:r>
              <a:rPr lang="en-US" altLang="en-US" dirty="0">
                <a:latin typeface="+mj-lt"/>
              </a:rPr>
              <a:t>) time.</a:t>
            </a:r>
          </a:p>
          <a:p>
            <a:pPr lvl="1"/>
            <a:endParaRPr lang="en-US" altLang="en-US" dirty="0"/>
          </a:p>
          <a:p>
            <a:pPr lvl="1"/>
            <a:endParaRPr lang="en-US" altLang="en-US" dirty="0"/>
          </a:p>
        </p:txBody>
      </p:sp>
      <p:sp>
        <p:nvSpPr>
          <p:cNvPr id="738308" name="Rectangle 4"/>
          <p:cNvSpPr>
            <a:spLocks noChangeArrowheads="1"/>
          </p:cNvSpPr>
          <p:nvPr/>
        </p:nvSpPr>
        <p:spPr bwMode="auto">
          <a:xfrm>
            <a:off x="6161088" y="3822701"/>
            <a:ext cx="2273300" cy="2354263"/>
          </a:xfrm>
          <a:prstGeom prst="rect">
            <a:avLst/>
          </a:prstGeom>
          <a:solidFill>
            <a:schemeClr val="accent2">
              <a:alpha val="50000"/>
            </a:schemeClr>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lstStyle/>
          <a:p>
            <a:r>
              <a:rPr lang="en-US" altLang="en-US" sz="1600" b="1">
                <a:solidFill>
                  <a:srgbClr val="003399"/>
                </a:solidFill>
                <a:latin typeface="Courier New" panose="02070309020205020404" pitchFamily="49" charset="0"/>
              </a:rPr>
              <a:t>  </a:t>
            </a:r>
            <a:r>
              <a:rPr lang="en-US" altLang="en-US" sz="1600" b="1">
                <a:solidFill>
                  <a:schemeClr val="hlink"/>
                </a:solidFill>
                <a:latin typeface="Courier New" panose="02070309020205020404" pitchFamily="49" charset="0"/>
              </a:rPr>
              <a:t>1 2 3 4 5 6 7 8</a:t>
            </a:r>
            <a:endParaRPr lang="en-US" altLang="en-US" sz="1600" b="1">
              <a:latin typeface="Courier New" panose="02070309020205020404" pitchFamily="49" charset="0"/>
            </a:endParaRPr>
          </a:p>
          <a:p>
            <a:r>
              <a:rPr lang="en-US" altLang="en-US" sz="1600" b="1">
                <a:solidFill>
                  <a:schemeClr val="hlink"/>
                </a:solidFill>
                <a:latin typeface="Courier New" panose="02070309020205020404" pitchFamily="49" charset="0"/>
              </a:rPr>
              <a:t>1</a:t>
            </a:r>
            <a:r>
              <a:rPr lang="en-US" altLang="en-US" sz="1600" b="1">
                <a:latin typeface="Courier New" panose="02070309020205020404" pitchFamily="49" charset="0"/>
              </a:rPr>
              <a:t> 0 1 1 0 0 0 0 0</a:t>
            </a:r>
          </a:p>
          <a:p>
            <a:r>
              <a:rPr lang="en-US" altLang="en-US" sz="1600" b="1">
                <a:solidFill>
                  <a:schemeClr val="hlink"/>
                </a:solidFill>
                <a:latin typeface="Courier New" panose="02070309020205020404" pitchFamily="49" charset="0"/>
              </a:rPr>
              <a:t>2</a:t>
            </a:r>
            <a:r>
              <a:rPr lang="en-US" altLang="en-US" sz="1600" b="1">
                <a:latin typeface="Courier New" panose="02070309020205020404" pitchFamily="49" charset="0"/>
              </a:rPr>
              <a:t> 1 0 1 </a:t>
            </a:r>
            <a:r>
              <a:rPr lang="en-US" altLang="en-US" sz="1600" b="1">
                <a:solidFill>
                  <a:schemeClr val="accent1"/>
                </a:solidFill>
                <a:latin typeface="Courier New" panose="02070309020205020404" pitchFamily="49" charset="0"/>
              </a:rPr>
              <a:t>1</a:t>
            </a:r>
            <a:r>
              <a:rPr lang="en-US" altLang="en-US" sz="1600" b="1">
                <a:latin typeface="Courier New" panose="02070309020205020404" pitchFamily="49" charset="0"/>
              </a:rPr>
              <a:t> 1 0 0 0</a:t>
            </a:r>
          </a:p>
          <a:p>
            <a:r>
              <a:rPr lang="en-US" altLang="en-US" sz="1600" b="1">
                <a:solidFill>
                  <a:schemeClr val="hlink"/>
                </a:solidFill>
                <a:latin typeface="Courier New" panose="02070309020205020404" pitchFamily="49" charset="0"/>
              </a:rPr>
              <a:t>3</a:t>
            </a:r>
            <a:r>
              <a:rPr lang="en-US" altLang="en-US" sz="1600" b="1">
                <a:latin typeface="Courier New" panose="02070309020205020404" pitchFamily="49" charset="0"/>
              </a:rPr>
              <a:t> 1 1 0 0 1 0 1 1</a:t>
            </a:r>
          </a:p>
          <a:p>
            <a:r>
              <a:rPr lang="en-US" altLang="en-US" sz="1600" b="1">
                <a:solidFill>
                  <a:schemeClr val="hlink"/>
                </a:solidFill>
                <a:latin typeface="Courier New" panose="02070309020205020404" pitchFamily="49" charset="0"/>
              </a:rPr>
              <a:t>4</a:t>
            </a:r>
            <a:r>
              <a:rPr lang="en-US" altLang="en-US" sz="1600" b="1">
                <a:latin typeface="Courier New" panose="02070309020205020404" pitchFamily="49" charset="0"/>
              </a:rPr>
              <a:t> 0 </a:t>
            </a:r>
            <a:r>
              <a:rPr lang="en-US" altLang="en-US" sz="1600" b="1">
                <a:solidFill>
                  <a:schemeClr val="accent1"/>
                </a:solidFill>
                <a:latin typeface="Courier New" panose="02070309020205020404" pitchFamily="49" charset="0"/>
              </a:rPr>
              <a:t>1</a:t>
            </a:r>
            <a:r>
              <a:rPr lang="en-US" altLang="en-US" sz="1600" b="1">
                <a:latin typeface="Courier New" panose="02070309020205020404" pitchFamily="49" charset="0"/>
              </a:rPr>
              <a:t> 0 1 1 0 0 0</a:t>
            </a:r>
          </a:p>
          <a:p>
            <a:r>
              <a:rPr lang="en-US" altLang="en-US" sz="1600" b="1">
                <a:solidFill>
                  <a:schemeClr val="hlink"/>
                </a:solidFill>
                <a:latin typeface="Courier New" panose="02070309020205020404" pitchFamily="49" charset="0"/>
              </a:rPr>
              <a:t>5</a:t>
            </a:r>
            <a:r>
              <a:rPr lang="en-US" altLang="en-US" sz="1600" b="1">
                <a:latin typeface="Courier New" panose="02070309020205020404" pitchFamily="49" charset="0"/>
              </a:rPr>
              <a:t> 0 1 1 1 0 1 0 0</a:t>
            </a:r>
          </a:p>
          <a:p>
            <a:r>
              <a:rPr lang="en-US" altLang="en-US" sz="1600" b="1">
                <a:solidFill>
                  <a:schemeClr val="hlink"/>
                </a:solidFill>
                <a:latin typeface="Courier New" panose="02070309020205020404" pitchFamily="49" charset="0"/>
              </a:rPr>
              <a:t>6</a:t>
            </a:r>
            <a:r>
              <a:rPr lang="en-US" altLang="en-US" sz="1600" b="1">
                <a:latin typeface="Courier New" panose="02070309020205020404" pitchFamily="49" charset="0"/>
              </a:rPr>
              <a:t> 0 0 0 0 1 0 0 0</a:t>
            </a:r>
          </a:p>
          <a:p>
            <a:r>
              <a:rPr lang="en-US" altLang="en-US" sz="1600" b="1">
                <a:solidFill>
                  <a:schemeClr val="hlink"/>
                </a:solidFill>
                <a:latin typeface="Courier New" panose="02070309020205020404" pitchFamily="49" charset="0"/>
              </a:rPr>
              <a:t>7</a:t>
            </a:r>
            <a:r>
              <a:rPr lang="en-US" altLang="en-US" sz="1600" b="1">
                <a:latin typeface="Courier New" panose="02070309020205020404" pitchFamily="49" charset="0"/>
              </a:rPr>
              <a:t> 0 0 1 0 0 0 0 1</a:t>
            </a:r>
          </a:p>
          <a:p>
            <a:r>
              <a:rPr lang="en-US" altLang="en-US" sz="1600" b="1">
                <a:solidFill>
                  <a:schemeClr val="hlink"/>
                </a:solidFill>
                <a:latin typeface="Courier New" panose="02070309020205020404" pitchFamily="49" charset="0"/>
              </a:rPr>
              <a:t>8</a:t>
            </a:r>
            <a:r>
              <a:rPr lang="en-US" altLang="en-US" sz="1600" b="1">
                <a:latin typeface="Courier New" panose="02070309020205020404" pitchFamily="49" charset="0"/>
              </a:rPr>
              <a:t> 0 0 1 0 0 0 1 0</a:t>
            </a:r>
          </a:p>
        </p:txBody>
      </p:sp>
      <p:sp>
        <p:nvSpPr>
          <p:cNvPr id="738336" name="Line 32"/>
          <p:cNvSpPr>
            <a:spLocks noChangeShapeType="1"/>
          </p:cNvSpPr>
          <p:nvPr/>
        </p:nvSpPr>
        <p:spPr bwMode="auto">
          <a:xfrm>
            <a:off x="6162675" y="4102100"/>
            <a:ext cx="228123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38337" name="Line 33"/>
          <p:cNvSpPr>
            <a:spLocks noChangeShapeType="1"/>
          </p:cNvSpPr>
          <p:nvPr/>
        </p:nvSpPr>
        <p:spPr bwMode="auto">
          <a:xfrm rot="-5400000">
            <a:off x="5262563" y="5005388"/>
            <a:ext cx="23590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pic>
        <p:nvPicPr>
          <p:cNvPr id="738340" name="Picture 36" descr="kleinberg_03F02"/>
          <p:cNvPicPr preferRelativeResize="0">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l="19600" r="45515" b="20930"/>
          <a:stretch>
            <a:fillRect/>
          </a:stretch>
        </p:blipFill>
        <p:spPr bwMode="auto">
          <a:xfrm>
            <a:off x="2514600" y="3657600"/>
            <a:ext cx="2438400" cy="2590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38341" name="Line 37"/>
          <p:cNvSpPr>
            <a:spLocks noChangeShapeType="1"/>
          </p:cNvSpPr>
          <p:nvPr/>
        </p:nvSpPr>
        <p:spPr bwMode="auto">
          <a:xfrm flipH="1">
            <a:off x="2871788" y="4868864"/>
            <a:ext cx="252412" cy="319087"/>
          </a:xfrm>
          <a:prstGeom prst="line">
            <a:avLst/>
          </a:prstGeom>
          <a:noFill/>
          <a:ln w="38100">
            <a:solidFill>
              <a:schemeClr val="accent1"/>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Tree>
    <p:extLst>
      <p:ext uri="{BB962C8B-B14F-4D97-AF65-F5344CB8AC3E}">
        <p14:creationId xmlns:p14="http://schemas.microsoft.com/office/powerpoint/2010/main" val="301866329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Rectangle 2"/>
          <p:cNvSpPr>
            <a:spLocks noGrp="1" noChangeArrowheads="1"/>
          </p:cNvSpPr>
          <p:nvPr>
            <p:ph type="title"/>
          </p:nvPr>
        </p:nvSpPr>
        <p:spPr>
          <a:xfrm>
            <a:off x="317500" y="-193846"/>
            <a:ext cx="10515600" cy="1325563"/>
          </a:xfrm>
        </p:spPr>
        <p:txBody>
          <a:bodyPr>
            <a:normAutofit/>
          </a:bodyPr>
          <a:lstStyle/>
          <a:p>
            <a:r>
              <a:rPr lang="en-US" altLang="en-US" sz="3600" dirty="0">
                <a:solidFill>
                  <a:srgbClr val="CD0000"/>
                </a:solidFill>
              </a:rPr>
              <a:t>Graph Representation:  Adjacency List</a:t>
            </a:r>
          </a:p>
        </p:txBody>
      </p:sp>
      <p:sp>
        <p:nvSpPr>
          <p:cNvPr id="729091" name="Rectangle 3"/>
          <p:cNvSpPr>
            <a:spLocks noGrp="1" noChangeArrowheads="1"/>
          </p:cNvSpPr>
          <p:nvPr>
            <p:ph type="body" idx="1"/>
          </p:nvPr>
        </p:nvSpPr>
        <p:spPr>
          <a:xfrm>
            <a:off x="2133601" y="914400"/>
            <a:ext cx="8266113" cy="5410200"/>
          </a:xfrm>
        </p:spPr>
        <p:txBody>
          <a:bodyPr/>
          <a:lstStyle/>
          <a:p>
            <a:r>
              <a:rPr lang="en-US" altLang="en-US" dirty="0">
                <a:latin typeface="+mj-lt"/>
              </a:rPr>
              <a:t>Adjacency list.  </a:t>
            </a:r>
            <a:r>
              <a:rPr lang="en-US" altLang="en-US" dirty="0">
                <a:solidFill>
                  <a:schemeClr val="tx1"/>
                </a:solidFill>
                <a:latin typeface="+mj-lt"/>
              </a:rPr>
              <a:t>Node indexed array of lists.</a:t>
            </a:r>
          </a:p>
          <a:p>
            <a:pPr lvl="1"/>
            <a:r>
              <a:rPr lang="en-US" altLang="en-US" dirty="0">
                <a:latin typeface="+mj-lt"/>
              </a:rPr>
              <a:t>Two representations of each edge.</a:t>
            </a:r>
          </a:p>
          <a:p>
            <a:pPr lvl="1"/>
            <a:r>
              <a:rPr lang="en-US" altLang="en-US" dirty="0">
                <a:latin typeface="+mj-lt"/>
              </a:rPr>
              <a:t>Space proportional to m + n.</a:t>
            </a:r>
          </a:p>
          <a:p>
            <a:pPr lvl="1"/>
            <a:r>
              <a:rPr lang="en-US" altLang="en-US" dirty="0">
                <a:latin typeface="+mj-lt"/>
              </a:rPr>
              <a:t>Checking if (u, v) is an edge takes O(</a:t>
            </a:r>
            <a:r>
              <a:rPr lang="en-US" altLang="en-US" dirty="0" err="1">
                <a:latin typeface="+mj-lt"/>
              </a:rPr>
              <a:t>deg</a:t>
            </a:r>
            <a:r>
              <a:rPr lang="en-US" altLang="en-US" dirty="0">
                <a:latin typeface="+mj-lt"/>
              </a:rPr>
              <a:t>(u)) time.</a:t>
            </a:r>
          </a:p>
          <a:p>
            <a:pPr lvl="1"/>
            <a:r>
              <a:rPr lang="en-US" altLang="en-US" dirty="0">
                <a:latin typeface="+mj-lt"/>
              </a:rPr>
              <a:t>Identifying all edges takes </a:t>
            </a:r>
            <a:r>
              <a:rPr lang="en-US" altLang="en-US" dirty="0">
                <a:latin typeface="+mj-lt"/>
                <a:sym typeface="Symbol" panose="05050102010706020507" pitchFamily="18" charset="2"/>
              </a:rPr>
              <a:t></a:t>
            </a:r>
            <a:r>
              <a:rPr lang="en-US" altLang="en-US" dirty="0">
                <a:latin typeface="+mj-lt"/>
              </a:rPr>
              <a:t>(m + n) time.</a:t>
            </a:r>
          </a:p>
          <a:p>
            <a:pPr lvl="1"/>
            <a:endParaRPr lang="en-US" altLang="en-US" dirty="0"/>
          </a:p>
        </p:txBody>
      </p:sp>
      <p:sp>
        <p:nvSpPr>
          <p:cNvPr id="729092" name="Rectangle 4"/>
          <p:cNvSpPr>
            <a:spLocks noChangeArrowheads="1"/>
          </p:cNvSpPr>
          <p:nvPr/>
        </p:nvSpPr>
        <p:spPr bwMode="auto">
          <a:xfrm>
            <a:off x="6138864" y="3657600"/>
            <a:ext cx="255587" cy="255588"/>
          </a:xfrm>
          <a:prstGeom prst="rect">
            <a:avLst/>
          </a:pr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hlink"/>
                </a:solidFill>
              </a:rPr>
              <a:t>1</a:t>
            </a:r>
          </a:p>
        </p:txBody>
      </p:sp>
      <p:sp>
        <p:nvSpPr>
          <p:cNvPr id="729093" name="Rectangle 5"/>
          <p:cNvSpPr>
            <a:spLocks noChangeArrowheads="1"/>
          </p:cNvSpPr>
          <p:nvPr/>
        </p:nvSpPr>
        <p:spPr bwMode="auto">
          <a:xfrm>
            <a:off x="6553200" y="3657600"/>
            <a:ext cx="255588" cy="255588"/>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2</a:t>
            </a:r>
          </a:p>
        </p:txBody>
      </p:sp>
      <p:sp>
        <p:nvSpPr>
          <p:cNvPr id="729094" name="Rectangle 6"/>
          <p:cNvSpPr>
            <a:spLocks noChangeArrowheads="1"/>
          </p:cNvSpPr>
          <p:nvPr/>
        </p:nvSpPr>
        <p:spPr bwMode="auto">
          <a:xfrm>
            <a:off x="6808789" y="3657600"/>
            <a:ext cx="255587" cy="255588"/>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095" name="Oval 7"/>
          <p:cNvSpPr>
            <a:spLocks noChangeArrowheads="1"/>
          </p:cNvSpPr>
          <p:nvPr/>
        </p:nvSpPr>
        <p:spPr bwMode="auto">
          <a:xfrm>
            <a:off x="6904038" y="3752850"/>
            <a:ext cx="63500" cy="65088"/>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cxnSp>
        <p:nvCxnSpPr>
          <p:cNvPr id="729103" name="AutoShape 15"/>
          <p:cNvCxnSpPr>
            <a:cxnSpLocks noChangeShapeType="1"/>
            <a:stCxn id="729095" idx="6"/>
          </p:cNvCxnSpPr>
          <p:nvPr/>
        </p:nvCxnSpPr>
        <p:spPr bwMode="auto">
          <a:xfrm>
            <a:off x="6967539" y="3786188"/>
            <a:ext cx="479425" cy="0"/>
          </a:xfrm>
          <a:prstGeom prst="straightConnector1">
            <a:avLst/>
          </a:prstGeom>
          <a:noFill/>
          <a:ln w="9525">
            <a:solidFill>
              <a:schemeClr val="tx1"/>
            </a:solidFill>
            <a:round/>
            <a:headEnd/>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729104" name="Rectangle 16"/>
          <p:cNvSpPr>
            <a:spLocks noChangeArrowheads="1"/>
          </p:cNvSpPr>
          <p:nvPr/>
        </p:nvSpPr>
        <p:spPr bwMode="auto">
          <a:xfrm>
            <a:off x="7331075" y="3657600"/>
            <a:ext cx="255588" cy="255588"/>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3</a:t>
            </a:r>
          </a:p>
        </p:txBody>
      </p:sp>
      <p:sp>
        <p:nvSpPr>
          <p:cNvPr id="729105" name="Rectangle 17" descr="Outlined diamond"/>
          <p:cNvSpPr>
            <a:spLocks noChangeArrowheads="1"/>
          </p:cNvSpPr>
          <p:nvPr/>
        </p:nvSpPr>
        <p:spPr bwMode="auto">
          <a:xfrm>
            <a:off x="7586664" y="3657600"/>
            <a:ext cx="255587" cy="255588"/>
          </a:xfrm>
          <a:prstGeom prst="rect">
            <a:avLst/>
          </a:prstGeom>
          <a:pattFill prst="openDmnd">
            <a:fgClr>
              <a:schemeClr val="bg2"/>
            </a:fgClr>
            <a:bgClr>
              <a:schemeClr val="tx2"/>
            </a:bgClr>
          </a:patt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106" name="Oval 18"/>
          <p:cNvSpPr>
            <a:spLocks noChangeArrowheads="1"/>
          </p:cNvSpPr>
          <p:nvPr/>
        </p:nvSpPr>
        <p:spPr bwMode="auto">
          <a:xfrm>
            <a:off x="7681914" y="3752850"/>
            <a:ext cx="65087" cy="65088"/>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29108" name="Rectangle 20"/>
          <p:cNvSpPr>
            <a:spLocks noChangeArrowheads="1"/>
          </p:cNvSpPr>
          <p:nvPr/>
        </p:nvSpPr>
        <p:spPr bwMode="auto">
          <a:xfrm>
            <a:off x="6138864" y="3976689"/>
            <a:ext cx="255587" cy="255587"/>
          </a:xfrm>
          <a:prstGeom prst="rect">
            <a:avLst/>
          </a:pr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hlink"/>
                </a:solidFill>
              </a:rPr>
              <a:t>2</a:t>
            </a:r>
          </a:p>
        </p:txBody>
      </p:sp>
      <p:sp>
        <p:nvSpPr>
          <p:cNvPr id="729112" name="Rectangle 24"/>
          <p:cNvSpPr>
            <a:spLocks noChangeArrowheads="1"/>
          </p:cNvSpPr>
          <p:nvPr/>
        </p:nvSpPr>
        <p:spPr bwMode="auto">
          <a:xfrm>
            <a:off x="6138864" y="4295775"/>
            <a:ext cx="255587" cy="255588"/>
          </a:xfrm>
          <a:prstGeom prst="rect">
            <a:avLst/>
          </a:pr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hlink"/>
                </a:solidFill>
              </a:rPr>
              <a:t>3</a:t>
            </a:r>
          </a:p>
        </p:txBody>
      </p:sp>
      <p:sp>
        <p:nvSpPr>
          <p:cNvPr id="729116" name="Rectangle 28"/>
          <p:cNvSpPr>
            <a:spLocks noChangeArrowheads="1"/>
          </p:cNvSpPr>
          <p:nvPr/>
        </p:nvSpPr>
        <p:spPr bwMode="auto">
          <a:xfrm>
            <a:off x="6138864" y="4614864"/>
            <a:ext cx="255587" cy="255587"/>
          </a:xfrm>
          <a:prstGeom prst="rect">
            <a:avLst/>
          </a:pr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hlink"/>
                </a:solidFill>
              </a:rPr>
              <a:t>4</a:t>
            </a:r>
          </a:p>
        </p:txBody>
      </p:sp>
      <p:sp>
        <p:nvSpPr>
          <p:cNvPr id="729117" name="Rectangle 29"/>
          <p:cNvSpPr>
            <a:spLocks noChangeArrowheads="1"/>
          </p:cNvSpPr>
          <p:nvPr/>
        </p:nvSpPr>
        <p:spPr bwMode="auto">
          <a:xfrm>
            <a:off x="6561139" y="4614864"/>
            <a:ext cx="255587" cy="255587"/>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2</a:t>
            </a:r>
          </a:p>
        </p:txBody>
      </p:sp>
      <p:sp>
        <p:nvSpPr>
          <p:cNvPr id="729118" name="Rectangle 30"/>
          <p:cNvSpPr>
            <a:spLocks noChangeArrowheads="1"/>
          </p:cNvSpPr>
          <p:nvPr/>
        </p:nvSpPr>
        <p:spPr bwMode="auto">
          <a:xfrm>
            <a:off x="6816725" y="4614864"/>
            <a:ext cx="255588" cy="255587"/>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119" name="Oval 31"/>
          <p:cNvSpPr>
            <a:spLocks noChangeArrowheads="1"/>
          </p:cNvSpPr>
          <p:nvPr/>
        </p:nvSpPr>
        <p:spPr bwMode="auto">
          <a:xfrm>
            <a:off x="6911975" y="4710114"/>
            <a:ext cx="63500" cy="65087"/>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29120" name="Rectangle 32"/>
          <p:cNvSpPr>
            <a:spLocks noChangeArrowheads="1"/>
          </p:cNvSpPr>
          <p:nvPr/>
        </p:nvSpPr>
        <p:spPr bwMode="auto">
          <a:xfrm>
            <a:off x="7334250" y="4614864"/>
            <a:ext cx="255588" cy="255587"/>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5</a:t>
            </a:r>
          </a:p>
        </p:txBody>
      </p:sp>
      <p:sp>
        <p:nvSpPr>
          <p:cNvPr id="729121" name="Rectangle 33" descr="Outlined diamond"/>
          <p:cNvSpPr>
            <a:spLocks noChangeArrowheads="1"/>
          </p:cNvSpPr>
          <p:nvPr/>
        </p:nvSpPr>
        <p:spPr bwMode="auto">
          <a:xfrm>
            <a:off x="7589839" y="4614864"/>
            <a:ext cx="255587" cy="255587"/>
          </a:xfrm>
          <a:prstGeom prst="rect">
            <a:avLst/>
          </a:prstGeom>
          <a:pattFill prst="openDmnd">
            <a:fgClr>
              <a:schemeClr val="bg2"/>
            </a:fgClr>
            <a:bgClr>
              <a:schemeClr val="tx2"/>
            </a:bgClr>
          </a:patt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122" name="Oval 34"/>
          <p:cNvSpPr>
            <a:spLocks noChangeArrowheads="1"/>
          </p:cNvSpPr>
          <p:nvPr/>
        </p:nvSpPr>
        <p:spPr bwMode="auto">
          <a:xfrm>
            <a:off x="7685088" y="4710114"/>
            <a:ext cx="63500" cy="65087"/>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cxnSp>
        <p:nvCxnSpPr>
          <p:cNvPr id="729123" name="AutoShape 35"/>
          <p:cNvCxnSpPr>
            <a:cxnSpLocks noChangeShapeType="1"/>
            <a:stCxn id="729119" idx="6"/>
            <a:endCxn id="729120" idx="1"/>
          </p:cNvCxnSpPr>
          <p:nvPr/>
        </p:nvCxnSpPr>
        <p:spPr bwMode="auto">
          <a:xfrm>
            <a:off x="6975476" y="4743450"/>
            <a:ext cx="358775" cy="0"/>
          </a:xfrm>
          <a:prstGeom prst="straightConnector1">
            <a:avLst/>
          </a:prstGeom>
          <a:noFill/>
          <a:ln w="9525">
            <a:solidFill>
              <a:schemeClr val="tx1"/>
            </a:solidFill>
            <a:round/>
            <a:headEnd/>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729124" name="Rectangle 36"/>
          <p:cNvSpPr>
            <a:spLocks noChangeArrowheads="1"/>
          </p:cNvSpPr>
          <p:nvPr/>
        </p:nvSpPr>
        <p:spPr bwMode="auto">
          <a:xfrm>
            <a:off x="6138864" y="4933950"/>
            <a:ext cx="255587" cy="255588"/>
          </a:xfrm>
          <a:prstGeom prst="rect">
            <a:avLst/>
          </a:pr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hlink"/>
                </a:solidFill>
              </a:rPr>
              <a:t>5</a:t>
            </a:r>
          </a:p>
        </p:txBody>
      </p:sp>
      <p:sp>
        <p:nvSpPr>
          <p:cNvPr id="729136" name="Rectangle 48"/>
          <p:cNvSpPr>
            <a:spLocks noChangeArrowheads="1"/>
          </p:cNvSpPr>
          <p:nvPr/>
        </p:nvSpPr>
        <p:spPr bwMode="auto">
          <a:xfrm>
            <a:off x="6138864" y="5260975"/>
            <a:ext cx="255587" cy="255588"/>
          </a:xfrm>
          <a:prstGeom prst="rect">
            <a:avLst/>
          </a:pr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hlink"/>
                </a:solidFill>
              </a:rPr>
              <a:t>6</a:t>
            </a:r>
          </a:p>
        </p:txBody>
      </p:sp>
      <p:sp>
        <p:nvSpPr>
          <p:cNvPr id="729148" name="Rectangle 60"/>
          <p:cNvSpPr>
            <a:spLocks noChangeArrowheads="1"/>
          </p:cNvSpPr>
          <p:nvPr/>
        </p:nvSpPr>
        <p:spPr bwMode="auto">
          <a:xfrm>
            <a:off x="6138864" y="5572125"/>
            <a:ext cx="255587" cy="255588"/>
          </a:xfrm>
          <a:prstGeom prst="rect">
            <a:avLst/>
          </a:pr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hlink"/>
                </a:solidFill>
              </a:rPr>
              <a:t>7</a:t>
            </a:r>
          </a:p>
        </p:txBody>
      </p:sp>
      <p:sp>
        <p:nvSpPr>
          <p:cNvPr id="729149" name="Rectangle 61"/>
          <p:cNvSpPr>
            <a:spLocks noChangeArrowheads="1"/>
          </p:cNvSpPr>
          <p:nvPr/>
        </p:nvSpPr>
        <p:spPr bwMode="auto">
          <a:xfrm>
            <a:off x="6561139" y="5572125"/>
            <a:ext cx="255587" cy="255588"/>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3</a:t>
            </a:r>
          </a:p>
        </p:txBody>
      </p:sp>
      <p:sp>
        <p:nvSpPr>
          <p:cNvPr id="729150" name="Rectangle 62"/>
          <p:cNvSpPr>
            <a:spLocks noChangeArrowheads="1"/>
          </p:cNvSpPr>
          <p:nvPr/>
        </p:nvSpPr>
        <p:spPr bwMode="auto">
          <a:xfrm>
            <a:off x="6816725" y="5572125"/>
            <a:ext cx="255588" cy="255588"/>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151" name="Oval 63"/>
          <p:cNvSpPr>
            <a:spLocks noChangeArrowheads="1"/>
          </p:cNvSpPr>
          <p:nvPr/>
        </p:nvSpPr>
        <p:spPr bwMode="auto">
          <a:xfrm>
            <a:off x="6911975" y="5667375"/>
            <a:ext cx="63500" cy="65088"/>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29152" name="Rectangle 64"/>
          <p:cNvSpPr>
            <a:spLocks noChangeArrowheads="1"/>
          </p:cNvSpPr>
          <p:nvPr/>
        </p:nvSpPr>
        <p:spPr bwMode="auto">
          <a:xfrm>
            <a:off x="7334250" y="5572125"/>
            <a:ext cx="255588" cy="255588"/>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8</a:t>
            </a:r>
          </a:p>
        </p:txBody>
      </p:sp>
      <p:sp>
        <p:nvSpPr>
          <p:cNvPr id="729153" name="Rectangle 65" descr="Outlined diamond"/>
          <p:cNvSpPr>
            <a:spLocks noChangeArrowheads="1"/>
          </p:cNvSpPr>
          <p:nvPr/>
        </p:nvSpPr>
        <p:spPr bwMode="auto">
          <a:xfrm>
            <a:off x="7589839" y="5572125"/>
            <a:ext cx="255587" cy="255588"/>
          </a:xfrm>
          <a:prstGeom prst="rect">
            <a:avLst/>
          </a:prstGeom>
          <a:pattFill prst="openDmnd">
            <a:fgClr>
              <a:schemeClr val="bg2"/>
            </a:fgClr>
            <a:bgClr>
              <a:schemeClr val="tx2"/>
            </a:bgClr>
          </a:patt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154" name="Oval 66"/>
          <p:cNvSpPr>
            <a:spLocks noChangeArrowheads="1"/>
          </p:cNvSpPr>
          <p:nvPr/>
        </p:nvSpPr>
        <p:spPr bwMode="auto">
          <a:xfrm>
            <a:off x="7685088" y="5667375"/>
            <a:ext cx="63500" cy="65088"/>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cxnSp>
        <p:nvCxnSpPr>
          <p:cNvPr id="729155" name="AutoShape 67"/>
          <p:cNvCxnSpPr>
            <a:cxnSpLocks noChangeShapeType="1"/>
            <a:stCxn id="729151" idx="6"/>
            <a:endCxn id="729152" idx="1"/>
          </p:cNvCxnSpPr>
          <p:nvPr/>
        </p:nvCxnSpPr>
        <p:spPr bwMode="auto">
          <a:xfrm>
            <a:off x="6975476" y="5700713"/>
            <a:ext cx="358775" cy="0"/>
          </a:xfrm>
          <a:prstGeom prst="straightConnector1">
            <a:avLst/>
          </a:prstGeom>
          <a:noFill/>
          <a:ln w="9525">
            <a:solidFill>
              <a:schemeClr val="tx1"/>
            </a:solidFill>
            <a:round/>
            <a:headEnd/>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729156" name="Rectangle 68"/>
          <p:cNvSpPr>
            <a:spLocks noChangeArrowheads="1"/>
          </p:cNvSpPr>
          <p:nvPr/>
        </p:nvSpPr>
        <p:spPr bwMode="auto">
          <a:xfrm>
            <a:off x="6138864" y="5891214"/>
            <a:ext cx="255587" cy="255587"/>
          </a:xfrm>
          <a:prstGeom prst="rect">
            <a:avLst/>
          </a:pr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hlink"/>
                </a:solidFill>
              </a:rPr>
              <a:t>8</a:t>
            </a:r>
          </a:p>
        </p:txBody>
      </p:sp>
      <p:pic>
        <p:nvPicPr>
          <p:cNvPr id="729223" name="Picture 135" descr="kleinberg_03F02"/>
          <p:cNvPicPr preferRelativeResize="0">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l="19600" r="45515" b="20930"/>
          <a:stretch>
            <a:fillRect/>
          </a:stretch>
        </p:blipFill>
        <p:spPr bwMode="auto">
          <a:xfrm>
            <a:off x="2514600" y="3657600"/>
            <a:ext cx="2438400" cy="2590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29224" name="Rectangle 136"/>
          <p:cNvSpPr>
            <a:spLocks noChangeArrowheads="1"/>
          </p:cNvSpPr>
          <p:nvPr/>
        </p:nvSpPr>
        <p:spPr bwMode="auto">
          <a:xfrm>
            <a:off x="6557964" y="3971925"/>
            <a:ext cx="255587" cy="255588"/>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1</a:t>
            </a:r>
          </a:p>
        </p:txBody>
      </p:sp>
      <p:sp>
        <p:nvSpPr>
          <p:cNvPr id="729225" name="Rectangle 137"/>
          <p:cNvSpPr>
            <a:spLocks noChangeArrowheads="1"/>
          </p:cNvSpPr>
          <p:nvPr/>
        </p:nvSpPr>
        <p:spPr bwMode="auto">
          <a:xfrm>
            <a:off x="6813550" y="3971925"/>
            <a:ext cx="255588" cy="255588"/>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226" name="Oval 138"/>
          <p:cNvSpPr>
            <a:spLocks noChangeArrowheads="1"/>
          </p:cNvSpPr>
          <p:nvPr/>
        </p:nvSpPr>
        <p:spPr bwMode="auto">
          <a:xfrm>
            <a:off x="6908800" y="4067175"/>
            <a:ext cx="63500" cy="65088"/>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29227" name="Rectangle 139"/>
          <p:cNvSpPr>
            <a:spLocks noChangeArrowheads="1"/>
          </p:cNvSpPr>
          <p:nvPr/>
        </p:nvSpPr>
        <p:spPr bwMode="auto">
          <a:xfrm>
            <a:off x="7331075" y="3971925"/>
            <a:ext cx="255588" cy="255588"/>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3</a:t>
            </a:r>
          </a:p>
        </p:txBody>
      </p:sp>
      <p:sp>
        <p:nvSpPr>
          <p:cNvPr id="729228" name="Rectangle 140"/>
          <p:cNvSpPr>
            <a:spLocks noChangeArrowheads="1"/>
          </p:cNvSpPr>
          <p:nvPr/>
        </p:nvSpPr>
        <p:spPr bwMode="auto">
          <a:xfrm>
            <a:off x="7586664" y="3971925"/>
            <a:ext cx="261937" cy="255588"/>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229" name="Oval 141"/>
          <p:cNvSpPr>
            <a:spLocks noChangeArrowheads="1"/>
          </p:cNvSpPr>
          <p:nvPr/>
        </p:nvSpPr>
        <p:spPr bwMode="auto">
          <a:xfrm>
            <a:off x="7681913" y="4067175"/>
            <a:ext cx="63500" cy="65088"/>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29230" name="Rectangle 142"/>
          <p:cNvSpPr>
            <a:spLocks noChangeArrowheads="1"/>
          </p:cNvSpPr>
          <p:nvPr/>
        </p:nvSpPr>
        <p:spPr bwMode="auto">
          <a:xfrm>
            <a:off x="8116889" y="3971925"/>
            <a:ext cx="255587" cy="255588"/>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4</a:t>
            </a:r>
          </a:p>
        </p:txBody>
      </p:sp>
      <p:sp>
        <p:nvSpPr>
          <p:cNvPr id="729231" name="Rectangle 143"/>
          <p:cNvSpPr>
            <a:spLocks noChangeArrowheads="1"/>
          </p:cNvSpPr>
          <p:nvPr/>
        </p:nvSpPr>
        <p:spPr bwMode="auto">
          <a:xfrm>
            <a:off x="8372475" y="3971925"/>
            <a:ext cx="255588" cy="255588"/>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232" name="Oval 144"/>
          <p:cNvSpPr>
            <a:spLocks noChangeArrowheads="1"/>
          </p:cNvSpPr>
          <p:nvPr/>
        </p:nvSpPr>
        <p:spPr bwMode="auto">
          <a:xfrm>
            <a:off x="8467725" y="4067175"/>
            <a:ext cx="63500" cy="65088"/>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cxnSp>
        <p:nvCxnSpPr>
          <p:cNvPr id="729233" name="AutoShape 145"/>
          <p:cNvCxnSpPr>
            <a:cxnSpLocks noChangeShapeType="1"/>
            <a:stCxn id="729229" idx="6"/>
            <a:endCxn id="729230" idx="1"/>
          </p:cNvCxnSpPr>
          <p:nvPr/>
        </p:nvCxnSpPr>
        <p:spPr bwMode="auto">
          <a:xfrm>
            <a:off x="7745414" y="4100513"/>
            <a:ext cx="371475" cy="0"/>
          </a:xfrm>
          <a:prstGeom prst="straightConnector1">
            <a:avLst/>
          </a:prstGeom>
          <a:noFill/>
          <a:ln w="9525">
            <a:solidFill>
              <a:schemeClr val="tx1"/>
            </a:solidFill>
            <a:round/>
            <a:headEnd/>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29234" name="AutoShape 146"/>
          <p:cNvCxnSpPr>
            <a:cxnSpLocks noChangeShapeType="1"/>
            <a:stCxn id="729226" idx="6"/>
            <a:endCxn id="729227" idx="1"/>
          </p:cNvCxnSpPr>
          <p:nvPr/>
        </p:nvCxnSpPr>
        <p:spPr bwMode="auto">
          <a:xfrm>
            <a:off x="6972301" y="4100513"/>
            <a:ext cx="358775" cy="0"/>
          </a:xfrm>
          <a:prstGeom prst="straightConnector1">
            <a:avLst/>
          </a:prstGeom>
          <a:noFill/>
          <a:ln w="9525">
            <a:solidFill>
              <a:schemeClr val="tx1"/>
            </a:solidFill>
            <a:round/>
            <a:headEnd/>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729235" name="Rectangle 147"/>
          <p:cNvSpPr>
            <a:spLocks noChangeArrowheads="1"/>
          </p:cNvSpPr>
          <p:nvPr/>
        </p:nvSpPr>
        <p:spPr bwMode="auto">
          <a:xfrm>
            <a:off x="8859839" y="3971925"/>
            <a:ext cx="255587" cy="255588"/>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5</a:t>
            </a:r>
          </a:p>
        </p:txBody>
      </p:sp>
      <p:sp>
        <p:nvSpPr>
          <p:cNvPr id="729236" name="Rectangle 148" descr="Outlined diamond"/>
          <p:cNvSpPr>
            <a:spLocks noChangeArrowheads="1"/>
          </p:cNvSpPr>
          <p:nvPr/>
        </p:nvSpPr>
        <p:spPr bwMode="auto">
          <a:xfrm>
            <a:off x="9115425" y="3971925"/>
            <a:ext cx="255588" cy="255588"/>
          </a:xfrm>
          <a:prstGeom prst="rect">
            <a:avLst/>
          </a:prstGeom>
          <a:pattFill prst="openDmnd">
            <a:fgClr>
              <a:schemeClr val="bg2"/>
            </a:fgClr>
            <a:bgClr>
              <a:schemeClr val="tx2"/>
            </a:bgClr>
          </a:patt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237" name="Oval 149"/>
          <p:cNvSpPr>
            <a:spLocks noChangeArrowheads="1"/>
          </p:cNvSpPr>
          <p:nvPr/>
        </p:nvSpPr>
        <p:spPr bwMode="auto">
          <a:xfrm>
            <a:off x="9210675" y="4067175"/>
            <a:ext cx="65088" cy="65088"/>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cxnSp>
        <p:nvCxnSpPr>
          <p:cNvPr id="729238" name="AutoShape 150"/>
          <p:cNvCxnSpPr>
            <a:cxnSpLocks noChangeShapeType="1"/>
            <a:stCxn id="729232" idx="6"/>
            <a:endCxn id="729235" idx="1"/>
          </p:cNvCxnSpPr>
          <p:nvPr/>
        </p:nvCxnSpPr>
        <p:spPr bwMode="auto">
          <a:xfrm>
            <a:off x="8531226" y="4100513"/>
            <a:ext cx="328613" cy="0"/>
          </a:xfrm>
          <a:prstGeom prst="straightConnector1">
            <a:avLst/>
          </a:prstGeom>
          <a:noFill/>
          <a:ln w="9525">
            <a:solidFill>
              <a:schemeClr val="tx1"/>
            </a:solidFill>
            <a:round/>
            <a:headEnd/>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729239" name="Rectangle 151"/>
          <p:cNvSpPr>
            <a:spLocks noChangeArrowheads="1"/>
          </p:cNvSpPr>
          <p:nvPr/>
        </p:nvSpPr>
        <p:spPr bwMode="auto">
          <a:xfrm>
            <a:off x="6557964" y="4292600"/>
            <a:ext cx="255587" cy="255588"/>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1</a:t>
            </a:r>
          </a:p>
        </p:txBody>
      </p:sp>
      <p:sp>
        <p:nvSpPr>
          <p:cNvPr id="729240" name="Rectangle 152"/>
          <p:cNvSpPr>
            <a:spLocks noChangeArrowheads="1"/>
          </p:cNvSpPr>
          <p:nvPr/>
        </p:nvSpPr>
        <p:spPr bwMode="auto">
          <a:xfrm>
            <a:off x="6813550" y="4292600"/>
            <a:ext cx="255588" cy="255588"/>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241" name="Oval 153"/>
          <p:cNvSpPr>
            <a:spLocks noChangeArrowheads="1"/>
          </p:cNvSpPr>
          <p:nvPr/>
        </p:nvSpPr>
        <p:spPr bwMode="auto">
          <a:xfrm>
            <a:off x="6908800" y="4387850"/>
            <a:ext cx="63500" cy="65088"/>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29242" name="Rectangle 154"/>
          <p:cNvSpPr>
            <a:spLocks noChangeArrowheads="1"/>
          </p:cNvSpPr>
          <p:nvPr/>
        </p:nvSpPr>
        <p:spPr bwMode="auto">
          <a:xfrm>
            <a:off x="7331075" y="4292600"/>
            <a:ext cx="255588" cy="255588"/>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2</a:t>
            </a:r>
          </a:p>
        </p:txBody>
      </p:sp>
      <p:sp>
        <p:nvSpPr>
          <p:cNvPr id="729243" name="Rectangle 155"/>
          <p:cNvSpPr>
            <a:spLocks noChangeArrowheads="1"/>
          </p:cNvSpPr>
          <p:nvPr/>
        </p:nvSpPr>
        <p:spPr bwMode="auto">
          <a:xfrm>
            <a:off x="7586664" y="4292600"/>
            <a:ext cx="255587" cy="255588"/>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244" name="Oval 156"/>
          <p:cNvSpPr>
            <a:spLocks noChangeArrowheads="1"/>
          </p:cNvSpPr>
          <p:nvPr/>
        </p:nvSpPr>
        <p:spPr bwMode="auto">
          <a:xfrm>
            <a:off x="7681913" y="4387850"/>
            <a:ext cx="63500" cy="65088"/>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29245" name="Rectangle 157"/>
          <p:cNvSpPr>
            <a:spLocks noChangeArrowheads="1"/>
          </p:cNvSpPr>
          <p:nvPr/>
        </p:nvSpPr>
        <p:spPr bwMode="auto">
          <a:xfrm>
            <a:off x="8116889" y="4292600"/>
            <a:ext cx="255587" cy="255588"/>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5</a:t>
            </a:r>
          </a:p>
        </p:txBody>
      </p:sp>
      <p:sp>
        <p:nvSpPr>
          <p:cNvPr id="729246" name="Rectangle 158"/>
          <p:cNvSpPr>
            <a:spLocks noChangeArrowheads="1"/>
          </p:cNvSpPr>
          <p:nvPr/>
        </p:nvSpPr>
        <p:spPr bwMode="auto">
          <a:xfrm>
            <a:off x="8372475" y="4292600"/>
            <a:ext cx="255588" cy="255588"/>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247" name="Oval 159"/>
          <p:cNvSpPr>
            <a:spLocks noChangeArrowheads="1"/>
          </p:cNvSpPr>
          <p:nvPr/>
        </p:nvSpPr>
        <p:spPr bwMode="auto">
          <a:xfrm>
            <a:off x="8467725" y="4387850"/>
            <a:ext cx="63500" cy="65088"/>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cxnSp>
        <p:nvCxnSpPr>
          <p:cNvPr id="729248" name="AutoShape 160"/>
          <p:cNvCxnSpPr>
            <a:cxnSpLocks noChangeShapeType="1"/>
            <a:stCxn id="729244" idx="6"/>
            <a:endCxn id="729245" idx="1"/>
          </p:cNvCxnSpPr>
          <p:nvPr/>
        </p:nvCxnSpPr>
        <p:spPr bwMode="auto">
          <a:xfrm>
            <a:off x="7745414" y="4421188"/>
            <a:ext cx="371475" cy="0"/>
          </a:xfrm>
          <a:prstGeom prst="straightConnector1">
            <a:avLst/>
          </a:prstGeom>
          <a:noFill/>
          <a:ln w="9525">
            <a:solidFill>
              <a:schemeClr val="tx1"/>
            </a:solidFill>
            <a:round/>
            <a:headEnd/>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29249" name="AutoShape 161"/>
          <p:cNvCxnSpPr>
            <a:cxnSpLocks noChangeShapeType="1"/>
            <a:stCxn id="729241" idx="6"/>
            <a:endCxn id="729242" idx="1"/>
          </p:cNvCxnSpPr>
          <p:nvPr/>
        </p:nvCxnSpPr>
        <p:spPr bwMode="auto">
          <a:xfrm>
            <a:off x="6972301" y="4421188"/>
            <a:ext cx="358775" cy="0"/>
          </a:xfrm>
          <a:prstGeom prst="straightConnector1">
            <a:avLst/>
          </a:prstGeom>
          <a:noFill/>
          <a:ln w="9525">
            <a:solidFill>
              <a:schemeClr val="tx1"/>
            </a:solidFill>
            <a:round/>
            <a:headEnd/>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29253" name="AutoShape 165"/>
          <p:cNvCxnSpPr>
            <a:cxnSpLocks noChangeShapeType="1"/>
            <a:stCxn id="729247" idx="6"/>
          </p:cNvCxnSpPr>
          <p:nvPr/>
        </p:nvCxnSpPr>
        <p:spPr bwMode="auto">
          <a:xfrm>
            <a:off x="8531226" y="4421188"/>
            <a:ext cx="479425" cy="0"/>
          </a:xfrm>
          <a:prstGeom prst="straightConnector1">
            <a:avLst/>
          </a:prstGeom>
          <a:noFill/>
          <a:ln w="9525">
            <a:solidFill>
              <a:schemeClr val="tx1"/>
            </a:solidFill>
            <a:round/>
            <a:headEnd/>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729254" name="Rectangle 166"/>
          <p:cNvSpPr>
            <a:spLocks noChangeArrowheads="1"/>
          </p:cNvSpPr>
          <p:nvPr/>
        </p:nvSpPr>
        <p:spPr bwMode="auto">
          <a:xfrm>
            <a:off x="9647239" y="4283075"/>
            <a:ext cx="255587" cy="255588"/>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8</a:t>
            </a:r>
          </a:p>
        </p:txBody>
      </p:sp>
      <p:sp>
        <p:nvSpPr>
          <p:cNvPr id="729255" name="Rectangle 167" descr="Outlined diamond"/>
          <p:cNvSpPr>
            <a:spLocks noChangeArrowheads="1"/>
          </p:cNvSpPr>
          <p:nvPr/>
        </p:nvSpPr>
        <p:spPr bwMode="auto">
          <a:xfrm>
            <a:off x="9902825" y="4283075"/>
            <a:ext cx="255588" cy="255588"/>
          </a:xfrm>
          <a:prstGeom prst="rect">
            <a:avLst/>
          </a:prstGeom>
          <a:pattFill prst="openDmnd">
            <a:fgClr>
              <a:schemeClr val="bg2"/>
            </a:fgClr>
            <a:bgClr>
              <a:schemeClr val="tx2"/>
            </a:bgClr>
          </a:patt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256" name="Oval 168"/>
          <p:cNvSpPr>
            <a:spLocks noChangeArrowheads="1"/>
          </p:cNvSpPr>
          <p:nvPr/>
        </p:nvSpPr>
        <p:spPr bwMode="auto">
          <a:xfrm>
            <a:off x="9998075" y="4378325"/>
            <a:ext cx="65088" cy="65088"/>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cxnSp>
        <p:nvCxnSpPr>
          <p:cNvPr id="729257" name="AutoShape 169"/>
          <p:cNvCxnSpPr>
            <a:cxnSpLocks noChangeShapeType="1"/>
            <a:stCxn id="729260" idx="3"/>
            <a:endCxn id="729254" idx="1"/>
          </p:cNvCxnSpPr>
          <p:nvPr/>
        </p:nvCxnSpPr>
        <p:spPr bwMode="auto">
          <a:xfrm flipV="1">
            <a:off x="9371014" y="4411663"/>
            <a:ext cx="276225" cy="4762"/>
          </a:xfrm>
          <a:prstGeom prst="straightConnector1">
            <a:avLst/>
          </a:prstGeom>
          <a:noFill/>
          <a:ln w="9525">
            <a:solidFill>
              <a:schemeClr val="tx1"/>
            </a:solidFill>
            <a:round/>
            <a:headEnd/>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729258" name="Rectangle 170"/>
          <p:cNvSpPr>
            <a:spLocks noChangeArrowheads="1"/>
          </p:cNvSpPr>
          <p:nvPr/>
        </p:nvSpPr>
        <p:spPr bwMode="auto">
          <a:xfrm>
            <a:off x="9134476" y="4267201"/>
            <a:ext cx="186013" cy="2776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endParaRPr lang="en-US" altLang="en-US" sz="1200"/>
          </a:p>
        </p:txBody>
      </p:sp>
      <p:sp>
        <p:nvSpPr>
          <p:cNvPr id="729259" name="Rectangle 171"/>
          <p:cNvSpPr>
            <a:spLocks noChangeArrowheads="1"/>
          </p:cNvSpPr>
          <p:nvPr/>
        </p:nvSpPr>
        <p:spPr bwMode="auto">
          <a:xfrm>
            <a:off x="8859839" y="4287839"/>
            <a:ext cx="255587" cy="255587"/>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7</a:t>
            </a:r>
          </a:p>
        </p:txBody>
      </p:sp>
      <p:sp>
        <p:nvSpPr>
          <p:cNvPr id="729260" name="Rectangle 172"/>
          <p:cNvSpPr>
            <a:spLocks noChangeArrowheads="1"/>
          </p:cNvSpPr>
          <p:nvPr/>
        </p:nvSpPr>
        <p:spPr bwMode="auto">
          <a:xfrm>
            <a:off x="9115425" y="4287839"/>
            <a:ext cx="255588" cy="255587"/>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261" name="Oval 173"/>
          <p:cNvSpPr>
            <a:spLocks noChangeArrowheads="1"/>
          </p:cNvSpPr>
          <p:nvPr/>
        </p:nvSpPr>
        <p:spPr bwMode="auto">
          <a:xfrm>
            <a:off x="9210675" y="4383089"/>
            <a:ext cx="63500" cy="65087"/>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29263" name="Rectangle 175"/>
          <p:cNvSpPr>
            <a:spLocks noChangeArrowheads="1"/>
          </p:cNvSpPr>
          <p:nvPr/>
        </p:nvSpPr>
        <p:spPr bwMode="auto">
          <a:xfrm>
            <a:off x="6556375" y="4932364"/>
            <a:ext cx="255588" cy="255587"/>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2</a:t>
            </a:r>
          </a:p>
        </p:txBody>
      </p:sp>
      <p:sp>
        <p:nvSpPr>
          <p:cNvPr id="729264" name="Rectangle 176"/>
          <p:cNvSpPr>
            <a:spLocks noChangeArrowheads="1"/>
          </p:cNvSpPr>
          <p:nvPr/>
        </p:nvSpPr>
        <p:spPr bwMode="auto">
          <a:xfrm>
            <a:off x="6811964" y="4932364"/>
            <a:ext cx="255587" cy="255587"/>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265" name="Oval 177"/>
          <p:cNvSpPr>
            <a:spLocks noChangeArrowheads="1"/>
          </p:cNvSpPr>
          <p:nvPr/>
        </p:nvSpPr>
        <p:spPr bwMode="auto">
          <a:xfrm>
            <a:off x="6907213" y="5027614"/>
            <a:ext cx="63500" cy="65087"/>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29266" name="Rectangle 178"/>
          <p:cNvSpPr>
            <a:spLocks noChangeArrowheads="1"/>
          </p:cNvSpPr>
          <p:nvPr/>
        </p:nvSpPr>
        <p:spPr bwMode="auto">
          <a:xfrm>
            <a:off x="7339014" y="4932364"/>
            <a:ext cx="255587" cy="255587"/>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3</a:t>
            </a:r>
          </a:p>
        </p:txBody>
      </p:sp>
      <p:sp>
        <p:nvSpPr>
          <p:cNvPr id="729267" name="Rectangle 179"/>
          <p:cNvSpPr>
            <a:spLocks noChangeArrowheads="1"/>
          </p:cNvSpPr>
          <p:nvPr/>
        </p:nvSpPr>
        <p:spPr bwMode="auto">
          <a:xfrm>
            <a:off x="7594600" y="4932364"/>
            <a:ext cx="254000" cy="255587"/>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268" name="Oval 180"/>
          <p:cNvSpPr>
            <a:spLocks noChangeArrowheads="1"/>
          </p:cNvSpPr>
          <p:nvPr/>
        </p:nvSpPr>
        <p:spPr bwMode="auto">
          <a:xfrm>
            <a:off x="7689850" y="5027614"/>
            <a:ext cx="63500" cy="65087"/>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29269" name="Rectangle 181"/>
          <p:cNvSpPr>
            <a:spLocks noChangeArrowheads="1"/>
          </p:cNvSpPr>
          <p:nvPr/>
        </p:nvSpPr>
        <p:spPr bwMode="auto">
          <a:xfrm>
            <a:off x="8115300" y="4932364"/>
            <a:ext cx="255588" cy="255587"/>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4</a:t>
            </a:r>
          </a:p>
        </p:txBody>
      </p:sp>
      <p:sp>
        <p:nvSpPr>
          <p:cNvPr id="729270" name="Rectangle 182"/>
          <p:cNvSpPr>
            <a:spLocks noChangeArrowheads="1"/>
          </p:cNvSpPr>
          <p:nvPr/>
        </p:nvSpPr>
        <p:spPr bwMode="auto">
          <a:xfrm>
            <a:off x="8370889" y="4932364"/>
            <a:ext cx="255587" cy="255587"/>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271" name="Oval 183"/>
          <p:cNvSpPr>
            <a:spLocks noChangeArrowheads="1"/>
          </p:cNvSpPr>
          <p:nvPr/>
        </p:nvSpPr>
        <p:spPr bwMode="auto">
          <a:xfrm>
            <a:off x="8466138" y="5027614"/>
            <a:ext cx="63500" cy="65087"/>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cxnSp>
        <p:nvCxnSpPr>
          <p:cNvPr id="729272" name="AutoShape 184"/>
          <p:cNvCxnSpPr>
            <a:cxnSpLocks noChangeShapeType="1"/>
            <a:stCxn id="729268" idx="6"/>
            <a:endCxn id="729269" idx="1"/>
          </p:cNvCxnSpPr>
          <p:nvPr/>
        </p:nvCxnSpPr>
        <p:spPr bwMode="auto">
          <a:xfrm>
            <a:off x="7753350" y="5060950"/>
            <a:ext cx="361950" cy="0"/>
          </a:xfrm>
          <a:prstGeom prst="straightConnector1">
            <a:avLst/>
          </a:prstGeom>
          <a:noFill/>
          <a:ln w="9525">
            <a:solidFill>
              <a:schemeClr val="tx1"/>
            </a:solidFill>
            <a:round/>
            <a:headEnd/>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29273" name="AutoShape 185"/>
          <p:cNvCxnSpPr>
            <a:cxnSpLocks noChangeShapeType="1"/>
            <a:stCxn id="729265" idx="6"/>
            <a:endCxn id="729266" idx="1"/>
          </p:cNvCxnSpPr>
          <p:nvPr/>
        </p:nvCxnSpPr>
        <p:spPr bwMode="auto">
          <a:xfrm>
            <a:off x="6970713" y="5060950"/>
            <a:ext cx="368300" cy="0"/>
          </a:xfrm>
          <a:prstGeom prst="straightConnector1">
            <a:avLst/>
          </a:prstGeom>
          <a:noFill/>
          <a:ln w="9525">
            <a:solidFill>
              <a:schemeClr val="tx1"/>
            </a:solidFill>
            <a:round/>
            <a:headEnd/>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729274" name="Rectangle 186"/>
          <p:cNvSpPr>
            <a:spLocks noChangeArrowheads="1"/>
          </p:cNvSpPr>
          <p:nvPr/>
        </p:nvSpPr>
        <p:spPr bwMode="auto">
          <a:xfrm>
            <a:off x="8858250" y="4932364"/>
            <a:ext cx="255588" cy="255587"/>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6</a:t>
            </a:r>
          </a:p>
        </p:txBody>
      </p:sp>
      <p:sp>
        <p:nvSpPr>
          <p:cNvPr id="729275" name="Rectangle 187" descr="Outlined diamond"/>
          <p:cNvSpPr>
            <a:spLocks noChangeArrowheads="1"/>
          </p:cNvSpPr>
          <p:nvPr/>
        </p:nvSpPr>
        <p:spPr bwMode="auto">
          <a:xfrm>
            <a:off x="9113839" y="4932364"/>
            <a:ext cx="255587" cy="255587"/>
          </a:xfrm>
          <a:prstGeom prst="rect">
            <a:avLst/>
          </a:prstGeom>
          <a:pattFill prst="openDmnd">
            <a:fgClr>
              <a:schemeClr val="bg2"/>
            </a:fgClr>
            <a:bgClr>
              <a:schemeClr val="tx2"/>
            </a:bgClr>
          </a:patt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276" name="Oval 188"/>
          <p:cNvSpPr>
            <a:spLocks noChangeArrowheads="1"/>
          </p:cNvSpPr>
          <p:nvPr/>
        </p:nvSpPr>
        <p:spPr bwMode="auto">
          <a:xfrm>
            <a:off x="9209089" y="5027614"/>
            <a:ext cx="65087" cy="65087"/>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cxnSp>
        <p:nvCxnSpPr>
          <p:cNvPr id="729277" name="AutoShape 189"/>
          <p:cNvCxnSpPr>
            <a:cxnSpLocks noChangeShapeType="1"/>
            <a:stCxn id="729271" idx="6"/>
            <a:endCxn id="729274" idx="1"/>
          </p:cNvCxnSpPr>
          <p:nvPr/>
        </p:nvCxnSpPr>
        <p:spPr bwMode="auto">
          <a:xfrm>
            <a:off x="8529638" y="5060950"/>
            <a:ext cx="328612" cy="0"/>
          </a:xfrm>
          <a:prstGeom prst="straightConnector1">
            <a:avLst/>
          </a:prstGeom>
          <a:noFill/>
          <a:ln w="9525">
            <a:solidFill>
              <a:schemeClr val="tx1"/>
            </a:solidFill>
            <a:round/>
            <a:headEnd/>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729278" name="Rectangle 190"/>
          <p:cNvSpPr>
            <a:spLocks noChangeArrowheads="1"/>
          </p:cNvSpPr>
          <p:nvPr/>
        </p:nvSpPr>
        <p:spPr bwMode="auto">
          <a:xfrm>
            <a:off x="6561139" y="5249864"/>
            <a:ext cx="255587" cy="255587"/>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5</a:t>
            </a:r>
          </a:p>
        </p:txBody>
      </p:sp>
      <p:sp>
        <p:nvSpPr>
          <p:cNvPr id="729279" name="Rectangle 191" descr="Outlined diamond"/>
          <p:cNvSpPr>
            <a:spLocks noChangeArrowheads="1"/>
          </p:cNvSpPr>
          <p:nvPr/>
        </p:nvSpPr>
        <p:spPr bwMode="auto">
          <a:xfrm>
            <a:off x="6816725" y="5249864"/>
            <a:ext cx="255588" cy="255587"/>
          </a:xfrm>
          <a:prstGeom prst="rect">
            <a:avLst/>
          </a:prstGeom>
          <a:pattFill prst="openDmnd">
            <a:fgClr>
              <a:schemeClr val="bg2"/>
            </a:fgClr>
            <a:bgClr>
              <a:schemeClr val="tx2"/>
            </a:bgClr>
          </a:patt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280" name="Oval 192"/>
          <p:cNvSpPr>
            <a:spLocks noChangeArrowheads="1"/>
          </p:cNvSpPr>
          <p:nvPr/>
        </p:nvSpPr>
        <p:spPr bwMode="auto">
          <a:xfrm>
            <a:off x="6911975" y="5345114"/>
            <a:ext cx="63500" cy="65087"/>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29288" name="Line 200"/>
          <p:cNvSpPr>
            <a:spLocks noChangeShapeType="1"/>
          </p:cNvSpPr>
          <p:nvPr/>
        </p:nvSpPr>
        <p:spPr bwMode="auto">
          <a:xfrm flipH="1">
            <a:off x="2871788" y="4868864"/>
            <a:ext cx="252412" cy="319087"/>
          </a:xfrm>
          <a:prstGeom prst="line">
            <a:avLst/>
          </a:prstGeom>
          <a:noFill/>
          <a:ln w="38100">
            <a:solidFill>
              <a:schemeClr val="accent1"/>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29289" name="Line 201"/>
          <p:cNvSpPr>
            <a:spLocks noChangeShapeType="1"/>
          </p:cNvSpPr>
          <p:nvPr/>
        </p:nvSpPr>
        <p:spPr bwMode="auto">
          <a:xfrm flipH="1">
            <a:off x="6780213" y="1771650"/>
            <a:ext cx="152400" cy="185738"/>
          </a:xfrm>
          <a:prstGeom prst="line">
            <a:avLst/>
          </a:prstGeom>
          <a:noFill/>
          <a:ln w="9525">
            <a:solidFill>
              <a:schemeClr val="tx1"/>
            </a:solidFill>
            <a:round/>
            <a:headEnd/>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29290" name="Rectangle 202"/>
          <p:cNvSpPr>
            <a:spLocks noChangeArrowheads="1"/>
          </p:cNvSpPr>
          <p:nvPr/>
        </p:nvSpPr>
        <p:spPr bwMode="auto">
          <a:xfrm>
            <a:off x="6997284" y="1704095"/>
            <a:ext cx="2356543" cy="2776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r>
              <a:rPr lang="en-US" altLang="en-US" sz="1200" dirty="0"/>
              <a:t>degree = number of neighbors of u</a:t>
            </a:r>
          </a:p>
        </p:txBody>
      </p:sp>
      <p:sp>
        <p:nvSpPr>
          <p:cNvPr id="729291" name="Rectangle 203"/>
          <p:cNvSpPr>
            <a:spLocks noChangeArrowheads="1"/>
          </p:cNvSpPr>
          <p:nvPr/>
        </p:nvSpPr>
        <p:spPr bwMode="auto">
          <a:xfrm>
            <a:off x="6554789" y="5899150"/>
            <a:ext cx="255587" cy="255588"/>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3</a:t>
            </a:r>
          </a:p>
        </p:txBody>
      </p:sp>
      <p:sp>
        <p:nvSpPr>
          <p:cNvPr id="729292" name="Rectangle 204"/>
          <p:cNvSpPr>
            <a:spLocks noChangeArrowheads="1"/>
          </p:cNvSpPr>
          <p:nvPr/>
        </p:nvSpPr>
        <p:spPr bwMode="auto">
          <a:xfrm>
            <a:off x="6810375" y="5899150"/>
            <a:ext cx="255588" cy="255588"/>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293" name="Oval 205"/>
          <p:cNvSpPr>
            <a:spLocks noChangeArrowheads="1"/>
          </p:cNvSpPr>
          <p:nvPr/>
        </p:nvSpPr>
        <p:spPr bwMode="auto">
          <a:xfrm>
            <a:off x="6905625" y="5994400"/>
            <a:ext cx="63500" cy="65088"/>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29294" name="Rectangle 206"/>
          <p:cNvSpPr>
            <a:spLocks noChangeArrowheads="1"/>
          </p:cNvSpPr>
          <p:nvPr/>
        </p:nvSpPr>
        <p:spPr bwMode="auto">
          <a:xfrm>
            <a:off x="7337425" y="5899150"/>
            <a:ext cx="255588" cy="255588"/>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7</a:t>
            </a:r>
          </a:p>
        </p:txBody>
      </p:sp>
      <p:sp>
        <p:nvSpPr>
          <p:cNvPr id="729295" name="Rectangle 207" descr="Outlined diamond"/>
          <p:cNvSpPr>
            <a:spLocks noChangeArrowheads="1"/>
          </p:cNvSpPr>
          <p:nvPr/>
        </p:nvSpPr>
        <p:spPr bwMode="auto">
          <a:xfrm>
            <a:off x="7593014" y="5899150"/>
            <a:ext cx="255587" cy="255588"/>
          </a:xfrm>
          <a:prstGeom prst="rect">
            <a:avLst/>
          </a:prstGeom>
          <a:pattFill prst="openDmnd">
            <a:fgClr>
              <a:schemeClr val="bg2"/>
            </a:fgClr>
            <a:bgClr>
              <a:schemeClr val="tx2"/>
            </a:bgClr>
          </a:patt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296" name="Oval 208"/>
          <p:cNvSpPr>
            <a:spLocks noChangeArrowheads="1"/>
          </p:cNvSpPr>
          <p:nvPr/>
        </p:nvSpPr>
        <p:spPr bwMode="auto">
          <a:xfrm>
            <a:off x="7688263" y="5994400"/>
            <a:ext cx="63500" cy="65088"/>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cxnSp>
        <p:nvCxnSpPr>
          <p:cNvPr id="729297" name="AutoShape 209"/>
          <p:cNvCxnSpPr>
            <a:cxnSpLocks noChangeShapeType="1"/>
            <a:stCxn id="729293" idx="6"/>
            <a:endCxn id="729294" idx="1"/>
          </p:cNvCxnSpPr>
          <p:nvPr/>
        </p:nvCxnSpPr>
        <p:spPr bwMode="auto">
          <a:xfrm>
            <a:off x="6969125" y="6027738"/>
            <a:ext cx="368300" cy="0"/>
          </a:xfrm>
          <a:prstGeom prst="straightConnector1">
            <a:avLst/>
          </a:prstGeom>
          <a:noFill/>
          <a:ln w="9525">
            <a:solidFill>
              <a:schemeClr val="tx1"/>
            </a:solidFill>
            <a:round/>
            <a:headEnd/>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173500198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p:cNvSpPr>
            <a:spLocks noGrp="1" noChangeArrowheads="1"/>
          </p:cNvSpPr>
          <p:nvPr>
            <p:ph type="title"/>
          </p:nvPr>
        </p:nvSpPr>
        <p:spPr>
          <a:xfrm>
            <a:off x="406400" y="84931"/>
            <a:ext cx="10515600" cy="1325563"/>
          </a:xfrm>
        </p:spPr>
        <p:txBody>
          <a:bodyPr>
            <a:normAutofit/>
          </a:bodyPr>
          <a:lstStyle/>
          <a:p>
            <a:r>
              <a:rPr lang="en-US" altLang="en-US" sz="4000" dirty="0">
                <a:solidFill>
                  <a:srgbClr val="CD0000"/>
                </a:solidFill>
              </a:rPr>
              <a:t>Paths and Connectivity</a:t>
            </a:r>
          </a:p>
        </p:txBody>
      </p:sp>
      <p:sp>
        <p:nvSpPr>
          <p:cNvPr id="698371" name="Rectangle 3"/>
          <p:cNvSpPr>
            <a:spLocks noGrp="1" noChangeArrowheads="1"/>
          </p:cNvSpPr>
          <p:nvPr>
            <p:ph type="body" idx="1"/>
          </p:nvPr>
        </p:nvSpPr>
        <p:spPr>
          <a:xfrm>
            <a:off x="698500" y="1410494"/>
            <a:ext cx="10515600" cy="4351338"/>
          </a:xfrm>
        </p:spPr>
        <p:txBody>
          <a:bodyPr/>
          <a:lstStyle/>
          <a:p>
            <a:r>
              <a:rPr lang="en-US" altLang="en-US" dirty="0">
                <a:latin typeface="+mj-lt"/>
              </a:rPr>
              <a:t>Def.  </a:t>
            </a:r>
            <a:r>
              <a:rPr lang="en-US" altLang="en-US" dirty="0">
                <a:solidFill>
                  <a:schemeClr val="tx1"/>
                </a:solidFill>
                <a:latin typeface="+mj-lt"/>
              </a:rPr>
              <a:t>A </a:t>
            </a:r>
            <a:r>
              <a:rPr lang="en-US" altLang="en-US" dirty="0">
                <a:solidFill>
                  <a:schemeClr val="accent1"/>
                </a:solidFill>
                <a:latin typeface="+mj-lt"/>
              </a:rPr>
              <a:t>path</a:t>
            </a:r>
            <a:r>
              <a:rPr lang="en-US" altLang="en-US" dirty="0">
                <a:solidFill>
                  <a:schemeClr val="tx1"/>
                </a:solidFill>
                <a:latin typeface="+mj-lt"/>
              </a:rPr>
              <a:t> in an undirected graph G = (V, E) is a sequence P of nodes v</a:t>
            </a:r>
            <a:r>
              <a:rPr lang="en-US" altLang="en-US" baseline="-25000" dirty="0">
                <a:solidFill>
                  <a:schemeClr val="tx1"/>
                </a:solidFill>
                <a:latin typeface="+mj-lt"/>
              </a:rPr>
              <a:t>1</a:t>
            </a:r>
            <a:r>
              <a:rPr lang="en-US" altLang="en-US" dirty="0">
                <a:solidFill>
                  <a:schemeClr val="tx1"/>
                </a:solidFill>
                <a:latin typeface="+mj-lt"/>
              </a:rPr>
              <a:t>, v</a:t>
            </a:r>
            <a:r>
              <a:rPr lang="en-US" altLang="en-US" baseline="-25000" dirty="0">
                <a:solidFill>
                  <a:schemeClr val="tx1"/>
                </a:solidFill>
                <a:latin typeface="+mj-lt"/>
              </a:rPr>
              <a:t>2</a:t>
            </a:r>
            <a:r>
              <a:rPr lang="en-US" altLang="en-US" dirty="0">
                <a:solidFill>
                  <a:schemeClr val="tx1"/>
                </a:solidFill>
                <a:latin typeface="+mj-lt"/>
              </a:rPr>
              <a:t>, …, v</a:t>
            </a:r>
            <a:r>
              <a:rPr lang="en-US" altLang="en-US" baseline="-25000" dirty="0">
                <a:solidFill>
                  <a:schemeClr val="tx1"/>
                </a:solidFill>
                <a:latin typeface="+mj-lt"/>
              </a:rPr>
              <a:t>k-1</a:t>
            </a:r>
            <a:r>
              <a:rPr lang="en-US" altLang="en-US" dirty="0">
                <a:solidFill>
                  <a:schemeClr val="tx1"/>
                </a:solidFill>
                <a:latin typeface="+mj-lt"/>
              </a:rPr>
              <a:t>, </a:t>
            </a:r>
            <a:r>
              <a:rPr lang="en-US" altLang="en-US" dirty="0" err="1">
                <a:solidFill>
                  <a:schemeClr val="tx1"/>
                </a:solidFill>
                <a:latin typeface="+mj-lt"/>
              </a:rPr>
              <a:t>v</a:t>
            </a:r>
            <a:r>
              <a:rPr lang="en-US" altLang="en-US" baseline="-25000" dirty="0" err="1">
                <a:solidFill>
                  <a:schemeClr val="tx1"/>
                </a:solidFill>
                <a:latin typeface="+mj-lt"/>
              </a:rPr>
              <a:t>k</a:t>
            </a:r>
            <a:r>
              <a:rPr lang="en-US" altLang="en-US" dirty="0">
                <a:solidFill>
                  <a:schemeClr val="tx1"/>
                </a:solidFill>
                <a:latin typeface="+mj-lt"/>
              </a:rPr>
              <a:t> with the property that each consecutive pair v</a:t>
            </a:r>
            <a:r>
              <a:rPr lang="en-US" altLang="en-US" baseline="-25000" dirty="0">
                <a:solidFill>
                  <a:schemeClr val="tx1"/>
                </a:solidFill>
                <a:latin typeface="+mj-lt"/>
              </a:rPr>
              <a:t>i</a:t>
            </a:r>
            <a:r>
              <a:rPr lang="en-US" altLang="en-US" dirty="0">
                <a:solidFill>
                  <a:schemeClr val="tx1"/>
                </a:solidFill>
                <a:latin typeface="+mj-lt"/>
              </a:rPr>
              <a:t>, v</a:t>
            </a:r>
            <a:r>
              <a:rPr lang="en-US" altLang="en-US" baseline="-25000" dirty="0">
                <a:solidFill>
                  <a:schemeClr val="tx1"/>
                </a:solidFill>
                <a:latin typeface="+mj-lt"/>
              </a:rPr>
              <a:t>i+1</a:t>
            </a:r>
            <a:r>
              <a:rPr lang="en-US" altLang="en-US" dirty="0">
                <a:solidFill>
                  <a:schemeClr val="tx1"/>
                </a:solidFill>
                <a:latin typeface="+mj-lt"/>
              </a:rPr>
              <a:t> is joined by an edge in E.</a:t>
            </a:r>
          </a:p>
          <a:p>
            <a:endParaRPr lang="en-US" altLang="en-US" dirty="0">
              <a:latin typeface="+mj-lt"/>
            </a:endParaRPr>
          </a:p>
          <a:p>
            <a:r>
              <a:rPr lang="en-US" altLang="en-US" dirty="0">
                <a:latin typeface="+mj-lt"/>
              </a:rPr>
              <a:t>Def.  </a:t>
            </a:r>
            <a:r>
              <a:rPr lang="en-US" altLang="en-US" dirty="0">
                <a:solidFill>
                  <a:schemeClr val="tx1"/>
                </a:solidFill>
                <a:latin typeface="+mj-lt"/>
              </a:rPr>
              <a:t>A path is </a:t>
            </a:r>
            <a:r>
              <a:rPr lang="en-US" altLang="en-US" dirty="0">
                <a:solidFill>
                  <a:schemeClr val="accent1"/>
                </a:solidFill>
                <a:latin typeface="+mj-lt"/>
              </a:rPr>
              <a:t>simple</a:t>
            </a:r>
            <a:r>
              <a:rPr lang="en-US" altLang="en-US" dirty="0">
                <a:solidFill>
                  <a:schemeClr val="tx1"/>
                </a:solidFill>
                <a:latin typeface="+mj-lt"/>
              </a:rPr>
              <a:t> if all nodes are distinct.</a:t>
            </a:r>
          </a:p>
          <a:p>
            <a:endParaRPr lang="en-US" altLang="en-US" dirty="0">
              <a:solidFill>
                <a:schemeClr val="tx1"/>
              </a:solidFill>
              <a:latin typeface="+mj-lt"/>
            </a:endParaRPr>
          </a:p>
          <a:p>
            <a:r>
              <a:rPr lang="en-US" altLang="en-US" dirty="0">
                <a:latin typeface="+mj-lt"/>
              </a:rPr>
              <a:t>Def.  </a:t>
            </a:r>
            <a:r>
              <a:rPr lang="en-US" altLang="en-US" dirty="0">
                <a:solidFill>
                  <a:schemeClr val="tx1"/>
                </a:solidFill>
                <a:latin typeface="+mj-lt"/>
              </a:rPr>
              <a:t>An undirected graph is </a:t>
            </a:r>
            <a:r>
              <a:rPr lang="en-US" altLang="en-US" dirty="0">
                <a:solidFill>
                  <a:schemeClr val="accent1"/>
                </a:solidFill>
                <a:latin typeface="+mj-lt"/>
              </a:rPr>
              <a:t>connected</a:t>
            </a:r>
            <a:r>
              <a:rPr lang="en-US" altLang="en-US" dirty="0">
                <a:solidFill>
                  <a:schemeClr val="tx1"/>
                </a:solidFill>
                <a:latin typeface="+mj-lt"/>
              </a:rPr>
              <a:t> if for every pair of nodes u and v, there is a path between u and v.</a:t>
            </a:r>
          </a:p>
        </p:txBody>
      </p:sp>
      <p:pic>
        <p:nvPicPr>
          <p:cNvPr id="698372" name="Picture 4" descr="kleinberg_03F02"/>
          <p:cNvPicPr preferRelativeResize="0">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l="19600" r="19351" b="20930"/>
          <a:stretch>
            <a:fillRect/>
          </a:stretch>
        </p:blipFill>
        <p:spPr bwMode="auto">
          <a:xfrm>
            <a:off x="7802655" y="2352674"/>
            <a:ext cx="3119345" cy="1893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219742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ChangeArrowheads="1"/>
          </p:cNvSpPr>
          <p:nvPr>
            <p:ph type="title"/>
          </p:nvPr>
        </p:nvSpPr>
        <p:spPr/>
        <p:txBody>
          <a:bodyPr>
            <a:normAutofit/>
          </a:bodyPr>
          <a:lstStyle/>
          <a:p>
            <a:r>
              <a:rPr lang="en-US" altLang="en-US" sz="4000" dirty="0">
                <a:solidFill>
                  <a:srgbClr val="CD0000"/>
                </a:solidFill>
              </a:rPr>
              <a:t>Cycles</a:t>
            </a:r>
          </a:p>
        </p:txBody>
      </p:sp>
      <p:sp>
        <p:nvSpPr>
          <p:cNvPr id="699395" name="Rectangle 3"/>
          <p:cNvSpPr>
            <a:spLocks noGrp="1" noChangeArrowheads="1"/>
          </p:cNvSpPr>
          <p:nvPr>
            <p:ph type="body" idx="1"/>
          </p:nvPr>
        </p:nvSpPr>
        <p:spPr/>
        <p:txBody>
          <a:bodyPr/>
          <a:lstStyle/>
          <a:p>
            <a:r>
              <a:rPr lang="en-US" altLang="en-US" dirty="0">
                <a:latin typeface="+mj-lt"/>
              </a:rPr>
              <a:t>Def.  </a:t>
            </a:r>
            <a:r>
              <a:rPr lang="en-US" altLang="en-US" dirty="0">
                <a:solidFill>
                  <a:schemeClr val="tx1"/>
                </a:solidFill>
                <a:latin typeface="+mj-lt"/>
              </a:rPr>
              <a:t>A </a:t>
            </a:r>
            <a:r>
              <a:rPr lang="en-US" altLang="en-US" dirty="0">
                <a:solidFill>
                  <a:schemeClr val="accent1"/>
                </a:solidFill>
                <a:latin typeface="+mj-lt"/>
              </a:rPr>
              <a:t>cycle</a:t>
            </a:r>
            <a:r>
              <a:rPr lang="en-US" altLang="en-US" dirty="0">
                <a:solidFill>
                  <a:schemeClr val="tx1"/>
                </a:solidFill>
                <a:latin typeface="+mj-lt"/>
              </a:rPr>
              <a:t> is a path v</a:t>
            </a:r>
            <a:r>
              <a:rPr lang="en-US" altLang="en-US" baseline="-25000" dirty="0">
                <a:solidFill>
                  <a:schemeClr val="tx1"/>
                </a:solidFill>
                <a:latin typeface="+mj-lt"/>
              </a:rPr>
              <a:t>1</a:t>
            </a:r>
            <a:r>
              <a:rPr lang="en-US" altLang="en-US" dirty="0">
                <a:solidFill>
                  <a:schemeClr val="tx1"/>
                </a:solidFill>
                <a:latin typeface="+mj-lt"/>
              </a:rPr>
              <a:t>, v</a:t>
            </a:r>
            <a:r>
              <a:rPr lang="en-US" altLang="en-US" baseline="-25000" dirty="0">
                <a:solidFill>
                  <a:schemeClr val="tx1"/>
                </a:solidFill>
                <a:latin typeface="+mj-lt"/>
              </a:rPr>
              <a:t>2</a:t>
            </a:r>
            <a:r>
              <a:rPr lang="en-US" altLang="en-US" dirty="0">
                <a:solidFill>
                  <a:schemeClr val="tx1"/>
                </a:solidFill>
                <a:latin typeface="+mj-lt"/>
              </a:rPr>
              <a:t>, …, v</a:t>
            </a:r>
            <a:r>
              <a:rPr lang="en-US" altLang="en-US" baseline="-25000" dirty="0">
                <a:solidFill>
                  <a:schemeClr val="tx1"/>
                </a:solidFill>
                <a:latin typeface="+mj-lt"/>
              </a:rPr>
              <a:t>k-1</a:t>
            </a:r>
            <a:r>
              <a:rPr lang="en-US" altLang="en-US" dirty="0">
                <a:solidFill>
                  <a:schemeClr val="tx1"/>
                </a:solidFill>
                <a:latin typeface="+mj-lt"/>
              </a:rPr>
              <a:t>, </a:t>
            </a:r>
            <a:r>
              <a:rPr lang="en-US" altLang="en-US" dirty="0" err="1">
                <a:solidFill>
                  <a:schemeClr val="tx1"/>
                </a:solidFill>
                <a:latin typeface="+mj-lt"/>
              </a:rPr>
              <a:t>v</a:t>
            </a:r>
            <a:r>
              <a:rPr lang="en-US" altLang="en-US" baseline="-25000" dirty="0" err="1">
                <a:solidFill>
                  <a:schemeClr val="tx1"/>
                </a:solidFill>
                <a:latin typeface="+mj-lt"/>
              </a:rPr>
              <a:t>k</a:t>
            </a:r>
            <a:r>
              <a:rPr lang="en-US" altLang="en-US" dirty="0">
                <a:solidFill>
                  <a:schemeClr val="tx1"/>
                </a:solidFill>
                <a:latin typeface="+mj-lt"/>
              </a:rPr>
              <a:t> in which v</a:t>
            </a:r>
            <a:r>
              <a:rPr lang="en-US" altLang="en-US" baseline="-25000" dirty="0">
                <a:solidFill>
                  <a:schemeClr val="tx1"/>
                </a:solidFill>
                <a:latin typeface="+mj-lt"/>
              </a:rPr>
              <a:t>1</a:t>
            </a:r>
            <a:r>
              <a:rPr lang="en-US" altLang="en-US" dirty="0">
                <a:solidFill>
                  <a:schemeClr val="tx1"/>
                </a:solidFill>
                <a:latin typeface="+mj-lt"/>
              </a:rPr>
              <a:t> = </a:t>
            </a:r>
            <a:r>
              <a:rPr lang="en-US" altLang="en-US" dirty="0" err="1">
                <a:solidFill>
                  <a:schemeClr val="tx1"/>
                </a:solidFill>
                <a:latin typeface="+mj-lt"/>
              </a:rPr>
              <a:t>v</a:t>
            </a:r>
            <a:r>
              <a:rPr lang="en-US" altLang="en-US" baseline="-25000" dirty="0" err="1">
                <a:solidFill>
                  <a:schemeClr val="tx1"/>
                </a:solidFill>
                <a:latin typeface="+mj-lt"/>
              </a:rPr>
              <a:t>k</a:t>
            </a:r>
            <a:r>
              <a:rPr lang="en-US" altLang="en-US" dirty="0">
                <a:solidFill>
                  <a:schemeClr val="tx1"/>
                </a:solidFill>
                <a:latin typeface="+mj-lt"/>
              </a:rPr>
              <a:t>, k &gt; 2, and the first k-1 nodes are all distinct.</a:t>
            </a:r>
          </a:p>
        </p:txBody>
      </p:sp>
      <p:pic>
        <p:nvPicPr>
          <p:cNvPr id="699400" name="Picture 8" descr="kleinberg_03F02"/>
          <p:cNvPicPr preferRelativeResize="0">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l="16852" r="43379" b="20930"/>
          <a:stretch>
            <a:fillRect/>
          </a:stretch>
        </p:blipFill>
        <p:spPr bwMode="auto">
          <a:xfrm>
            <a:off x="4556126" y="2584450"/>
            <a:ext cx="2779713" cy="2590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99401" name="Rectangle 9"/>
          <p:cNvSpPr>
            <a:spLocks noChangeArrowheads="1"/>
          </p:cNvSpPr>
          <p:nvPr/>
        </p:nvSpPr>
        <p:spPr bwMode="auto">
          <a:xfrm>
            <a:off x="5327651" y="5370514"/>
            <a:ext cx="1674433" cy="3084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r>
              <a:rPr lang="en-US" altLang="en-US" sz="1400"/>
              <a:t>cycle C = 1-2-4-5-3-1</a:t>
            </a:r>
          </a:p>
        </p:txBody>
      </p:sp>
    </p:spTree>
    <p:extLst>
      <p:ext uri="{BB962C8B-B14F-4D97-AF65-F5344CB8AC3E}">
        <p14:creationId xmlns:p14="http://schemas.microsoft.com/office/powerpoint/2010/main" val="7117812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dirty="0" smtClean="0">
                <a:solidFill>
                  <a:srgbClr val="CD0000"/>
                </a:solidFill>
              </a:rPr>
              <a:t>Models of Systems</a:t>
            </a:r>
            <a:endParaRPr lang="en-US" dirty="0">
              <a:solidFill>
                <a:srgbClr val="CD0000"/>
              </a:solidFill>
            </a:endParaRPr>
          </a:p>
        </p:txBody>
      </p:sp>
      <p:sp>
        <p:nvSpPr>
          <p:cNvPr id="194563" name="Rectangle 3"/>
          <p:cNvSpPr>
            <a:spLocks noGrp="1" noChangeArrowheads="1"/>
          </p:cNvSpPr>
          <p:nvPr>
            <p:ph type="body" idx="1"/>
          </p:nvPr>
        </p:nvSpPr>
        <p:spPr>
          <a:xfrm>
            <a:off x="1426633" y="1690688"/>
            <a:ext cx="9258300" cy="4525963"/>
          </a:xfrm>
        </p:spPr>
        <p:txBody>
          <a:bodyPr>
            <a:normAutofit/>
          </a:bodyPr>
          <a:lstStyle/>
          <a:p>
            <a:r>
              <a:rPr lang="en-US" dirty="0">
                <a:latin typeface="+mj-lt"/>
                <a:hlinkClick r:id="rId3"/>
              </a:rPr>
              <a:t>Linear</a:t>
            </a:r>
            <a:r>
              <a:rPr lang="en-US" dirty="0">
                <a:latin typeface="+mj-lt"/>
              </a:rPr>
              <a:t> and </a:t>
            </a:r>
            <a:r>
              <a:rPr lang="en-US" dirty="0">
                <a:latin typeface="+mj-lt"/>
                <a:hlinkClick r:id="rId4"/>
              </a:rPr>
              <a:t>nonlinear</a:t>
            </a:r>
            <a:endParaRPr lang="en-US" dirty="0">
              <a:latin typeface="+mj-lt"/>
            </a:endParaRPr>
          </a:p>
          <a:p>
            <a:r>
              <a:rPr lang="en-US" dirty="0">
                <a:latin typeface="+mj-lt"/>
              </a:rPr>
              <a:t>Static and dynamic</a:t>
            </a:r>
          </a:p>
          <a:p>
            <a:r>
              <a:rPr lang="en-US" dirty="0">
                <a:latin typeface="+mj-lt"/>
              </a:rPr>
              <a:t>Deterministic and stochastic</a:t>
            </a:r>
          </a:p>
          <a:p>
            <a:r>
              <a:rPr lang="en-US" dirty="0">
                <a:latin typeface="+mj-lt"/>
              </a:rPr>
              <a:t>Discrete and continuous</a:t>
            </a:r>
          </a:p>
          <a:p>
            <a:pPr marL="0" indent="0">
              <a:buNone/>
            </a:pPr>
            <a:r>
              <a:rPr lang="en-US" dirty="0">
                <a:latin typeface="+mj-lt"/>
              </a:rPr>
              <a:t>You can choose from several modeling environments, enabling you to describe your system programmatically, symbolically, or with block diagrams and state machines.</a:t>
            </a:r>
          </a:p>
        </p:txBody>
      </p:sp>
    </p:spTree>
    <p:extLst>
      <p:ext uri="{BB962C8B-B14F-4D97-AF65-F5344CB8AC3E}">
        <p14:creationId xmlns:p14="http://schemas.microsoft.com/office/powerpoint/2010/main" val="98207829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Grp="1" noChangeArrowheads="1"/>
          </p:cNvSpPr>
          <p:nvPr>
            <p:ph type="title"/>
          </p:nvPr>
        </p:nvSpPr>
        <p:spPr>
          <a:xfrm>
            <a:off x="698500" y="263525"/>
            <a:ext cx="10515600" cy="1325563"/>
          </a:xfrm>
        </p:spPr>
        <p:txBody>
          <a:bodyPr>
            <a:normAutofit/>
          </a:bodyPr>
          <a:lstStyle/>
          <a:p>
            <a:r>
              <a:rPr lang="en-US" altLang="en-US" sz="4000" dirty="0">
                <a:solidFill>
                  <a:srgbClr val="CD0000"/>
                </a:solidFill>
              </a:rPr>
              <a:t>Trees</a:t>
            </a:r>
          </a:p>
        </p:txBody>
      </p:sp>
      <p:sp>
        <p:nvSpPr>
          <p:cNvPr id="757763" name="Rectangle 3"/>
          <p:cNvSpPr>
            <a:spLocks noGrp="1" noChangeArrowheads="1"/>
          </p:cNvSpPr>
          <p:nvPr>
            <p:ph type="body" idx="1"/>
          </p:nvPr>
        </p:nvSpPr>
        <p:spPr>
          <a:xfrm>
            <a:off x="927100" y="1495425"/>
            <a:ext cx="10515600" cy="4351338"/>
          </a:xfrm>
        </p:spPr>
        <p:txBody>
          <a:bodyPr/>
          <a:lstStyle/>
          <a:p>
            <a:r>
              <a:rPr lang="en-US" altLang="en-US" dirty="0">
                <a:latin typeface="+mj-lt"/>
              </a:rPr>
              <a:t>Def.  </a:t>
            </a:r>
            <a:r>
              <a:rPr lang="en-US" altLang="en-US" dirty="0">
                <a:solidFill>
                  <a:schemeClr val="tx1"/>
                </a:solidFill>
                <a:latin typeface="+mj-lt"/>
              </a:rPr>
              <a:t>An undirected graph is a </a:t>
            </a:r>
            <a:r>
              <a:rPr lang="en-US" altLang="en-US" dirty="0">
                <a:solidFill>
                  <a:schemeClr val="accent1"/>
                </a:solidFill>
                <a:latin typeface="+mj-lt"/>
              </a:rPr>
              <a:t>tree</a:t>
            </a:r>
            <a:r>
              <a:rPr lang="en-US" altLang="en-US" dirty="0">
                <a:solidFill>
                  <a:schemeClr val="tx1"/>
                </a:solidFill>
                <a:latin typeface="+mj-lt"/>
              </a:rPr>
              <a:t> if it is connected and does not contain a cycle.</a:t>
            </a:r>
          </a:p>
          <a:p>
            <a:endParaRPr lang="en-US" altLang="en-US" dirty="0">
              <a:solidFill>
                <a:schemeClr val="tx1"/>
              </a:solidFill>
              <a:latin typeface="+mj-lt"/>
            </a:endParaRPr>
          </a:p>
          <a:p>
            <a:r>
              <a:rPr lang="en-US" altLang="en-US" dirty="0">
                <a:latin typeface="+mj-lt"/>
              </a:rPr>
              <a:t>Theorem.  </a:t>
            </a:r>
            <a:r>
              <a:rPr lang="en-US" altLang="en-US" dirty="0">
                <a:solidFill>
                  <a:schemeClr val="tx1"/>
                </a:solidFill>
                <a:latin typeface="+mj-lt"/>
              </a:rPr>
              <a:t>Let G be an undirected graph on n nodes. Any two of the following statements imply the third.</a:t>
            </a:r>
          </a:p>
          <a:p>
            <a:pPr lvl="1"/>
            <a:r>
              <a:rPr lang="en-US" altLang="en-US" dirty="0">
                <a:latin typeface="+mj-lt"/>
              </a:rPr>
              <a:t>G is connected.</a:t>
            </a:r>
          </a:p>
          <a:p>
            <a:pPr lvl="1"/>
            <a:r>
              <a:rPr lang="en-US" altLang="en-US" dirty="0">
                <a:latin typeface="+mj-lt"/>
              </a:rPr>
              <a:t>G does not contain a cycle.</a:t>
            </a:r>
          </a:p>
          <a:p>
            <a:pPr lvl="1"/>
            <a:r>
              <a:rPr lang="en-US" altLang="en-US" dirty="0">
                <a:latin typeface="+mj-lt"/>
              </a:rPr>
              <a:t>G has n-1 edges.</a:t>
            </a:r>
          </a:p>
        </p:txBody>
      </p:sp>
      <p:pic>
        <p:nvPicPr>
          <p:cNvPr id="757764" name="Picture 4" descr="kleinberg_03F01"/>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t="4794" r="51494" b="12871"/>
          <a:stretch>
            <a:fillRect/>
          </a:stretch>
        </p:blipFill>
        <p:spPr bwMode="auto">
          <a:xfrm>
            <a:off x="7031038" y="4001294"/>
            <a:ext cx="3581400" cy="2508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481787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2"/>
          <p:cNvSpPr>
            <a:spLocks noGrp="1" noChangeArrowheads="1"/>
          </p:cNvSpPr>
          <p:nvPr>
            <p:ph type="title"/>
          </p:nvPr>
        </p:nvSpPr>
        <p:spPr/>
        <p:txBody>
          <a:bodyPr>
            <a:normAutofit/>
          </a:bodyPr>
          <a:lstStyle/>
          <a:p>
            <a:r>
              <a:rPr lang="en-US" altLang="en-US" sz="4000" dirty="0">
                <a:solidFill>
                  <a:srgbClr val="CD0000"/>
                </a:solidFill>
              </a:rPr>
              <a:t>Rooted Trees</a:t>
            </a:r>
          </a:p>
        </p:txBody>
      </p:sp>
      <p:sp>
        <p:nvSpPr>
          <p:cNvPr id="692227" name="Rectangle 3"/>
          <p:cNvSpPr>
            <a:spLocks noGrp="1" noChangeArrowheads="1"/>
          </p:cNvSpPr>
          <p:nvPr>
            <p:ph type="body" idx="1"/>
          </p:nvPr>
        </p:nvSpPr>
        <p:spPr/>
        <p:txBody>
          <a:bodyPr/>
          <a:lstStyle/>
          <a:p>
            <a:r>
              <a:rPr lang="en-US" altLang="en-US" dirty="0">
                <a:latin typeface="+mj-lt"/>
              </a:rPr>
              <a:t>Rooted tree.  </a:t>
            </a:r>
            <a:r>
              <a:rPr lang="en-US" altLang="en-US" dirty="0">
                <a:solidFill>
                  <a:schemeClr val="tx1"/>
                </a:solidFill>
                <a:latin typeface="+mj-lt"/>
              </a:rPr>
              <a:t>Given a tree T, choose a root node r and orient each edge away from r</a:t>
            </a:r>
            <a:r>
              <a:rPr lang="en-US" altLang="en-US" dirty="0" smtClean="0">
                <a:solidFill>
                  <a:schemeClr val="tx1"/>
                </a:solidFill>
                <a:latin typeface="+mj-lt"/>
              </a:rPr>
              <a:t>.</a:t>
            </a:r>
            <a:endParaRPr lang="en-US" altLang="en-US" dirty="0">
              <a:latin typeface="+mj-lt"/>
            </a:endParaRPr>
          </a:p>
        </p:txBody>
      </p:sp>
      <p:pic>
        <p:nvPicPr>
          <p:cNvPr id="692228" name="Picture 4" descr="kleinberg_03F01"/>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t="4794" r="-2109" b="12871"/>
          <a:stretch>
            <a:fillRect/>
          </a:stretch>
        </p:blipFill>
        <p:spPr bwMode="auto">
          <a:xfrm>
            <a:off x="1640378" y="3170460"/>
            <a:ext cx="7253288" cy="241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92229" name="Text Box 5"/>
          <p:cNvSpPr txBox="1">
            <a:spLocks noChangeArrowheads="1"/>
          </p:cNvSpPr>
          <p:nvPr/>
        </p:nvSpPr>
        <p:spPr bwMode="auto">
          <a:xfrm>
            <a:off x="3273426" y="5751514"/>
            <a:ext cx="613181" cy="3084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r>
              <a:rPr lang="en-US" altLang="en-US" sz="1400"/>
              <a:t>a tree</a:t>
            </a:r>
          </a:p>
        </p:txBody>
      </p:sp>
      <p:sp>
        <p:nvSpPr>
          <p:cNvPr id="692230" name="Text Box 6"/>
          <p:cNvSpPr txBox="1">
            <a:spLocks noChangeArrowheads="1"/>
          </p:cNvSpPr>
          <p:nvPr/>
        </p:nvSpPr>
        <p:spPr bwMode="auto">
          <a:xfrm>
            <a:off x="6451601" y="5759451"/>
            <a:ext cx="2095895" cy="3084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r>
              <a:rPr lang="en-US" altLang="en-US" sz="1400"/>
              <a:t>the same tree, rooted at 1</a:t>
            </a:r>
          </a:p>
        </p:txBody>
      </p:sp>
      <p:sp>
        <p:nvSpPr>
          <p:cNvPr id="692231" name="Text Box 7"/>
          <p:cNvSpPr txBox="1">
            <a:spLocks noChangeArrowheads="1"/>
          </p:cNvSpPr>
          <p:nvPr/>
        </p:nvSpPr>
        <p:spPr bwMode="auto">
          <a:xfrm>
            <a:off x="8766175" y="4222751"/>
            <a:ext cx="267702" cy="3084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r>
              <a:rPr lang="en-US" altLang="en-US" sz="1400">
                <a:solidFill>
                  <a:srgbClr val="003399"/>
                </a:solidFill>
              </a:rPr>
              <a:t>v</a:t>
            </a:r>
          </a:p>
        </p:txBody>
      </p:sp>
      <p:sp>
        <p:nvSpPr>
          <p:cNvPr id="692233" name="Text Box 9"/>
          <p:cNvSpPr txBox="1">
            <a:spLocks noChangeArrowheads="1"/>
          </p:cNvSpPr>
          <p:nvPr/>
        </p:nvSpPr>
        <p:spPr bwMode="auto">
          <a:xfrm>
            <a:off x="7877176" y="3409951"/>
            <a:ext cx="981807" cy="3084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r>
              <a:rPr lang="en-US" altLang="en-US" sz="1400">
                <a:solidFill>
                  <a:srgbClr val="003399"/>
                </a:solidFill>
              </a:rPr>
              <a:t>parent of v</a:t>
            </a:r>
          </a:p>
        </p:txBody>
      </p:sp>
      <p:sp>
        <p:nvSpPr>
          <p:cNvPr id="692235" name="Text Box 11"/>
          <p:cNvSpPr txBox="1">
            <a:spLocks noChangeArrowheads="1"/>
          </p:cNvSpPr>
          <p:nvPr/>
        </p:nvSpPr>
        <p:spPr bwMode="auto">
          <a:xfrm>
            <a:off x="9217026" y="5024439"/>
            <a:ext cx="844783" cy="3084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r>
              <a:rPr lang="en-US" altLang="en-US" sz="1400">
                <a:solidFill>
                  <a:srgbClr val="003399"/>
                </a:solidFill>
              </a:rPr>
              <a:t>child of v</a:t>
            </a:r>
          </a:p>
        </p:txBody>
      </p:sp>
      <p:sp>
        <p:nvSpPr>
          <p:cNvPr id="692237" name="Text Box 13"/>
          <p:cNvSpPr txBox="1">
            <a:spLocks noChangeArrowheads="1"/>
          </p:cNvSpPr>
          <p:nvPr/>
        </p:nvSpPr>
        <p:spPr bwMode="auto">
          <a:xfrm>
            <a:off x="7304089" y="3048001"/>
            <a:ext cx="598241" cy="3084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r>
              <a:rPr lang="en-US" altLang="en-US" sz="1400">
                <a:solidFill>
                  <a:srgbClr val="003399"/>
                </a:solidFill>
              </a:rPr>
              <a:t>root r</a:t>
            </a:r>
          </a:p>
        </p:txBody>
      </p:sp>
    </p:spTree>
    <p:extLst>
      <p:ext uri="{BB962C8B-B14F-4D97-AF65-F5344CB8AC3E}">
        <p14:creationId xmlns:p14="http://schemas.microsoft.com/office/powerpoint/2010/main" val="73664295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2"/>
          <p:cNvSpPr>
            <a:spLocks noGrp="1" noChangeArrowheads="1"/>
          </p:cNvSpPr>
          <p:nvPr>
            <p:ph type="title"/>
          </p:nvPr>
        </p:nvSpPr>
        <p:spPr/>
        <p:txBody>
          <a:bodyPr>
            <a:normAutofit/>
          </a:bodyPr>
          <a:lstStyle/>
          <a:p>
            <a:r>
              <a:rPr lang="en-US" altLang="en-US" sz="4000" dirty="0">
                <a:solidFill>
                  <a:srgbClr val="CD0000"/>
                </a:solidFill>
              </a:rPr>
              <a:t>Bipartite Graphs</a:t>
            </a:r>
          </a:p>
        </p:txBody>
      </p:sp>
      <p:sp>
        <p:nvSpPr>
          <p:cNvPr id="707587" name="Rectangle 3"/>
          <p:cNvSpPr>
            <a:spLocks noGrp="1" noChangeArrowheads="1"/>
          </p:cNvSpPr>
          <p:nvPr>
            <p:ph type="body" idx="1"/>
          </p:nvPr>
        </p:nvSpPr>
        <p:spPr/>
        <p:txBody>
          <a:bodyPr/>
          <a:lstStyle/>
          <a:p>
            <a:r>
              <a:rPr lang="en-US" altLang="en-US" dirty="0">
                <a:latin typeface="+mj-lt"/>
              </a:rPr>
              <a:t>Def.  </a:t>
            </a:r>
            <a:r>
              <a:rPr lang="en-US" altLang="en-US" dirty="0">
                <a:solidFill>
                  <a:schemeClr val="tx1"/>
                </a:solidFill>
                <a:latin typeface="+mj-lt"/>
              </a:rPr>
              <a:t>An undirected graph G = (V, E) is </a:t>
            </a:r>
            <a:r>
              <a:rPr lang="en-US" altLang="en-US" dirty="0">
                <a:solidFill>
                  <a:schemeClr val="accent1"/>
                </a:solidFill>
                <a:latin typeface="+mj-lt"/>
              </a:rPr>
              <a:t>bipartite</a:t>
            </a:r>
            <a:r>
              <a:rPr lang="en-US" altLang="en-US" dirty="0">
                <a:solidFill>
                  <a:schemeClr val="tx1"/>
                </a:solidFill>
                <a:latin typeface="+mj-lt"/>
              </a:rPr>
              <a:t> if the nodes can be colored red or blue such that every edge has one red and one blue end.</a:t>
            </a:r>
          </a:p>
          <a:p>
            <a:endParaRPr lang="en-US" altLang="en-US" dirty="0">
              <a:solidFill>
                <a:schemeClr val="tx1"/>
              </a:solidFill>
            </a:endParaRPr>
          </a:p>
        </p:txBody>
      </p:sp>
      <p:sp>
        <p:nvSpPr>
          <p:cNvPr id="707618" name="Oval 34"/>
          <p:cNvSpPr>
            <a:spLocks noChangeArrowheads="1"/>
          </p:cNvSpPr>
          <p:nvPr/>
        </p:nvSpPr>
        <p:spPr bwMode="auto">
          <a:xfrm>
            <a:off x="5029201" y="3581401"/>
            <a:ext cx="258763" cy="258763"/>
          </a:xfrm>
          <a:prstGeom prst="ellipse">
            <a:avLst/>
          </a:prstGeom>
          <a:solidFill>
            <a:srgbClr val="003399"/>
          </a:solidFill>
          <a:ln w="9525">
            <a:solidFill>
              <a:schemeClr val="tx1"/>
            </a:solidFill>
            <a:round/>
            <a:headEnd/>
            <a:tailEnd type="none" w="sm" len="sm"/>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baseline="-25000">
              <a:solidFill>
                <a:schemeClr val="bg1"/>
              </a:solidFill>
            </a:endParaRPr>
          </a:p>
        </p:txBody>
      </p:sp>
      <p:sp>
        <p:nvSpPr>
          <p:cNvPr id="707619" name="Oval 35"/>
          <p:cNvSpPr>
            <a:spLocks noChangeArrowheads="1"/>
          </p:cNvSpPr>
          <p:nvPr/>
        </p:nvSpPr>
        <p:spPr bwMode="auto">
          <a:xfrm>
            <a:off x="5029201" y="4191001"/>
            <a:ext cx="258763" cy="258763"/>
          </a:xfrm>
          <a:prstGeom prst="ellipse">
            <a:avLst/>
          </a:prstGeom>
          <a:solidFill>
            <a:srgbClr val="003399"/>
          </a:solidFill>
          <a:ln w="9525">
            <a:solidFill>
              <a:schemeClr val="tx1"/>
            </a:solidFill>
            <a:round/>
            <a:headEnd/>
            <a:tailEnd type="none" w="sm" len="sm"/>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baseline="-25000">
              <a:solidFill>
                <a:schemeClr val="bg1"/>
              </a:solidFill>
            </a:endParaRPr>
          </a:p>
        </p:txBody>
      </p:sp>
      <p:sp>
        <p:nvSpPr>
          <p:cNvPr id="707620" name="Oval 36"/>
          <p:cNvSpPr>
            <a:spLocks noChangeArrowheads="1"/>
          </p:cNvSpPr>
          <p:nvPr/>
        </p:nvSpPr>
        <p:spPr bwMode="auto">
          <a:xfrm>
            <a:off x="5029201" y="4922838"/>
            <a:ext cx="258763" cy="258762"/>
          </a:xfrm>
          <a:prstGeom prst="ellipse">
            <a:avLst/>
          </a:prstGeom>
          <a:solidFill>
            <a:srgbClr val="003399"/>
          </a:solidFill>
          <a:ln w="9525">
            <a:solidFill>
              <a:schemeClr val="tx1"/>
            </a:solidFill>
            <a:round/>
            <a:headEnd/>
            <a:tailEnd type="none" w="sm" len="sm"/>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baseline="-25000">
              <a:solidFill>
                <a:schemeClr val="bg1"/>
              </a:solidFill>
            </a:endParaRPr>
          </a:p>
        </p:txBody>
      </p:sp>
      <p:sp>
        <p:nvSpPr>
          <p:cNvPr id="707621" name="Oval 37"/>
          <p:cNvSpPr>
            <a:spLocks noChangeArrowheads="1"/>
          </p:cNvSpPr>
          <p:nvPr/>
        </p:nvSpPr>
        <p:spPr bwMode="auto">
          <a:xfrm>
            <a:off x="5029201" y="5608638"/>
            <a:ext cx="258763" cy="258762"/>
          </a:xfrm>
          <a:prstGeom prst="ellipse">
            <a:avLst/>
          </a:prstGeom>
          <a:solidFill>
            <a:srgbClr val="003399"/>
          </a:solidFill>
          <a:ln w="9525">
            <a:solidFill>
              <a:schemeClr val="tx1"/>
            </a:solidFill>
            <a:round/>
            <a:headEnd/>
            <a:tailEnd type="none" w="sm" len="sm"/>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baseline="-25000">
              <a:solidFill>
                <a:schemeClr val="bg1"/>
              </a:solidFill>
            </a:endParaRPr>
          </a:p>
        </p:txBody>
      </p:sp>
      <p:sp>
        <p:nvSpPr>
          <p:cNvPr id="707622" name="Oval 38"/>
          <p:cNvSpPr>
            <a:spLocks noChangeArrowheads="1"/>
          </p:cNvSpPr>
          <p:nvPr/>
        </p:nvSpPr>
        <p:spPr bwMode="auto">
          <a:xfrm>
            <a:off x="6904038" y="3886201"/>
            <a:ext cx="258762" cy="258763"/>
          </a:xfrm>
          <a:prstGeom prst="ellipse">
            <a:avLst/>
          </a:prstGeom>
          <a:solidFill>
            <a:schemeClr val="accent1"/>
          </a:solidFill>
          <a:ln w="9525">
            <a:solidFill>
              <a:schemeClr val="tx1"/>
            </a:solidFill>
            <a:round/>
            <a:headEnd/>
            <a:tailEnd type="none" w="sm" len="sm"/>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baseline="-25000">
              <a:solidFill>
                <a:schemeClr val="bg1"/>
              </a:solidFill>
            </a:endParaRPr>
          </a:p>
        </p:txBody>
      </p:sp>
      <p:sp>
        <p:nvSpPr>
          <p:cNvPr id="707623" name="Oval 39"/>
          <p:cNvSpPr>
            <a:spLocks noChangeArrowheads="1"/>
          </p:cNvSpPr>
          <p:nvPr/>
        </p:nvSpPr>
        <p:spPr bwMode="auto">
          <a:xfrm>
            <a:off x="6904038" y="4572001"/>
            <a:ext cx="258762" cy="258763"/>
          </a:xfrm>
          <a:prstGeom prst="ellipse">
            <a:avLst/>
          </a:prstGeom>
          <a:solidFill>
            <a:schemeClr val="accent1"/>
          </a:solidFill>
          <a:ln w="9525">
            <a:solidFill>
              <a:schemeClr val="tx1"/>
            </a:solidFill>
            <a:round/>
            <a:headEnd/>
            <a:tailEnd type="none" w="sm" len="sm"/>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baseline="-25000">
              <a:solidFill>
                <a:schemeClr val="bg1"/>
              </a:solidFill>
            </a:endParaRPr>
          </a:p>
        </p:txBody>
      </p:sp>
      <p:sp>
        <p:nvSpPr>
          <p:cNvPr id="707624" name="Oval 40"/>
          <p:cNvSpPr>
            <a:spLocks noChangeArrowheads="1"/>
          </p:cNvSpPr>
          <p:nvPr/>
        </p:nvSpPr>
        <p:spPr bwMode="auto">
          <a:xfrm>
            <a:off x="6904038" y="5303838"/>
            <a:ext cx="258762" cy="258762"/>
          </a:xfrm>
          <a:prstGeom prst="ellipse">
            <a:avLst/>
          </a:prstGeom>
          <a:solidFill>
            <a:schemeClr val="accent1"/>
          </a:solidFill>
          <a:ln w="9525">
            <a:solidFill>
              <a:schemeClr val="tx1"/>
            </a:solidFill>
            <a:round/>
            <a:headEnd/>
            <a:tailEnd type="none" w="sm" len="sm"/>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baseline="-25000">
              <a:solidFill>
                <a:schemeClr val="bg1"/>
              </a:solidFill>
            </a:endParaRPr>
          </a:p>
        </p:txBody>
      </p:sp>
      <p:cxnSp>
        <p:nvCxnSpPr>
          <p:cNvPr id="707625" name="AutoShape 41"/>
          <p:cNvCxnSpPr>
            <a:cxnSpLocks noChangeShapeType="1"/>
            <a:stCxn id="707618" idx="6"/>
            <a:endCxn id="707622" idx="2"/>
          </p:cNvCxnSpPr>
          <p:nvPr/>
        </p:nvCxnSpPr>
        <p:spPr bwMode="auto">
          <a:xfrm>
            <a:off x="5287964" y="3711575"/>
            <a:ext cx="1616075" cy="30480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07626" name="AutoShape 42"/>
          <p:cNvCxnSpPr>
            <a:cxnSpLocks noChangeShapeType="1"/>
            <a:stCxn id="707619" idx="6"/>
            <a:endCxn id="707622" idx="2"/>
          </p:cNvCxnSpPr>
          <p:nvPr/>
        </p:nvCxnSpPr>
        <p:spPr bwMode="auto">
          <a:xfrm flipV="1">
            <a:off x="5287964" y="4016375"/>
            <a:ext cx="1616075" cy="30480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07627" name="AutoShape 43"/>
          <p:cNvCxnSpPr>
            <a:cxnSpLocks noChangeShapeType="1"/>
            <a:stCxn id="707620" idx="6"/>
            <a:endCxn id="707622" idx="2"/>
          </p:cNvCxnSpPr>
          <p:nvPr/>
        </p:nvCxnSpPr>
        <p:spPr bwMode="auto">
          <a:xfrm flipV="1">
            <a:off x="5287964" y="4016375"/>
            <a:ext cx="1616075" cy="10366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07628" name="AutoShape 44"/>
          <p:cNvCxnSpPr>
            <a:cxnSpLocks noChangeShapeType="1"/>
            <a:stCxn id="707619" idx="6"/>
            <a:endCxn id="707623" idx="2"/>
          </p:cNvCxnSpPr>
          <p:nvPr/>
        </p:nvCxnSpPr>
        <p:spPr bwMode="auto">
          <a:xfrm>
            <a:off x="5287964" y="4321175"/>
            <a:ext cx="1616075" cy="38100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07629" name="AutoShape 45"/>
          <p:cNvCxnSpPr>
            <a:cxnSpLocks noChangeShapeType="1"/>
            <a:stCxn id="707621" idx="6"/>
            <a:endCxn id="707623" idx="2"/>
          </p:cNvCxnSpPr>
          <p:nvPr/>
        </p:nvCxnSpPr>
        <p:spPr bwMode="auto">
          <a:xfrm flipV="1">
            <a:off x="5287964" y="4702175"/>
            <a:ext cx="1616075" cy="10366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07630" name="AutoShape 46"/>
          <p:cNvCxnSpPr>
            <a:cxnSpLocks noChangeShapeType="1"/>
            <a:stCxn id="707621" idx="6"/>
            <a:endCxn id="707624" idx="2"/>
          </p:cNvCxnSpPr>
          <p:nvPr/>
        </p:nvCxnSpPr>
        <p:spPr bwMode="auto">
          <a:xfrm flipV="1">
            <a:off x="5287964" y="5434013"/>
            <a:ext cx="1616075" cy="30480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07631" name="AutoShape 47"/>
          <p:cNvCxnSpPr>
            <a:cxnSpLocks noChangeShapeType="1"/>
            <a:stCxn id="707620" idx="6"/>
            <a:endCxn id="707624" idx="2"/>
          </p:cNvCxnSpPr>
          <p:nvPr/>
        </p:nvCxnSpPr>
        <p:spPr bwMode="auto">
          <a:xfrm>
            <a:off x="5287964" y="5053013"/>
            <a:ext cx="1616075" cy="38100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07632" name="AutoShape 48"/>
          <p:cNvCxnSpPr>
            <a:cxnSpLocks noChangeShapeType="1"/>
            <a:stCxn id="707618" idx="6"/>
            <a:endCxn id="707624" idx="2"/>
          </p:cNvCxnSpPr>
          <p:nvPr/>
        </p:nvCxnSpPr>
        <p:spPr bwMode="auto">
          <a:xfrm>
            <a:off x="5287964" y="3711575"/>
            <a:ext cx="1616075" cy="17224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07633" name="AutoShape 49"/>
          <p:cNvCxnSpPr>
            <a:cxnSpLocks noChangeShapeType="1"/>
            <a:stCxn id="707618" idx="6"/>
            <a:endCxn id="707623" idx="2"/>
          </p:cNvCxnSpPr>
          <p:nvPr/>
        </p:nvCxnSpPr>
        <p:spPr bwMode="auto">
          <a:xfrm>
            <a:off x="5287964" y="3711575"/>
            <a:ext cx="1616075" cy="990600"/>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07634" name="AutoShape 50"/>
          <p:cNvCxnSpPr>
            <a:cxnSpLocks noChangeShapeType="1"/>
            <a:stCxn id="707620" idx="6"/>
            <a:endCxn id="707623" idx="2"/>
          </p:cNvCxnSpPr>
          <p:nvPr/>
        </p:nvCxnSpPr>
        <p:spPr bwMode="auto">
          <a:xfrm flipV="1">
            <a:off x="5287964" y="4702175"/>
            <a:ext cx="1616075" cy="3508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07635" name="AutoShape 51"/>
          <p:cNvCxnSpPr>
            <a:cxnSpLocks noChangeShapeType="1"/>
            <a:stCxn id="707621" idx="6"/>
            <a:endCxn id="707622" idx="2"/>
          </p:cNvCxnSpPr>
          <p:nvPr/>
        </p:nvCxnSpPr>
        <p:spPr bwMode="auto">
          <a:xfrm flipV="1">
            <a:off x="5287964" y="4016375"/>
            <a:ext cx="1616075" cy="1722438"/>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707636" name="Text Box 52"/>
          <p:cNvSpPr txBox="1">
            <a:spLocks noChangeArrowheads="1"/>
          </p:cNvSpPr>
          <p:nvPr/>
        </p:nvSpPr>
        <p:spPr bwMode="auto">
          <a:xfrm>
            <a:off x="5334001" y="6019801"/>
            <a:ext cx="1403461" cy="3084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r>
              <a:rPr lang="en-US" altLang="en-US" sz="1400"/>
              <a:t>a bipartite graph</a:t>
            </a:r>
          </a:p>
        </p:txBody>
      </p:sp>
    </p:spTree>
    <p:extLst>
      <p:ext uri="{BB962C8B-B14F-4D97-AF65-F5344CB8AC3E}">
        <p14:creationId xmlns:p14="http://schemas.microsoft.com/office/powerpoint/2010/main" val="25861955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08641" name="AutoShape 33"/>
          <p:cNvCxnSpPr>
            <a:cxnSpLocks noChangeShapeType="1"/>
          </p:cNvCxnSpPr>
          <p:nvPr/>
        </p:nvCxnSpPr>
        <p:spPr bwMode="auto">
          <a:xfrm>
            <a:off x="7019925" y="3276600"/>
            <a:ext cx="1123950" cy="0"/>
          </a:xfrm>
          <a:prstGeom prst="straightConnector1">
            <a:avLst/>
          </a:prstGeom>
          <a:noFill/>
          <a:ln w="9525">
            <a:solidFill>
              <a:schemeClr val="tx1"/>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08642" name="AutoShape 34"/>
          <p:cNvCxnSpPr>
            <a:cxnSpLocks noChangeShapeType="1"/>
          </p:cNvCxnSpPr>
          <p:nvPr/>
        </p:nvCxnSpPr>
        <p:spPr bwMode="auto">
          <a:xfrm flipV="1">
            <a:off x="8305800" y="3438525"/>
            <a:ext cx="0" cy="666750"/>
          </a:xfrm>
          <a:prstGeom prst="straightConnector1">
            <a:avLst/>
          </a:prstGeom>
          <a:noFill/>
          <a:ln w="9525">
            <a:solidFill>
              <a:schemeClr val="tx1"/>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08643" name="AutoShape 35"/>
          <p:cNvCxnSpPr>
            <a:cxnSpLocks noChangeShapeType="1"/>
          </p:cNvCxnSpPr>
          <p:nvPr/>
        </p:nvCxnSpPr>
        <p:spPr bwMode="auto">
          <a:xfrm flipV="1">
            <a:off x="6858000" y="3438525"/>
            <a:ext cx="0" cy="666750"/>
          </a:xfrm>
          <a:prstGeom prst="straightConnector1">
            <a:avLst/>
          </a:prstGeom>
          <a:noFill/>
          <a:ln w="9525">
            <a:solidFill>
              <a:schemeClr val="tx1"/>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08644" name="AutoShape 36"/>
          <p:cNvCxnSpPr>
            <a:cxnSpLocks noChangeShapeType="1"/>
            <a:stCxn id="708616" idx="7"/>
            <a:endCxn id="708615" idx="3"/>
          </p:cNvCxnSpPr>
          <p:nvPr/>
        </p:nvCxnSpPr>
        <p:spPr bwMode="auto">
          <a:xfrm flipV="1">
            <a:off x="7686675" y="4333875"/>
            <a:ext cx="495300" cy="457200"/>
          </a:xfrm>
          <a:prstGeom prst="straightConnector1">
            <a:avLst/>
          </a:prstGeom>
          <a:noFill/>
          <a:ln w="9525">
            <a:solidFill>
              <a:schemeClr val="tx1"/>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08645" name="AutoShape 37"/>
          <p:cNvCxnSpPr>
            <a:cxnSpLocks noChangeShapeType="1"/>
            <a:stCxn id="708614" idx="5"/>
            <a:endCxn id="708616" idx="1"/>
          </p:cNvCxnSpPr>
          <p:nvPr/>
        </p:nvCxnSpPr>
        <p:spPr bwMode="auto">
          <a:xfrm>
            <a:off x="6962775" y="4333875"/>
            <a:ext cx="495300" cy="457200"/>
          </a:xfrm>
          <a:prstGeom prst="straightConnector1">
            <a:avLst/>
          </a:prstGeom>
          <a:noFill/>
          <a:ln w="9525">
            <a:solidFill>
              <a:schemeClr val="tx1"/>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708610" name="Rectangle 2"/>
          <p:cNvSpPr>
            <a:spLocks noGrp="1" noChangeArrowheads="1"/>
          </p:cNvSpPr>
          <p:nvPr>
            <p:ph type="title"/>
          </p:nvPr>
        </p:nvSpPr>
        <p:spPr/>
        <p:txBody>
          <a:bodyPr>
            <a:normAutofit/>
          </a:bodyPr>
          <a:lstStyle/>
          <a:p>
            <a:r>
              <a:rPr lang="en-US" altLang="en-US" sz="4000" dirty="0">
                <a:solidFill>
                  <a:srgbClr val="CD0000"/>
                </a:solidFill>
              </a:rPr>
              <a:t>An Obstruction to </a:t>
            </a:r>
            <a:r>
              <a:rPr lang="en-US" altLang="en-US" sz="4000" dirty="0" err="1">
                <a:solidFill>
                  <a:srgbClr val="CD0000"/>
                </a:solidFill>
              </a:rPr>
              <a:t>Bipartiteness</a:t>
            </a:r>
            <a:endParaRPr lang="en-US" altLang="en-US" sz="4000" dirty="0">
              <a:solidFill>
                <a:srgbClr val="CD0000"/>
              </a:solidFill>
            </a:endParaRPr>
          </a:p>
        </p:txBody>
      </p:sp>
      <p:sp>
        <p:nvSpPr>
          <p:cNvPr id="708611" name="Rectangle 3"/>
          <p:cNvSpPr>
            <a:spLocks noGrp="1" noChangeArrowheads="1"/>
          </p:cNvSpPr>
          <p:nvPr>
            <p:ph type="body" idx="1"/>
          </p:nvPr>
        </p:nvSpPr>
        <p:spPr/>
        <p:txBody>
          <a:bodyPr/>
          <a:lstStyle/>
          <a:p>
            <a:r>
              <a:rPr lang="en-US" altLang="en-US" dirty="0">
                <a:latin typeface="+mj-lt"/>
              </a:rPr>
              <a:t>Lemma.  </a:t>
            </a:r>
            <a:r>
              <a:rPr lang="en-US" altLang="en-US" dirty="0">
                <a:solidFill>
                  <a:schemeClr val="tx1"/>
                </a:solidFill>
                <a:latin typeface="+mj-lt"/>
              </a:rPr>
              <a:t>If a graph G is bipartite, it cannot contain an odd length cycle</a:t>
            </a:r>
            <a:r>
              <a:rPr lang="en-US" altLang="en-US" dirty="0" smtClean="0">
                <a:solidFill>
                  <a:schemeClr val="tx1"/>
                </a:solidFill>
                <a:latin typeface="+mj-lt"/>
              </a:rPr>
              <a:t>.</a:t>
            </a:r>
            <a:endParaRPr lang="en-US" altLang="en-US" dirty="0">
              <a:solidFill>
                <a:schemeClr val="tx1"/>
              </a:solidFill>
              <a:latin typeface="+mj-lt"/>
            </a:endParaRPr>
          </a:p>
        </p:txBody>
      </p:sp>
      <p:sp>
        <p:nvSpPr>
          <p:cNvPr id="708612" name="Oval 4"/>
          <p:cNvSpPr>
            <a:spLocks noChangeArrowheads="1"/>
          </p:cNvSpPr>
          <p:nvPr/>
        </p:nvSpPr>
        <p:spPr bwMode="auto">
          <a:xfrm>
            <a:off x="6686550" y="3124200"/>
            <a:ext cx="323850" cy="323850"/>
          </a:xfrm>
          <a:prstGeom prst="ellipse">
            <a:avLst/>
          </a:prstGeom>
          <a:solidFill>
            <a:schemeClr val="tx2"/>
          </a:solidFill>
          <a:ln w="9525">
            <a:solidFill>
              <a:schemeClr val="tx1"/>
            </a:solidFill>
            <a:round/>
            <a:headEnd/>
            <a:tailEnd type="none" w="sm" len="sm"/>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08613" name="Oval 5"/>
          <p:cNvSpPr>
            <a:spLocks noChangeArrowheads="1"/>
          </p:cNvSpPr>
          <p:nvPr/>
        </p:nvSpPr>
        <p:spPr bwMode="auto">
          <a:xfrm>
            <a:off x="8134350" y="3124200"/>
            <a:ext cx="323850" cy="323850"/>
          </a:xfrm>
          <a:prstGeom prst="ellipse">
            <a:avLst/>
          </a:prstGeom>
          <a:solidFill>
            <a:schemeClr val="tx2"/>
          </a:solidFill>
          <a:ln w="9525">
            <a:solidFill>
              <a:schemeClr val="tx1"/>
            </a:solidFill>
            <a:round/>
            <a:headEnd/>
            <a:tailEnd type="none" w="sm" len="sm"/>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08614" name="Oval 6"/>
          <p:cNvSpPr>
            <a:spLocks noChangeArrowheads="1"/>
          </p:cNvSpPr>
          <p:nvPr/>
        </p:nvSpPr>
        <p:spPr bwMode="auto">
          <a:xfrm>
            <a:off x="6686550" y="4057650"/>
            <a:ext cx="323850" cy="323850"/>
          </a:xfrm>
          <a:prstGeom prst="ellipse">
            <a:avLst/>
          </a:prstGeom>
          <a:solidFill>
            <a:schemeClr val="tx2"/>
          </a:solidFill>
          <a:ln w="9525">
            <a:solidFill>
              <a:schemeClr val="tx1"/>
            </a:solidFill>
            <a:round/>
            <a:headEnd/>
            <a:tailEnd type="none" w="sm" len="sm"/>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08615" name="Oval 7"/>
          <p:cNvSpPr>
            <a:spLocks noChangeArrowheads="1"/>
          </p:cNvSpPr>
          <p:nvPr/>
        </p:nvSpPr>
        <p:spPr bwMode="auto">
          <a:xfrm>
            <a:off x="8134350" y="4057650"/>
            <a:ext cx="323850" cy="323850"/>
          </a:xfrm>
          <a:prstGeom prst="ellipse">
            <a:avLst/>
          </a:prstGeom>
          <a:solidFill>
            <a:schemeClr val="tx2"/>
          </a:solidFill>
          <a:ln w="9525">
            <a:solidFill>
              <a:schemeClr val="tx1"/>
            </a:solidFill>
            <a:round/>
            <a:headEnd/>
            <a:tailEnd type="none" w="sm" len="sm"/>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08616" name="Oval 8"/>
          <p:cNvSpPr>
            <a:spLocks noChangeArrowheads="1"/>
          </p:cNvSpPr>
          <p:nvPr/>
        </p:nvSpPr>
        <p:spPr bwMode="auto">
          <a:xfrm>
            <a:off x="7410450" y="4743450"/>
            <a:ext cx="323850" cy="323850"/>
          </a:xfrm>
          <a:prstGeom prst="ellipse">
            <a:avLst/>
          </a:prstGeom>
          <a:solidFill>
            <a:schemeClr val="tx2"/>
          </a:solidFill>
          <a:ln w="9525">
            <a:solidFill>
              <a:schemeClr val="tx1"/>
            </a:solidFill>
            <a:round/>
            <a:headEnd/>
            <a:tailEnd type="none" w="sm" len="sm"/>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08627" name="Oval 19"/>
          <p:cNvSpPr>
            <a:spLocks noChangeArrowheads="1"/>
          </p:cNvSpPr>
          <p:nvPr/>
        </p:nvSpPr>
        <p:spPr bwMode="auto">
          <a:xfrm>
            <a:off x="2895600" y="3105150"/>
            <a:ext cx="323850" cy="323850"/>
          </a:xfrm>
          <a:prstGeom prst="ellipse">
            <a:avLst/>
          </a:prstGeom>
          <a:solidFill>
            <a:schemeClr val="accent1"/>
          </a:solidFill>
          <a:ln w="9525">
            <a:solidFill>
              <a:schemeClr val="tx1"/>
            </a:solidFill>
            <a:round/>
            <a:headEnd/>
            <a:tailEnd type="none" w="sm" len="sm"/>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08628" name="Oval 20"/>
          <p:cNvSpPr>
            <a:spLocks noChangeArrowheads="1"/>
          </p:cNvSpPr>
          <p:nvPr/>
        </p:nvSpPr>
        <p:spPr bwMode="auto">
          <a:xfrm>
            <a:off x="4343400" y="3105150"/>
            <a:ext cx="323850" cy="323850"/>
          </a:xfrm>
          <a:prstGeom prst="ellipse">
            <a:avLst/>
          </a:prstGeom>
          <a:solidFill>
            <a:srgbClr val="003399"/>
          </a:solidFill>
          <a:ln w="9525">
            <a:solidFill>
              <a:schemeClr val="tx1"/>
            </a:solidFill>
            <a:round/>
            <a:headEnd/>
            <a:tailEnd type="none" w="sm" len="sm"/>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08629" name="Oval 21"/>
          <p:cNvSpPr>
            <a:spLocks noChangeArrowheads="1"/>
          </p:cNvSpPr>
          <p:nvPr/>
        </p:nvSpPr>
        <p:spPr bwMode="auto">
          <a:xfrm>
            <a:off x="2895600" y="4038600"/>
            <a:ext cx="323850" cy="323850"/>
          </a:xfrm>
          <a:prstGeom prst="ellipse">
            <a:avLst/>
          </a:prstGeom>
          <a:solidFill>
            <a:srgbClr val="003399"/>
          </a:solidFill>
          <a:ln w="9525">
            <a:solidFill>
              <a:schemeClr val="tx1"/>
            </a:solidFill>
            <a:round/>
            <a:headEnd/>
            <a:tailEnd type="none" w="sm" len="sm"/>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08630" name="Oval 22"/>
          <p:cNvSpPr>
            <a:spLocks noChangeArrowheads="1"/>
          </p:cNvSpPr>
          <p:nvPr/>
        </p:nvSpPr>
        <p:spPr bwMode="auto">
          <a:xfrm>
            <a:off x="4343400" y="4038600"/>
            <a:ext cx="323850" cy="323850"/>
          </a:xfrm>
          <a:prstGeom prst="ellipse">
            <a:avLst/>
          </a:prstGeom>
          <a:solidFill>
            <a:schemeClr val="accent1"/>
          </a:solidFill>
          <a:ln w="9525">
            <a:solidFill>
              <a:schemeClr val="tx1"/>
            </a:solidFill>
            <a:round/>
            <a:headEnd/>
            <a:tailEnd type="none" w="sm" len="sm"/>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08631" name="Oval 23"/>
          <p:cNvSpPr>
            <a:spLocks noChangeArrowheads="1"/>
          </p:cNvSpPr>
          <p:nvPr/>
        </p:nvSpPr>
        <p:spPr bwMode="auto">
          <a:xfrm>
            <a:off x="3733800" y="4724400"/>
            <a:ext cx="323850" cy="323850"/>
          </a:xfrm>
          <a:prstGeom prst="ellipse">
            <a:avLst/>
          </a:prstGeom>
          <a:solidFill>
            <a:srgbClr val="003399"/>
          </a:solidFill>
          <a:ln w="9525">
            <a:solidFill>
              <a:schemeClr val="tx1"/>
            </a:solidFill>
            <a:round/>
            <a:headEnd/>
            <a:tailEnd type="none" w="sm" len="sm"/>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cxnSp>
        <p:nvCxnSpPr>
          <p:cNvPr id="708632" name="AutoShape 24"/>
          <p:cNvCxnSpPr>
            <a:cxnSpLocks noChangeShapeType="1"/>
            <a:stCxn id="708627" idx="6"/>
            <a:endCxn id="708628" idx="2"/>
          </p:cNvCxnSpPr>
          <p:nvPr/>
        </p:nvCxnSpPr>
        <p:spPr bwMode="auto">
          <a:xfrm>
            <a:off x="3219450" y="3267075"/>
            <a:ext cx="1123950" cy="0"/>
          </a:xfrm>
          <a:prstGeom prst="straightConnector1">
            <a:avLst/>
          </a:prstGeom>
          <a:noFill/>
          <a:ln w="9525">
            <a:solidFill>
              <a:schemeClr val="tx1"/>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08634" name="AutoShape 26"/>
          <p:cNvCxnSpPr>
            <a:cxnSpLocks noChangeShapeType="1"/>
            <a:stCxn id="708630" idx="0"/>
            <a:endCxn id="708628" idx="4"/>
          </p:cNvCxnSpPr>
          <p:nvPr/>
        </p:nvCxnSpPr>
        <p:spPr bwMode="auto">
          <a:xfrm flipV="1">
            <a:off x="4505325" y="3429000"/>
            <a:ext cx="0" cy="609600"/>
          </a:xfrm>
          <a:prstGeom prst="straightConnector1">
            <a:avLst/>
          </a:prstGeom>
          <a:noFill/>
          <a:ln w="9525">
            <a:solidFill>
              <a:schemeClr val="tx1"/>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08635" name="AutoShape 27"/>
          <p:cNvCxnSpPr>
            <a:cxnSpLocks noChangeShapeType="1"/>
            <a:stCxn id="708629" idx="0"/>
            <a:endCxn id="708627" idx="4"/>
          </p:cNvCxnSpPr>
          <p:nvPr/>
        </p:nvCxnSpPr>
        <p:spPr bwMode="auto">
          <a:xfrm flipV="1">
            <a:off x="3057525" y="3429000"/>
            <a:ext cx="0" cy="609600"/>
          </a:xfrm>
          <a:prstGeom prst="straightConnector1">
            <a:avLst/>
          </a:prstGeom>
          <a:noFill/>
          <a:ln w="9525">
            <a:solidFill>
              <a:schemeClr val="tx1"/>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08636" name="AutoShape 28"/>
          <p:cNvCxnSpPr>
            <a:cxnSpLocks noChangeShapeType="1"/>
            <a:stCxn id="708631" idx="0"/>
            <a:endCxn id="708627" idx="5"/>
          </p:cNvCxnSpPr>
          <p:nvPr/>
        </p:nvCxnSpPr>
        <p:spPr bwMode="auto">
          <a:xfrm flipH="1" flipV="1">
            <a:off x="3171825" y="3381376"/>
            <a:ext cx="723900" cy="1343025"/>
          </a:xfrm>
          <a:prstGeom prst="straightConnector1">
            <a:avLst/>
          </a:prstGeom>
          <a:noFill/>
          <a:ln w="9525">
            <a:solidFill>
              <a:schemeClr val="tx1"/>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08637" name="AutoShape 29"/>
          <p:cNvCxnSpPr>
            <a:cxnSpLocks noChangeShapeType="1"/>
            <a:stCxn id="708631" idx="7"/>
            <a:endCxn id="708630" idx="3"/>
          </p:cNvCxnSpPr>
          <p:nvPr/>
        </p:nvCxnSpPr>
        <p:spPr bwMode="auto">
          <a:xfrm flipV="1">
            <a:off x="4010025" y="4314825"/>
            <a:ext cx="381000" cy="457200"/>
          </a:xfrm>
          <a:prstGeom prst="straightConnector1">
            <a:avLst/>
          </a:prstGeom>
          <a:noFill/>
          <a:ln w="9525">
            <a:solidFill>
              <a:schemeClr val="tx1"/>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708639" name="Rectangle 31"/>
          <p:cNvSpPr>
            <a:spLocks noChangeArrowheads="1"/>
          </p:cNvSpPr>
          <p:nvPr/>
        </p:nvSpPr>
        <p:spPr bwMode="auto">
          <a:xfrm>
            <a:off x="3276600" y="5257800"/>
            <a:ext cx="1116972" cy="5238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r>
              <a:rPr lang="en-US" altLang="en-US" sz="1400"/>
              <a:t>bipartite</a:t>
            </a:r>
            <a:br>
              <a:rPr lang="en-US" altLang="en-US" sz="1400"/>
            </a:br>
            <a:r>
              <a:rPr lang="en-US" altLang="en-US" sz="1400"/>
              <a:t>(2-colorable)</a:t>
            </a:r>
          </a:p>
        </p:txBody>
      </p:sp>
      <p:sp>
        <p:nvSpPr>
          <p:cNvPr id="708640" name="Rectangle 32"/>
          <p:cNvSpPr>
            <a:spLocks noChangeArrowheads="1"/>
          </p:cNvSpPr>
          <p:nvPr/>
        </p:nvSpPr>
        <p:spPr bwMode="auto">
          <a:xfrm>
            <a:off x="7067550" y="5276850"/>
            <a:ext cx="1407116" cy="5238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r>
              <a:rPr lang="en-US" altLang="en-US" sz="1400"/>
              <a:t>not bipartite</a:t>
            </a:r>
            <a:br>
              <a:rPr lang="en-US" altLang="en-US" sz="1400"/>
            </a:br>
            <a:r>
              <a:rPr lang="en-US" altLang="en-US" sz="1400"/>
              <a:t>(not 2-colorable)</a:t>
            </a:r>
          </a:p>
        </p:txBody>
      </p:sp>
    </p:spTree>
    <p:extLst>
      <p:ext uri="{BB962C8B-B14F-4D97-AF65-F5344CB8AC3E}">
        <p14:creationId xmlns:p14="http://schemas.microsoft.com/office/powerpoint/2010/main" val="285784872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8"/>
          <p:cNvSpPr>
            <a:spLocks noGrp="1" noChangeArrowheads="1"/>
          </p:cNvSpPr>
          <p:nvPr>
            <p:ph type="title"/>
          </p:nvPr>
        </p:nvSpPr>
        <p:spPr/>
        <p:txBody>
          <a:bodyPr>
            <a:normAutofit/>
          </a:bodyPr>
          <a:lstStyle/>
          <a:p>
            <a:r>
              <a:rPr lang="en-US" altLang="en-US" sz="4000" dirty="0" smtClean="0">
                <a:solidFill>
                  <a:srgbClr val="CD0000"/>
                </a:solidFill>
              </a:rPr>
              <a:t>Dijkstra's Shortest Path Algorithm</a:t>
            </a:r>
          </a:p>
        </p:txBody>
      </p:sp>
      <p:sp>
        <p:nvSpPr>
          <p:cNvPr id="5124" name="Rectangle 59"/>
          <p:cNvSpPr>
            <a:spLocks noGrp="1" noChangeArrowheads="1"/>
          </p:cNvSpPr>
          <p:nvPr>
            <p:ph type="body" idx="1"/>
          </p:nvPr>
        </p:nvSpPr>
        <p:spPr/>
        <p:txBody>
          <a:bodyPr/>
          <a:lstStyle/>
          <a:p>
            <a:r>
              <a:rPr lang="en-US" altLang="en-US" dirty="0" smtClean="0">
                <a:latin typeface="+mj-lt"/>
              </a:rPr>
              <a:t>Find shortest path from s to t.</a:t>
            </a:r>
          </a:p>
        </p:txBody>
      </p:sp>
      <p:sp>
        <p:nvSpPr>
          <p:cNvPr id="5125" name="Oval 3"/>
          <p:cNvSpPr>
            <a:spLocks noChangeArrowheads="1"/>
          </p:cNvSpPr>
          <p:nvPr/>
        </p:nvSpPr>
        <p:spPr bwMode="auto">
          <a:xfrm>
            <a:off x="1824039" y="3400426"/>
            <a:ext cx="301625" cy="301625"/>
          </a:xfrm>
          <a:prstGeom prst="ellipse">
            <a:avLst/>
          </a:prstGeom>
          <a:solidFill>
            <a:srgbClr val="FFFF00"/>
          </a:solidFill>
          <a:ln w="15875">
            <a:solidFill>
              <a:schemeClr val="tx1"/>
            </a:solidFill>
            <a:round/>
            <a:headEnd/>
            <a:tailEnd/>
          </a:ln>
          <a:effec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5126"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5127" name="Oval 5"/>
          <p:cNvSpPr>
            <a:spLocks noChangeArrowheads="1"/>
          </p:cNvSpPr>
          <p:nvPr/>
        </p:nvSpPr>
        <p:spPr bwMode="auto">
          <a:xfrm>
            <a:off x="9802814" y="5907089"/>
            <a:ext cx="301625" cy="301625"/>
          </a:xfrm>
          <a:prstGeom prst="ellipse">
            <a:avLst/>
          </a:prstGeom>
          <a:solidFill>
            <a:srgbClr val="FFFF00"/>
          </a:solidFill>
          <a:ln w="15875">
            <a:solidFill>
              <a:schemeClr val="tx1"/>
            </a:solidFill>
            <a:round/>
            <a:headEnd/>
            <a:tailEnd/>
          </a:ln>
          <a:effec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5128"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5129"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5130"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5131"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5132"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5133" name="AutoShape 11"/>
          <p:cNvCxnSpPr>
            <a:cxnSpLocks noChangeShapeType="1"/>
            <a:stCxn id="5125" idx="7"/>
            <a:endCxn id="5128" idx="2"/>
          </p:cNvCxnSpPr>
          <p:nvPr/>
        </p:nvCxnSpPr>
        <p:spPr bwMode="auto">
          <a:xfrm flipV="1">
            <a:off x="2081213" y="3057526"/>
            <a:ext cx="1511300" cy="379413"/>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134" name="AutoShape 12"/>
          <p:cNvCxnSpPr>
            <a:cxnSpLocks noChangeShapeType="1"/>
            <a:stCxn id="5125" idx="6"/>
            <a:endCxn id="5129" idx="1"/>
          </p:cNvCxnSpPr>
          <p:nvPr/>
        </p:nvCxnSpPr>
        <p:spPr bwMode="auto">
          <a:xfrm>
            <a:off x="2133600" y="3551239"/>
            <a:ext cx="2317750" cy="561975"/>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135" name="AutoShape 13"/>
          <p:cNvCxnSpPr>
            <a:cxnSpLocks noChangeShapeType="1"/>
            <a:stCxn id="5125" idx="5"/>
            <a:endCxn id="5130" idx="0"/>
          </p:cNvCxnSpPr>
          <p:nvPr/>
        </p:nvCxnSpPr>
        <p:spPr bwMode="auto">
          <a:xfrm>
            <a:off x="2081213" y="3665539"/>
            <a:ext cx="1731962" cy="2346325"/>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136" name="AutoShape 14"/>
          <p:cNvCxnSpPr>
            <a:cxnSpLocks noChangeShapeType="1"/>
            <a:stCxn id="5129" idx="7"/>
            <a:endCxn id="5126" idx="2"/>
          </p:cNvCxnSpPr>
          <p:nvPr/>
        </p:nvCxnSpPr>
        <p:spPr bwMode="auto">
          <a:xfrm flipV="1">
            <a:off x="4664075" y="3057525"/>
            <a:ext cx="4819650" cy="105568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137" name="AutoShape 15"/>
          <p:cNvCxnSpPr>
            <a:cxnSpLocks noChangeShapeType="1"/>
            <a:stCxn id="5131" idx="7"/>
            <a:endCxn id="5126"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138" name="AutoShape 16"/>
          <p:cNvCxnSpPr>
            <a:cxnSpLocks noChangeShapeType="1"/>
            <a:stCxn id="5129" idx="5"/>
            <a:endCxn id="5132"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139" name="AutoShape 17"/>
          <p:cNvCxnSpPr>
            <a:cxnSpLocks noChangeShapeType="1"/>
            <a:stCxn id="5132" idx="5"/>
            <a:endCxn id="5127" idx="2"/>
          </p:cNvCxnSpPr>
          <p:nvPr/>
        </p:nvCxnSpPr>
        <p:spPr bwMode="auto">
          <a:xfrm>
            <a:off x="6070601" y="5033964"/>
            <a:ext cx="3724275" cy="102393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140" name="AutoShape 18"/>
          <p:cNvCxnSpPr>
            <a:cxnSpLocks noChangeShapeType="1"/>
            <a:stCxn id="5132" idx="6"/>
            <a:endCxn id="5131" idx="2"/>
          </p:cNvCxnSpPr>
          <p:nvPr/>
        </p:nvCxnSpPr>
        <p:spPr bwMode="auto">
          <a:xfrm flipV="1">
            <a:off x="6122988" y="4576763"/>
            <a:ext cx="2417762" cy="34290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141" name="AutoShape 19"/>
          <p:cNvCxnSpPr>
            <a:cxnSpLocks noChangeShapeType="1"/>
            <a:stCxn id="5131" idx="4"/>
            <a:endCxn id="5127"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142" name="AutoShape 20"/>
          <p:cNvCxnSpPr>
            <a:cxnSpLocks noChangeShapeType="1"/>
            <a:stCxn id="5126" idx="3"/>
            <a:endCxn id="5132" idx="7"/>
          </p:cNvCxnSpPr>
          <p:nvPr/>
        </p:nvCxnSpPr>
        <p:spPr bwMode="auto">
          <a:xfrm flipH="1">
            <a:off x="6070601" y="3171825"/>
            <a:ext cx="3465513" cy="163353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143" name="AutoShape 21"/>
          <p:cNvCxnSpPr>
            <a:cxnSpLocks noChangeShapeType="1"/>
            <a:stCxn id="5129" idx="4"/>
            <a:endCxn id="5130"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144" name="AutoShape 22"/>
          <p:cNvCxnSpPr>
            <a:cxnSpLocks noChangeShapeType="1"/>
            <a:stCxn id="5130" idx="6"/>
            <a:endCxn id="5132"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145" name="AutoShape 23"/>
          <p:cNvCxnSpPr>
            <a:cxnSpLocks noChangeShapeType="1"/>
            <a:stCxn id="5128" idx="6"/>
            <a:endCxn id="5126" idx="1"/>
          </p:cNvCxnSpPr>
          <p:nvPr/>
        </p:nvCxnSpPr>
        <p:spPr bwMode="auto">
          <a:xfrm flipV="1">
            <a:off x="3910013" y="2943225"/>
            <a:ext cx="5626100" cy="11430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146" name="AutoShape 24"/>
          <p:cNvCxnSpPr>
            <a:cxnSpLocks noChangeShapeType="1"/>
            <a:stCxn id="5130" idx="6"/>
            <a:endCxn id="5127"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147" name="AutoShape 25"/>
          <p:cNvCxnSpPr>
            <a:cxnSpLocks noChangeShapeType="1"/>
            <a:stCxn id="5126" idx="5"/>
            <a:endCxn id="5127" idx="0"/>
          </p:cNvCxnSpPr>
          <p:nvPr/>
        </p:nvCxnSpPr>
        <p:spPr bwMode="auto">
          <a:xfrm>
            <a:off x="9748839" y="3171826"/>
            <a:ext cx="204787" cy="2727325"/>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5148" name="Text Box 26"/>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5149"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5150"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5151"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5152"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5153"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5154"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5155"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5156"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5157"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5158"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5159"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5160"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5161"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5162"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Tree>
    <p:extLst>
      <p:ext uri="{BB962C8B-B14F-4D97-AF65-F5344CB8AC3E}">
        <p14:creationId xmlns:p14="http://schemas.microsoft.com/office/powerpoint/2010/main" val="2946366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normAutofit/>
          </a:bodyPr>
          <a:lstStyle/>
          <a:p>
            <a:r>
              <a:rPr lang="en-US" altLang="en-US" sz="4000" dirty="0" smtClean="0">
                <a:solidFill>
                  <a:srgbClr val="CD0000"/>
                </a:solidFill>
              </a:rPr>
              <a:t>Dijkstra's Shortest Path Algorithm</a:t>
            </a:r>
          </a:p>
        </p:txBody>
      </p:sp>
      <p:sp>
        <p:nvSpPr>
          <p:cNvPr id="6148"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6149"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6150"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6151"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6152"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6153"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6154"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6155"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6156" name="AutoShape 11"/>
          <p:cNvCxnSpPr>
            <a:cxnSpLocks noChangeShapeType="1"/>
            <a:stCxn id="6148" idx="7"/>
            <a:endCxn id="6151" idx="2"/>
          </p:cNvCxnSpPr>
          <p:nvPr/>
        </p:nvCxnSpPr>
        <p:spPr bwMode="auto">
          <a:xfrm flipV="1">
            <a:off x="2081213" y="3057526"/>
            <a:ext cx="1511300" cy="379413"/>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57" name="AutoShape 12"/>
          <p:cNvCxnSpPr>
            <a:cxnSpLocks noChangeShapeType="1"/>
            <a:stCxn id="6148" idx="6"/>
            <a:endCxn id="6152" idx="1"/>
          </p:cNvCxnSpPr>
          <p:nvPr/>
        </p:nvCxnSpPr>
        <p:spPr bwMode="auto">
          <a:xfrm>
            <a:off x="2133600" y="3551239"/>
            <a:ext cx="2317750" cy="561975"/>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58" name="AutoShape 13"/>
          <p:cNvCxnSpPr>
            <a:cxnSpLocks noChangeShapeType="1"/>
            <a:stCxn id="6148" idx="5"/>
            <a:endCxn id="6153" idx="0"/>
          </p:cNvCxnSpPr>
          <p:nvPr/>
        </p:nvCxnSpPr>
        <p:spPr bwMode="auto">
          <a:xfrm>
            <a:off x="2081213" y="3665539"/>
            <a:ext cx="1731962" cy="2346325"/>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59" name="AutoShape 14"/>
          <p:cNvCxnSpPr>
            <a:cxnSpLocks noChangeShapeType="1"/>
            <a:stCxn id="6152" idx="7"/>
            <a:endCxn id="6149" idx="2"/>
          </p:cNvCxnSpPr>
          <p:nvPr/>
        </p:nvCxnSpPr>
        <p:spPr bwMode="auto">
          <a:xfrm flipV="1">
            <a:off x="4664075" y="3057525"/>
            <a:ext cx="4819650" cy="105568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60" name="AutoShape 15"/>
          <p:cNvCxnSpPr>
            <a:cxnSpLocks noChangeShapeType="1"/>
            <a:stCxn id="6154" idx="7"/>
            <a:endCxn id="6149"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61" name="AutoShape 16"/>
          <p:cNvCxnSpPr>
            <a:cxnSpLocks noChangeShapeType="1"/>
            <a:stCxn id="6152" idx="5"/>
            <a:endCxn id="6155"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62" name="AutoShape 17"/>
          <p:cNvCxnSpPr>
            <a:cxnSpLocks noChangeShapeType="1"/>
            <a:stCxn id="6155" idx="5"/>
            <a:endCxn id="6150" idx="2"/>
          </p:cNvCxnSpPr>
          <p:nvPr/>
        </p:nvCxnSpPr>
        <p:spPr bwMode="auto">
          <a:xfrm>
            <a:off x="6070601" y="5033964"/>
            <a:ext cx="3724275" cy="102393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63" name="AutoShape 18"/>
          <p:cNvCxnSpPr>
            <a:cxnSpLocks noChangeShapeType="1"/>
            <a:stCxn id="6155" idx="6"/>
            <a:endCxn id="6154" idx="2"/>
          </p:cNvCxnSpPr>
          <p:nvPr/>
        </p:nvCxnSpPr>
        <p:spPr bwMode="auto">
          <a:xfrm flipV="1">
            <a:off x="6122988" y="4576763"/>
            <a:ext cx="2417762" cy="34290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64" name="AutoShape 19"/>
          <p:cNvCxnSpPr>
            <a:cxnSpLocks noChangeShapeType="1"/>
            <a:stCxn id="6154" idx="4"/>
            <a:endCxn id="6150"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65" name="AutoShape 20"/>
          <p:cNvCxnSpPr>
            <a:cxnSpLocks noChangeShapeType="1"/>
            <a:stCxn id="6149" idx="3"/>
            <a:endCxn id="6155" idx="7"/>
          </p:cNvCxnSpPr>
          <p:nvPr/>
        </p:nvCxnSpPr>
        <p:spPr bwMode="auto">
          <a:xfrm flipH="1">
            <a:off x="6070601" y="3171825"/>
            <a:ext cx="3465513" cy="163353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66" name="AutoShape 21"/>
          <p:cNvCxnSpPr>
            <a:cxnSpLocks noChangeShapeType="1"/>
            <a:stCxn id="6152" idx="4"/>
            <a:endCxn id="6153"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67" name="AutoShape 22"/>
          <p:cNvCxnSpPr>
            <a:cxnSpLocks noChangeShapeType="1"/>
            <a:stCxn id="6153" idx="6"/>
            <a:endCxn id="6155"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68" name="AutoShape 23"/>
          <p:cNvCxnSpPr>
            <a:cxnSpLocks noChangeShapeType="1"/>
            <a:stCxn id="6151" idx="6"/>
            <a:endCxn id="6149" idx="1"/>
          </p:cNvCxnSpPr>
          <p:nvPr/>
        </p:nvCxnSpPr>
        <p:spPr bwMode="auto">
          <a:xfrm flipV="1">
            <a:off x="3910013" y="2943225"/>
            <a:ext cx="5626100" cy="11430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69" name="AutoShape 24"/>
          <p:cNvCxnSpPr>
            <a:cxnSpLocks noChangeShapeType="1"/>
            <a:stCxn id="6153" idx="6"/>
            <a:endCxn id="6150"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70" name="AutoShape 25"/>
          <p:cNvCxnSpPr>
            <a:cxnSpLocks noChangeShapeType="1"/>
            <a:stCxn id="6149" idx="5"/>
            <a:endCxn id="6150" idx="0"/>
          </p:cNvCxnSpPr>
          <p:nvPr/>
        </p:nvCxnSpPr>
        <p:spPr bwMode="auto">
          <a:xfrm>
            <a:off x="9748839" y="3171826"/>
            <a:ext cx="204787" cy="2727325"/>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6171" name="Text Box 26"/>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6172"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6173"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6174"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6175"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6176"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6177"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6178"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6179"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6180"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6181"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6182"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6183"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6184"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6185"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6186" name="Text Box 41"/>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6187" name="Text Box 42"/>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6188" name="Text Box 43"/>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6189" name="Text Box 44"/>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6190" name="Text Box 45"/>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6191" name="Text Box 46"/>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6192" name="Text Box 47"/>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6193" name="Text Box 48"/>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b="1">
                <a:solidFill>
                  <a:srgbClr val="006600"/>
                </a:solidFill>
              </a:rPr>
              <a:t> </a:t>
            </a:r>
            <a:r>
              <a:rPr lang="en-US" altLang="en-US" sz="1600" b="1">
                <a:solidFill>
                  <a:srgbClr val="006600"/>
                </a:solidFill>
                <a:sym typeface="Symbol" panose="05050102010706020507" pitchFamily="18" charset="2"/>
              </a:rPr>
              <a:t>0</a:t>
            </a:r>
            <a:endParaRPr lang="en-US" altLang="en-US" sz="1600" b="1">
              <a:solidFill>
                <a:srgbClr val="006600"/>
              </a:solidFill>
            </a:endParaRPr>
          </a:p>
        </p:txBody>
      </p:sp>
      <p:sp>
        <p:nvSpPr>
          <p:cNvPr id="6194" name="Text Box 49"/>
          <p:cNvSpPr txBox="1">
            <a:spLocks noChangeArrowheads="1"/>
          </p:cNvSpPr>
          <p:nvPr/>
        </p:nvSpPr>
        <p:spPr bwMode="auto">
          <a:xfrm>
            <a:off x="1608139" y="6319838"/>
            <a:ext cx="1552575"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distance label</a:t>
            </a:r>
            <a:endParaRPr lang="en-US" altLang="en-US" sz="1600">
              <a:solidFill>
                <a:srgbClr val="006600"/>
              </a:solidFill>
            </a:endParaRPr>
          </a:p>
        </p:txBody>
      </p:sp>
      <p:sp>
        <p:nvSpPr>
          <p:cNvPr id="6195" name="AutoShape 50"/>
          <p:cNvSpPr>
            <a:spLocks noChangeArrowheads="1"/>
          </p:cNvSpPr>
          <p:nvPr/>
        </p:nvSpPr>
        <p:spPr bwMode="auto">
          <a:xfrm>
            <a:off x="3227389" y="6426201"/>
            <a:ext cx="276225" cy="138113"/>
          </a:xfrm>
          <a:prstGeom prst="rightArrow">
            <a:avLst>
              <a:gd name="adj1" fmla="val 50000"/>
              <a:gd name="adj2" fmla="val 50000"/>
            </a:avLst>
          </a:prstGeom>
          <a:solidFill>
            <a:srgbClr val="006600"/>
          </a:solidFill>
          <a:ln w="158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endParaRPr lang="en-US" altLang="en-US"/>
          </a:p>
        </p:txBody>
      </p:sp>
      <p:sp>
        <p:nvSpPr>
          <p:cNvPr id="6196" name="Text Box 51"/>
          <p:cNvSpPr txBox="1">
            <a:spLocks noChangeArrowheads="1"/>
          </p:cNvSpPr>
          <p:nvPr/>
        </p:nvSpPr>
        <p:spPr bwMode="auto">
          <a:xfrm>
            <a:off x="4318794" y="1495871"/>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dirty="0"/>
              <a:t>S = {  }</a:t>
            </a:r>
          </a:p>
          <a:p>
            <a:pPr>
              <a:spcBef>
                <a:spcPct val="20000"/>
              </a:spcBef>
              <a:buClr>
                <a:srgbClr val="003399"/>
              </a:buClr>
              <a:buSzPct val="50000"/>
              <a:buFont typeface="Monotype Sorts" pitchFamily="92" charset="2"/>
              <a:buNone/>
            </a:pPr>
            <a:r>
              <a:rPr lang="en-US" altLang="en-US" dirty="0"/>
              <a:t>PQ = { s, 2, 3, 4, 5, 6, 7, t }</a:t>
            </a:r>
          </a:p>
        </p:txBody>
      </p:sp>
    </p:spTree>
    <p:extLst>
      <p:ext uri="{BB962C8B-B14F-4D97-AF65-F5344CB8AC3E}">
        <p14:creationId xmlns:p14="http://schemas.microsoft.com/office/powerpoint/2010/main" val="346419966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normAutofit/>
          </a:bodyPr>
          <a:lstStyle/>
          <a:p>
            <a:r>
              <a:rPr lang="en-US" altLang="en-US" sz="4000" dirty="0" smtClean="0">
                <a:solidFill>
                  <a:srgbClr val="CD0000"/>
                </a:solidFill>
              </a:rPr>
              <a:t>Dijkstra's Shortest Path Algorithm</a:t>
            </a:r>
          </a:p>
        </p:txBody>
      </p:sp>
      <p:sp>
        <p:nvSpPr>
          <p:cNvPr id="7172"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7173"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7174"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7175"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7176"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7177"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7178"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7179"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7180" name="AutoShape 11"/>
          <p:cNvCxnSpPr>
            <a:cxnSpLocks noChangeShapeType="1"/>
            <a:stCxn id="7172" idx="7"/>
            <a:endCxn id="7175" idx="2"/>
          </p:cNvCxnSpPr>
          <p:nvPr/>
        </p:nvCxnSpPr>
        <p:spPr bwMode="auto">
          <a:xfrm flipV="1">
            <a:off x="2081213" y="3057526"/>
            <a:ext cx="1511300" cy="379413"/>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181" name="AutoShape 12"/>
          <p:cNvCxnSpPr>
            <a:cxnSpLocks noChangeShapeType="1"/>
            <a:stCxn id="7172" idx="6"/>
            <a:endCxn id="7176" idx="1"/>
          </p:cNvCxnSpPr>
          <p:nvPr/>
        </p:nvCxnSpPr>
        <p:spPr bwMode="auto">
          <a:xfrm>
            <a:off x="2133600" y="3551239"/>
            <a:ext cx="2317750" cy="561975"/>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182" name="AutoShape 13"/>
          <p:cNvCxnSpPr>
            <a:cxnSpLocks noChangeShapeType="1"/>
            <a:stCxn id="7172" idx="5"/>
            <a:endCxn id="7177" idx="0"/>
          </p:cNvCxnSpPr>
          <p:nvPr/>
        </p:nvCxnSpPr>
        <p:spPr bwMode="auto">
          <a:xfrm>
            <a:off x="2081213" y="3665539"/>
            <a:ext cx="1731962" cy="2346325"/>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183" name="AutoShape 14"/>
          <p:cNvCxnSpPr>
            <a:cxnSpLocks noChangeShapeType="1"/>
            <a:stCxn id="7176" idx="7"/>
            <a:endCxn id="7173" idx="2"/>
          </p:cNvCxnSpPr>
          <p:nvPr/>
        </p:nvCxnSpPr>
        <p:spPr bwMode="auto">
          <a:xfrm flipV="1">
            <a:off x="4664075" y="3057525"/>
            <a:ext cx="4819650" cy="105568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184" name="AutoShape 15"/>
          <p:cNvCxnSpPr>
            <a:cxnSpLocks noChangeShapeType="1"/>
            <a:stCxn id="7178" idx="7"/>
            <a:endCxn id="7173"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185" name="AutoShape 16"/>
          <p:cNvCxnSpPr>
            <a:cxnSpLocks noChangeShapeType="1"/>
            <a:stCxn id="7176" idx="5"/>
            <a:endCxn id="7179"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186" name="AutoShape 17"/>
          <p:cNvCxnSpPr>
            <a:cxnSpLocks noChangeShapeType="1"/>
            <a:stCxn id="7179" idx="5"/>
            <a:endCxn id="7174" idx="2"/>
          </p:cNvCxnSpPr>
          <p:nvPr/>
        </p:nvCxnSpPr>
        <p:spPr bwMode="auto">
          <a:xfrm>
            <a:off x="6070601" y="5033964"/>
            <a:ext cx="3724275" cy="102393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187" name="AutoShape 18"/>
          <p:cNvCxnSpPr>
            <a:cxnSpLocks noChangeShapeType="1"/>
            <a:stCxn id="7179" idx="6"/>
            <a:endCxn id="7178" idx="2"/>
          </p:cNvCxnSpPr>
          <p:nvPr/>
        </p:nvCxnSpPr>
        <p:spPr bwMode="auto">
          <a:xfrm flipV="1">
            <a:off x="6122988" y="4576763"/>
            <a:ext cx="2417762" cy="34290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188" name="AutoShape 19"/>
          <p:cNvCxnSpPr>
            <a:cxnSpLocks noChangeShapeType="1"/>
            <a:stCxn id="7178" idx="4"/>
            <a:endCxn id="7174"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189" name="AutoShape 20"/>
          <p:cNvCxnSpPr>
            <a:cxnSpLocks noChangeShapeType="1"/>
            <a:stCxn id="7173" idx="3"/>
            <a:endCxn id="7179" idx="7"/>
          </p:cNvCxnSpPr>
          <p:nvPr/>
        </p:nvCxnSpPr>
        <p:spPr bwMode="auto">
          <a:xfrm flipH="1">
            <a:off x="6070601" y="3171825"/>
            <a:ext cx="3465513" cy="163353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190" name="AutoShape 21"/>
          <p:cNvCxnSpPr>
            <a:cxnSpLocks noChangeShapeType="1"/>
            <a:stCxn id="7176" idx="4"/>
            <a:endCxn id="7177"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191" name="AutoShape 22"/>
          <p:cNvCxnSpPr>
            <a:cxnSpLocks noChangeShapeType="1"/>
            <a:stCxn id="7177" idx="6"/>
            <a:endCxn id="7179"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192" name="AutoShape 23"/>
          <p:cNvCxnSpPr>
            <a:cxnSpLocks noChangeShapeType="1"/>
            <a:stCxn id="7175" idx="6"/>
            <a:endCxn id="7173" idx="1"/>
          </p:cNvCxnSpPr>
          <p:nvPr/>
        </p:nvCxnSpPr>
        <p:spPr bwMode="auto">
          <a:xfrm flipV="1">
            <a:off x="3910013" y="2943225"/>
            <a:ext cx="5626100" cy="11430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193" name="AutoShape 24"/>
          <p:cNvCxnSpPr>
            <a:cxnSpLocks noChangeShapeType="1"/>
            <a:stCxn id="7177" idx="6"/>
            <a:endCxn id="7174"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7194" name="AutoShape 25"/>
          <p:cNvCxnSpPr>
            <a:cxnSpLocks noChangeShapeType="1"/>
            <a:stCxn id="7173" idx="5"/>
            <a:endCxn id="7174" idx="0"/>
          </p:cNvCxnSpPr>
          <p:nvPr/>
        </p:nvCxnSpPr>
        <p:spPr bwMode="auto">
          <a:xfrm>
            <a:off x="9748839" y="3171826"/>
            <a:ext cx="204787" cy="2727325"/>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7195" name="Text Box 26"/>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7196"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7197"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7198"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7199"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7200"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7201"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7202"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7203"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7204"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7205"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7206"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7207"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7208"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7209"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7210" name="Text Box 41"/>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7211" name="Text Box 42"/>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7212" name="Text Box 43"/>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7213" name="Text Box 44"/>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7214" name="Text Box 45"/>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7215" name="Text Box 46"/>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7216" name="Text Box 47"/>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7217" name="Text Box 48"/>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b="1">
                <a:solidFill>
                  <a:srgbClr val="006600"/>
                </a:solidFill>
              </a:rPr>
              <a:t> </a:t>
            </a:r>
            <a:r>
              <a:rPr lang="en-US" altLang="en-US" sz="1600" b="1">
                <a:solidFill>
                  <a:srgbClr val="006600"/>
                </a:solidFill>
                <a:sym typeface="Symbol" panose="05050102010706020507" pitchFamily="18" charset="2"/>
              </a:rPr>
              <a:t>0</a:t>
            </a:r>
            <a:endParaRPr lang="en-US" altLang="en-US" sz="1600" b="1">
              <a:solidFill>
                <a:srgbClr val="006600"/>
              </a:solidFill>
            </a:endParaRPr>
          </a:p>
        </p:txBody>
      </p:sp>
      <p:sp>
        <p:nvSpPr>
          <p:cNvPr id="7218" name="Text Box 49"/>
          <p:cNvSpPr txBox="1">
            <a:spLocks noChangeArrowheads="1"/>
          </p:cNvSpPr>
          <p:nvPr/>
        </p:nvSpPr>
        <p:spPr bwMode="auto">
          <a:xfrm>
            <a:off x="1608139" y="6319838"/>
            <a:ext cx="1552575"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distance label</a:t>
            </a:r>
            <a:endParaRPr lang="en-US" altLang="en-US" sz="1600">
              <a:solidFill>
                <a:srgbClr val="006600"/>
              </a:solidFill>
            </a:endParaRPr>
          </a:p>
        </p:txBody>
      </p:sp>
      <p:sp>
        <p:nvSpPr>
          <p:cNvPr id="7219" name="AutoShape 50"/>
          <p:cNvSpPr>
            <a:spLocks noChangeArrowheads="1"/>
          </p:cNvSpPr>
          <p:nvPr/>
        </p:nvSpPr>
        <p:spPr bwMode="auto">
          <a:xfrm>
            <a:off x="3227389" y="6426201"/>
            <a:ext cx="276225" cy="138113"/>
          </a:xfrm>
          <a:prstGeom prst="rightArrow">
            <a:avLst>
              <a:gd name="adj1" fmla="val 50000"/>
              <a:gd name="adj2" fmla="val 50000"/>
            </a:avLst>
          </a:prstGeom>
          <a:solidFill>
            <a:srgbClr val="006600"/>
          </a:solidFill>
          <a:ln w="158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endParaRPr lang="en-US" altLang="en-US"/>
          </a:p>
        </p:txBody>
      </p:sp>
      <p:sp>
        <p:nvSpPr>
          <p:cNvPr id="7220" name="Text Box 51"/>
          <p:cNvSpPr txBox="1">
            <a:spLocks noChangeArrowheads="1"/>
          </p:cNvSpPr>
          <p:nvPr/>
        </p:nvSpPr>
        <p:spPr bwMode="auto">
          <a:xfrm>
            <a:off x="4205289" y="1495871"/>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dirty="0"/>
              <a:t>S = {  }</a:t>
            </a:r>
          </a:p>
          <a:p>
            <a:pPr>
              <a:spcBef>
                <a:spcPct val="20000"/>
              </a:spcBef>
              <a:buClr>
                <a:srgbClr val="003399"/>
              </a:buClr>
              <a:buSzPct val="50000"/>
              <a:buFont typeface="Monotype Sorts" pitchFamily="92" charset="2"/>
              <a:buNone/>
            </a:pPr>
            <a:r>
              <a:rPr lang="en-US" altLang="en-US" dirty="0"/>
              <a:t>PQ = { s, 2, 3, 4, 5, 6, 7, t }</a:t>
            </a:r>
          </a:p>
        </p:txBody>
      </p:sp>
      <p:sp>
        <p:nvSpPr>
          <p:cNvPr id="7221" name="AutoShape 52"/>
          <p:cNvSpPr>
            <a:spLocks noChangeArrowheads="1"/>
          </p:cNvSpPr>
          <p:nvPr/>
        </p:nvSpPr>
        <p:spPr bwMode="auto">
          <a:xfrm>
            <a:off x="1900239" y="2667001"/>
            <a:ext cx="174625" cy="314325"/>
          </a:xfrm>
          <a:prstGeom prst="downArrow">
            <a:avLst>
              <a:gd name="adj1" fmla="val 50000"/>
              <a:gd name="adj2" fmla="val 45000"/>
            </a:avLst>
          </a:prstGeom>
          <a:solidFill>
            <a:schemeClr val="accent1"/>
          </a:solidFill>
          <a:ln w="158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endParaRPr lang="en-US" altLang="en-US"/>
          </a:p>
        </p:txBody>
      </p:sp>
      <p:sp>
        <p:nvSpPr>
          <p:cNvPr id="7222" name="Text Box 53"/>
          <p:cNvSpPr txBox="1">
            <a:spLocks noChangeArrowheads="1"/>
          </p:cNvSpPr>
          <p:nvPr/>
        </p:nvSpPr>
        <p:spPr bwMode="auto">
          <a:xfrm>
            <a:off x="1644650" y="2279650"/>
            <a:ext cx="1098550" cy="3391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solidFill>
                  <a:schemeClr val="accent1"/>
                </a:solidFill>
              </a:rPr>
              <a:t>delmin</a:t>
            </a:r>
          </a:p>
        </p:txBody>
      </p:sp>
    </p:spTree>
    <p:extLst>
      <p:ext uri="{BB962C8B-B14F-4D97-AF65-F5344CB8AC3E}">
        <p14:creationId xmlns:p14="http://schemas.microsoft.com/office/powerpoint/2010/main" val="245943704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normAutofit/>
          </a:bodyPr>
          <a:lstStyle/>
          <a:p>
            <a:r>
              <a:rPr lang="en-US" altLang="en-US" sz="4000" dirty="0" smtClean="0">
                <a:solidFill>
                  <a:srgbClr val="CD0000"/>
                </a:solidFill>
              </a:rPr>
              <a:t>Dijkstra's Shortest Path Algorithm</a:t>
            </a:r>
          </a:p>
        </p:txBody>
      </p:sp>
      <p:sp>
        <p:nvSpPr>
          <p:cNvPr id="8196" name="Oval 4"/>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8197" name="Oval 5"/>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8198" name="Oval 6"/>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8199" name="Oval 7"/>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8200" name="Oval 8"/>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8201" name="Oval 9"/>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8202" name="Oval 10"/>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8203" name="Oval 11"/>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8204" name="AutoShape 12"/>
          <p:cNvCxnSpPr>
            <a:cxnSpLocks noChangeShapeType="1"/>
            <a:stCxn id="8196" idx="7"/>
            <a:endCxn id="8199" idx="2"/>
          </p:cNvCxnSpPr>
          <p:nvPr/>
        </p:nvCxnSpPr>
        <p:spPr bwMode="auto">
          <a:xfrm flipV="1">
            <a:off x="2081213" y="3057526"/>
            <a:ext cx="1511300" cy="379413"/>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8205" name="AutoShape 13"/>
          <p:cNvCxnSpPr>
            <a:cxnSpLocks noChangeShapeType="1"/>
            <a:stCxn id="8196" idx="6"/>
            <a:endCxn id="8200" idx="1"/>
          </p:cNvCxnSpPr>
          <p:nvPr/>
        </p:nvCxnSpPr>
        <p:spPr bwMode="auto">
          <a:xfrm>
            <a:off x="2133600" y="3551239"/>
            <a:ext cx="2317750" cy="561975"/>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8206" name="AutoShape 14"/>
          <p:cNvCxnSpPr>
            <a:cxnSpLocks noChangeShapeType="1"/>
            <a:stCxn id="8196" idx="5"/>
            <a:endCxn id="8201" idx="0"/>
          </p:cNvCxnSpPr>
          <p:nvPr/>
        </p:nvCxnSpPr>
        <p:spPr bwMode="auto">
          <a:xfrm>
            <a:off x="2081213" y="3665539"/>
            <a:ext cx="1731962" cy="2346325"/>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8207" name="AutoShape 15"/>
          <p:cNvCxnSpPr>
            <a:cxnSpLocks noChangeShapeType="1"/>
            <a:stCxn id="8200" idx="7"/>
            <a:endCxn id="8197" idx="2"/>
          </p:cNvCxnSpPr>
          <p:nvPr/>
        </p:nvCxnSpPr>
        <p:spPr bwMode="auto">
          <a:xfrm flipV="1">
            <a:off x="4664075" y="3057525"/>
            <a:ext cx="4819650" cy="105568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8208" name="AutoShape 16"/>
          <p:cNvCxnSpPr>
            <a:cxnSpLocks noChangeShapeType="1"/>
            <a:stCxn id="8202" idx="7"/>
            <a:endCxn id="8197"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8209" name="AutoShape 17"/>
          <p:cNvCxnSpPr>
            <a:cxnSpLocks noChangeShapeType="1"/>
            <a:stCxn id="8200" idx="5"/>
            <a:endCxn id="8203"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8210" name="AutoShape 18"/>
          <p:cNvCxnSpPr>
            <a:cxnSpLocks noChangeShapeType="1"/>
            <a:stCxn id="8203" idx="5"/>
            <a:endCxn id="8198" idx="2"/>
          </p:cNvCxnSpPr>
          <p:nvPr/>
        </p:nvCxnSpPr>
        <p:spPr bwMode="auto">
          <a:xfrm>
            <a:off x="6070601" y="5033964"/>
            <a:ext cx="3724275" cy="102393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8211" name="AutoShape 19"/>
          <p:cNvCxnSpPr>
            <a:cxnSpLocks noChangeShapeType="1"/>
            <a:stCxn id="8203" idx="6"/>
            <a:endCxn id="8202" idx="2"/>
          </p:cNvCxnSpPr>
          <p:nvPr/>
        </p:nvCxnSpPr>
        <p:spPr bwMode="auto">
          <a:xfrm flipV="1">
            <a:off x="6122988" y="4576763"/>
            <a:ext cx="2417762" cy="34290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8212" name="AutoShape 20"/>
          <p:cNvCxnSpPr>
            <a:cxnSpLocks noChangeShapeType="1"/>
            <a:stCxn id="8202" idx="4"/>
            <a:endCxn id="8198"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8213" name="AutoShape 21"/>
          <p:cNvCxnSpPr>
            <a:cxnSpLocks noChangeShapeType="1"/>
            <a:stCxn id="8197" idx="3"/>
            <a:endCxn id="8203" idx="7"/>
          </p:cNvCxnSpPr>
          <p:nvPr/>
        </p:nvCxnSpPr>
        <p:spPr bwMode="auto">
          <a:xfrm flipH="1">
            <a:off x="6070601" y="3171825"/>
            <a:ext cx="3465513" cy="163353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8214" name="AutoShape 22"/>
          <p:cNvCxnSpPr>
            <a:cxnSpLocks noChangeShapeType="1"/>
            <a:stCxn id="8200" idx="4"/>
            <a:endCxn id="8201"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8215" name="AutoShape 23"/>
          <p:cNvCxnSpPr>
            <a:cxnSpLocks noChangeShapeType="1"/>
            <a:stCxn id="8201" idx="6"/>
            <a:endCxn id="8203"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8216" name="AutoShape 24"/>
          <p:cNvCxnSpPr>
            <a:cxnSpLocks noChangeShapeType="1"/>
            <a:stCxn id="8199" idx="6"/>
            <a:endCxn id="8197" idx="1"/>
          </p:cNvCxnSpPr>
          <p:nvPr/>
        </p:nvCxnSpPr>
        <p:spPr bwMode="auto">
          <a:xfrm flipV="1">
            <a:off x="3910013" y="2943225"/>
            <a:ext cx="5626100" cy="11430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8217" name="AutoShape 25"/>
          <p:cNvCxnSpPr>
            <a:cxnSpLocks noChangeShapeType="1"/>
            <a:stCxn id="8201" idx="6"/>
            <a:endCxn id="8198"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8218" name="AutoShape 26"/>
          <p:cNvCxnSpPr>
            <a:cxnSpLocks noChangeShapeType="1"/>
            <a:stCxn id="8197" idx="5"/>
            <a:endCxn id="8198" idx="0"/>
          </p:cNvCxnSpPr>
          <p:nvPr/>
        </p:nvCxnSpPr>
        <p:spPr bwMode="auto">
          <a:xfrm>
            <a:off x="9748839" y="3171826"/>
            <a:ext cx="204787" cy="2727325"/>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8219" name="Text Box 27"/>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8220" name="Text Box 28"/>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8221" name="Text Box 29"/>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8222" name="Text Box 30"/>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8223" name="Text Box 31"/>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8224" name="Text Box 32"/>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8225" name="Text Box 33"/>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8226" name="Text Box 34"/>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8227" name="Text Box 35"/>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8228" name="Text Box 36"/>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8229" name="Text Box 37"/>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8230" name="Text Box 38"/>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8231" name="Text Box 39"/>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8232" name="Text Box 40"/>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8233" name="Text Box 41"/>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8234" name="Freeform 42"/>
          <p:cNvSpPr>
            <a:spLocks/>
          </p:cNvSpPr>
          <p:nvPr/>
        </p:nvSpPr>
        <p:spPr bwMode="auto">
          <a:xfrm>
            <a:off x="1624013" y="3068638"/>
            <a:ext cx="1027112" cy="914400"/>
          </a:xfrm>
          <a:custGeom>
            <a:avLst/>
            <a:gdLst>
              <a:gd name="T0" fmla="*/ 225425 w 647"/>
              <a:gd name="T1" fmla="*/ 776288 h 576"/>
              <a:gd name="T2" fmla="*/ 112712 w 647"/>
              <a:gd name="T3" fmla="*/ 738188 h 576"/>
              <a:gd name="T4" fmla="*/ 74612 w 647"/>
              <a:gd name="T5" fmla="*/ 725488 h 576"/>
              <a:gd name="T6" fmla="*/ 0 w 647"/>
              <a:gd name="T7" fmla="*/ 612775 h 576"/>
              <a:gd name="T8" fmla="*/ 12700 w 647"/>
              <a:gd name="T9" fmla="*/ 325438 h 576"/>
              <a:gd name="T10" fmla="*/ 87312 w 647"/>
              <a:gd name="T11" fmla="*/ 212725 h 576"/>
              <a:gd name="T12" fmla="*/ 187325 w 647"/>
              <a:gd name="T13" fmla="*/ 61913 h 576"/>
              <a:gd name="T14" fmla="*/ 238125 w 647"/>
              <a:gd name="T15" fmla="*/ 49213 h 576"/>
              <a:gd name="T16" fmla="*/ 501650 w 647"/>
              <a:gd name="T17" fmla="*/ 12700 h 576"/>
              <a:gd name="T18" fmla="*/ 801687 w 647"/>
              <a:gd name="T19" fmla="*/ 23813 h 576"/>
              <a:gd name="T20" fmla="*/ 914400 w 647"/>
              <a:gd name="T21" fmla="*/ 149225 h 576"/>
              <a:gd name="T22" fmla="*/ 989012 w 647"/>
              <a:gd name="T23" fmla="*/ 261938 h 576"/>
              <a:gd name="T24" fmla="*/ 1014412 w 647"/>
              <a:gd name="T25" fmla="*/ 338138 h 576"/>
              <a:gd name="T26" fmla="*/ 1027112 w 647"/>
              <a:gd name="T27" fmla="*/ 500063 h 576"/>
              <a:gd name="T28" fmla="*/ 1014412 w 647"/>
              <a:gd name="T29" fmla="*/ 712788 h 576"/>
              <a:gd name="T30" fmla="*/ 739775 w 647"/>
              <a:gd name="T31" fmla="*/ 914400 h 576"/>
              <a:gd name="T32" fmla="*/ 463550 w 647"/>
              <a:gd name="T33" fmla="*/ 901700 h 576"/>
              <a:gd name="T34" fmla="*/ 425450 w 647"/>
              <a:gd name="T35" fmla="*/ 876300 h 576"/>
              <a:gd name="T36" fmla="*/ 263525 w 647"/>
              <a:gd name="T37" fmla="*/ 814388 h 576"/>
              <a:gd name="T38" fmla="*/ 225425 w 647"/>
              <a:gd name="T39" fmla="*/ 776288 h 57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47" h="576">
                <a:moveTo>
                  <a:pt x="142" y="489"/>
                </a:moveTo>
                <a:cubicBezTo>
                  <a:pt x="87" y="470"/>
                  <a:pt x="111" y="478"/>
                  <a:pt x="71" y="465"/>
                </a:cubicBezTo>
                <a:cubicBezTo>
                  <a:pt x="63" y="462"/>
                  <a:pt x="47" y="457"/>
                  <a:pt x="47" y="457"/>
                </a:cubicBezTo>
                <a:cubicBezTo>
                  <a:pt x="24" y="434"/>
                  <a:pt x="10" y="417"/>
                  <a:pt x="0" y="386"/>
                </a:cubicBezTo>
                <a:cubicBezTo>
                  <a:pt x="3" y="326"/>
                  <a:pt x="3" y="265"/>
                  <a:pt x="8" y="205"/>
                </a:cubicBezTo>
                <a:cubicBezTo>
                  <a:pt x="10" y="174"/>
                  <a:pt x="38" y="156"/>
                  <a:pt x="55" y="134"/>
                </a:cubicBezTo>
                <a:cubicBezTo>
                  <a:pt x="78" y="104"/>
                  <a:pt x="98" y="71"/>
                  <a:pt x="118" y="39"/>
                </a:cubicBezTo>
                <a:cubicBezTo>
                  <a:pt x="124" y="30"/>
                  <a:pt x="139" y="34"/>
                  <a:pt x="150" y="31"/>
                </a:cubicBezTo>
                <a:cubicBezTo>
                  <a:pt x="247" y="1"/>
                  <a:pt x="150" y="18"/>
                  <a:pt x="316" y="8"/>
                </a:cubicBezTo>
                <a:cubicBezTo>
                  <a:pt x="379" y="10"/>
                  <a:pt x="444" y="0"/>
                  <a:pt x="505" y="15"/>
                </a:cubicBezTo>
                <a:cubicBezTo>
                  <a:pt x="533" y="22"/>
                  <a:pt x="530" y="81"/>
                  <a:pt x="576" y="94"/>
                </a:cubicBezTo>
                <a:cubicBezTo>
                  <a:pt x="592" y="118"/>
                  <a:pt x="614" y="138"/>
                  <a:pt x="623" y="165"/>
                </a:cubicBezTo>
                <a:cubicBezTo>
                  <a:pt x="628" y="181"/>
                  <a:pt x="639" y="213"/>
                  <a:pt x="639" y="213"/>
                </a:cubicBezTo>
                <a:cubicBezTo>
                  <a:pt x="642" y="247"/>
                  <a:pt x="647" y="281"/>
                  <a:pt x="647" y="315"/>
                </a:cubicBezTo>
                <a:cubicBezTo>
                  <a:pt x="647" y="360"/>
                  <a:pt x="644" y="404"/>
                  <a:pt x="639" y="449"/>
                </a:cubicBezTo>
                <a:cubicBezTo>
                  <a:pt x="633" y="508"/>
                  <a:pt x="516" y="558"/>
                  <a:pt x="466" y="576"/>
                </a:cubicBezTo>
                <a:cubicBezTo>
                  <a:pt x="408" y="573"/>
                  <a:pt x="350" y="575"/>
                  <a:pt x="292" y="568"/>
                </a:cubicBezTo>
                <a:cubicBezTo>
                  <a:pt x="282" y="567"/>
                  <a:pt x="277" y="556"/>
                  <a:pt x="268" y="552"/>
                </a:cubicBezTo>
                <a:cubicBezTo>
                  <a:pt x="239" y="539"/>
                  <a:pt x="197" y="520"/>
                  <a:pt x="166" y="513"/>
                </a:cubicBezTo>
                <a:cubicBezTo>
                  <a:pt x="149" y="487"/>
                  <a:pt x="160" y="489"/>
                  <a:pt x="142" y="489"/>
                </a:cubicBezTo>
                <a:close/>
              </a:path>
            </a:pathLst>
          </a:custGeom>
          <a:solidFill>
            <a:srgbClr val="003399">
              <a:alpha val="50195"/>
            </a:srgbClr>
          </a:solidFill>
          <a:ln>
            <a:noFill/>
          </a:ln>
          <a:effectLst/>
          <a:extLst>
            <a:ext uri="{91240B29-F687-4f45-9708-019B960494DF}">
              <a14:hiddenLine xmlns="" xmlns:a14="http://schemas.microsoft.com/office/drawing/2010/main" w="1587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en-US"/>
          </a:p>
        </p:txBody>
      </p:sp>
      <p:sp>
        <p:nvSpPr>
          <p:cNvPr id="8235" name="Text Box 43"/>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b="1">
                <a:solidFill>
                  <a:srgbClr val="006600"/>
                </a:solidFill>
              </a:rPr>
              <a:t> </a:t>
            </a:r>
            <a:r>
              <a:rPr lang="en-US" altLang="en-US" sz="1600" b="1">
                <a:solidFill>
                  <a:srgbClr val="006600"/>
                </a:solidFill>
                <a:sym typeface="Symbol" panose="05050102010706020507" pitchFamily="18" charset="2"/>
              </a:rPr>
              <a:t>15</a:t>
            </a:r>
            <a:endParaRPr lang="en-US" altLang="en-US" sz="1600" b="1">
              <a:solidFill>
                <a:srgbClr val="006600"/>
              </a:solidFill>
            </a:endParaRPr>
          </a:p>
        </p:txBody>
      </p:sp>
      <p:sp>
        <p:nvSpPr>
          <p:cNvPr id="8236" name="Text Box 44"/>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8237" name="Text Box 45"/>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8238" name="Text Box 46"/>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8239" name="Text Box 47"/>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8240" name="Text Box 48"/>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8241" name="Text Box 49"/>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8242" name="Text Box 50"/>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b="1">
                <a:solidFill>
                  <a:srgbClr val="006600"/>
                </a:solidFill>
              </a:rPr>
              <a:t> </a:t>
            </a:r>
            <a:r>
              <a:rPr lang="en-US" altLang="en-US" sz="1600" b="1">
                <a:solidFill>
                  <a:srgbClr val="006600"/>
                </a:solidFill>
                <a:sym typeface="Symbol" panose="05050102010706020507" pitchFamily="18" charset="2"/>
              </a:rPr>
              <a:t>0</a:t>
            </a:r>
            <a:endParaRPr lang="en-US" altLang="en-US" sz="1600" b="1">
              <a:solidFill>
                <a:srgbClr val="006600"/>
              </a:solidFill>
            </a:endParaRPr>
          </a:p>
        </p:txBody>
      </p:sp>
      <p:sp>
        <p:nvSpPr>
          <p:cNvPr id="8243" name="Text Box 51"/>
          <p:cNvSpPr txBox="1">
            <a:spLocks noChangeArrowheads="1"/>
          </p:cNvSpPr>
          <p:nvPr/>
        </p:nvSpPr>
        <p:spPr bwMode="auto">
          <a:xfrm>
            <a:off x="1608139" y="6319838"/>
            <a:ext cx="1552575"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distance label</a:t>
            </a:r>
            <a:endParaRPr lang="en-US" altLang="en-US" sz="1600">
              <a:solidFill>
                <a:srgbClr val="006600"/>
              </a:solidFill>
            </a:endParaRPr>
          </a:p>
        </p:txBody>
      </p:sp>
      <p:sp>
        <p:nvSpPr>
          <p:cNvPr id="8244" name="AutoShape 52"/>
          <p:cNvSpPr>
            <a:spLocks noChangeArrowheads="1"/>
          </p:cNvSpPr>
          <p:nvPr/>
        </p:nvSpPr>
        <p:spPr bwMode="auto">
          <a:xfrm>
            <a:off x="3227389" y="6426201"/>
            <a:ext cx="276225" cy="138113"/>
          </a:xfrm>
          <a:prstGeom prst="rightArrow">
            <a:avLst>
              <a:gd name="adj1" fmla="val 50000"/>
              <a:gd name="adj2" fmla="val 50000"/>
            </a:avLst>
          </a:prstGeom>
          <a:solidFill>
            <a:srgbClr val="006600"/>
          </a:solidFill>
          <a:ln w="158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endParaRPr lang="en-US" altLang="en-US"/>
          </a:p>
        </p:txBody>
      </p:sp>
      <p:sp>
        <p:nvSpPr>
          <p:cNvPr id="8245" name="Text Box 54"/>
          <p:cNvSpPr txBox="1">
            <a:spLocks noChangeArrowheads="1"/>
          </p:cNvSpPr>
          <p:nvPr/>
        </p:nvSpPr>
        <p:spPr bwMode="auto">
          <a:xfrm>
            <a:off x="4595814" y="1536350"/>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a:t>S = { s }</a:t>
            </a:r>
          </a:p>
          <a:p>
            <a:pPr>
              <a:spcBef>
                <a:spcPct val="20000"/>
              </a:spcBef>
              <a:buClr>
                <a:srgbClr val="003399"/>
              </a:buClr>
              <a:buSzPct val="50000"/>
              <a:buFont typeface="Monotype Sorts" pitchFamily="92" charset="2"/>
              <a:buNone/>
            </a:pPr>
            <a:r>
              <a:rPr lang="en-US" altLang="en-US"/>
              <a:t>PQ = { 2, 3, 4, 5, 6, 7, t }</a:t>
            </a:r>
          </a:p>
        </p:txBody>
      </p:sp>
      <p:sp>
        <p:nvSpPr>
          <p:cNvPr id="8246" name="AutoShape 55"/>
          <p:cNvSpPr>
            <a:spLocks noChangeArrowheads="1"/>
          </p:cNvSpPr>
          <p:nvPr/>
        </p:nvSpPr>
        <p:spPr bwMode="auto">
          <a:xfrm rot="-3296093">
            <a:off x="3351214" y="2303464"/>
            <a:ext cx="174625" cy="314325"/>
          </a:xfrm>
          <a:prstGeom prst="downArrow">
            <a:avLst>
              <a:gd name="adj1" fmla="val 50000"/>
              <a:gd name="adj2" fmla="val 45000"/>
            </a:avLst>
          </a:prstGeom>
          <a:solidFill>
            <a:srgbClr val="006600"/>
          </a:solidFill>
          <a:ln w="158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endParaRPr lang="en-US" altLang="en-US"/>
          </a:p>
        </p:txBody>
      </p:sp>
      <p:sp>
        <p:nvSpPr>
          <p:cNvPr id="8247" name="Text Box 56"/>
          <p:cNvSpPr txBox="1">
            <a:spLocks noChangeArrowheads="1"/>
          </p:cNvSpPr>
          <p:nvPr/>
        </p:nvSpPr>
        <p:spPr bwMode="auto">
          <a:xfrm>
            <a:off x="2749550" y="1979613"/>
            <a:ext cx="1652588" cy="3391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solidFill>
                  <a:srgbClr val="006600"/>
                </a:solidFill>
              </a:rPr>
              <a:t>decrease key</a:t>
            </a:r>
          </a:p>
        </p:txBody>
      </p:sp>
      <p:sp>
        <p:nvSpPr>
          <p:cNvPr id="8248" name="Text Box 58"/>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8249" name="Text Box 62"/>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8250" name="Text Box 63"/>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8251" name="Text Box 64"/>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8252" name="Text Box 65"/>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8253" name="Text Box 66"/>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Tree>
    <p:extLst>
      <p:ext uri="{BB962C8B-B14F-4D97-AF65-F5344CB8AC3E}">
        <p14:creationId xmlns:p14="http://schemas.microsoft.com/office/powerpoint/2010/main" val="145757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706438" y="223376"/>
            <a:ext cx="10515600" cy="1325563"/>
          </a:xfrm>
        </p:spPr>
        <p:txBody>
          <a:bodyPr>
            <a:normAutofit/>
          </a:bodyPr>
          <a:lstStyle/>
          <a:p>
            <a:r>
              <a:rPr lang="en-US" altLang="en-US" sz="4000" dirty="0" smtClean="0">
                <a:solidFill>
                  <a:srgbClr val="CD0000"/>
                </a:solidFill>
              </a:rPr>
              <a:t>Dijkstra's Shortest Path Algorithm</a:t>
            </a:r>
          </a:p>
        </p:txBody>
      </p:sp>
      <p:sp>
        <p:nvSpPr>
          <p:cNvPr id="9220"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9221"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9222"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9223"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9224"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9225"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9226"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9227"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9228" name="AutoShape 11"/>
          <p:cNvCxnSpPr>
            <a:cxnSpLocks noChangeShapeType="1"/>
            <a:stCxn id="9220" idx="7"/>
            <a:endCxn id="9223" idx="2"/>
          </p:cNvCxnSpPr>
          <p:nvPr/>
        </p:nvCxnSpPr>
        <p:spPr bwMode="auto">
          <a:xfrm flipV="1">
            <a:off x="2081213" y="3057526"/>
            <a:ext cx="1511300" cy="379413"/>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9229" name="AutoShape 12"/>
          <p:cNvCxnSpPr>
            <a:cxnSpLocks noChangeShapeType="1"/>
            <a:stCxn id="9220" idx="6"/>
            <a:endCxn id="9224" idx="1"/>
          </p:cNvCxnSpPr>
          <p:nvPr/>
        </p:nvCxnSpPr>
        <p:spPr bwMode="auto">
          <a:xfrm>
            <a:off x="2133600" y="3551239"/>
            <a:ext cx="2317750" cy="561975"/>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9230" name="AutoShape 13"/>
          <p:cNvCxnSpPr>
            <a:cxnSpLocks noChangeShapeType="1"/>
            <a:stCxn id="9220" idx="5"/>
            <a:endCxn id="9225" idx="0"/>
          </p:cNvCxnSpPr>
          <p:nvPr/>
        </p:nvCxnSpPr>
        <p:spPr bwMode="auto">
          <a:xfrm>
            <a:off x="2081213" y="3665539"/>
            <a:ext cx="1731962" cy="2346325"/>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9231" name="AutoShape 14"/>
          <p:cNvCxnSpPr>
            <a:cxnSpLocks noChangeShapeType="1"/>
            <a:stCxn id="9224" idx="7"/>
            <a:endCxn id="9221" idx="2"/>
          </p:cNvCxnSpPr>
          <p:nvPr/>
        </p:nvCxnSpPr>
        <p:spPr bwMode="auto">
          <a:xfrm flipV="1">
            <a:off x="4664075" y="3057525"/>
            <a:ext cx="4819650" cy="105568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9232" name="AutoShape 15"/>
          <p:cNvCxnSpPr>
            <a:cxnSpLocks noChangeShapeType="1"/>
            <a:stCxn id="9226" idx="7"/>
            <a:endCxn id="9221"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9233" name="AutoShape 16"/>
          <p:cNvCxnSpPr>
            <a:cxnSpLocks noChangeShapeType="1"/>
            <a:stCxn id="9224" idx="5"/>
            <a:endCxn id="9227"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9234" name="AutoShape 17"/>
          <p:cNvCxnSpPr>
            <a:cxnSpLocks noChangeShapeType="1"/>
            <a:stCxn id="9227" idx="5"/>
            <a:endCxn id="9222" idx="2"/>
          </p:cNvCxnSpPr>
          <p:nvPr/>
        </p:nvCxnSpPr>
        <p:spPr bwMode="auto">
          <a:xfrm>
            <a:off x="6070601" y="5033964"/>
            <a:ext cx="3724275" cy="102393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9235" name="AutoShape 18"/>
          <p:cNvCxnSpPr>
            <a:cxnSpLocks noChangeShapeType="1"/>
            <a:stCxn id="9227" idx="6"/>
            <a:endCxn id="9226" idx="2"/>
          </p:cNvCxnSpPr>
          <p:nvPr/>
        </p:nvCxnSpPr>
        <p:spPr bwMode="auto">
          <a:xfrm flipV="1">
            <a:off x="6122988" y="4576763"/>
            <a:ext cx="2417762" cy="34290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9236" name="AutoShape 19"/>
          <p:cNvCxnSpPr>
            <a:cxnSpLocks noChangeShapeType="1"/>
            <a:stCxn id="9226" idx="4"/>
            <a:endCxn id="9222"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9237" name="AutoShape 20"/>
          <p:cNvCxnSpPr>
            <a:cxnSpLocks noChangeShapeType="1"/>
            <a:stCxn id="9221" idx="3"/>
            <a:endCxn id="9227" idx="7"/>
          </p:cNvCxnSpPr>
          <p:nvPr/>
        </p:nvCxnSpPr>
        <p:spPr bwMode="auto">
          <a:xfrm flipH="1">
            <a:off x="6070601" y="3171825"/>
            <a:ext cx="3465513" cy="163353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9238" name="AutoShape 21"/>
          <p:cNvCxnSpPr>
            <a:cxnSpLocks noChangeShapeType="1"/>
            <a:stCxn id="9224" idx="4"/>
            <a:endCxn id="9225"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9239" name="AutoShape 22"/>
          <p:cNvCxnSpPr>
            <a:cxnSpLocks noChangeShapeType="1"/>
            <a:stCxn id="9225" idx="6"/>
            <a:endCxn id="9227"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9240" name="AutoShape 23"/>
          <p:cNvCxnSpPr>
            <a:cxnSpLocks noChangeShapeType="1"/>
            <a:stCxn id="9223" idx="6"/>
            <a:endCxn id="9221" idx="1"/>
          </p:cNvCxnSpPr>
          <p:nvPr/>
        </p:nvCxnSpPr>
        <p:spPr bwMode="auto">
          <a:xfrm flipV="1">
            <a:off x="3910013" y="2943225"/>
            <a:ext cx="5626100" cy="11430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9241" name="AutoShape 24"/>
          <p:cNvCxnSpPr>
            <a:cxnSpLocks noChangeShapeType="1"/>
            <a:stCxn id="9225" idx="6"/>
            <a:endCxn id="9222"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9242" name="AutoShape 25"/>
          <p:cNvCxnSpPr>
            <a:cxnSpLocks noChangeShapeType="1"/>
            <a:stCxn id="9221" idx="5"/>
            <a:endCxn id="9222" idx="0"/>
          </p:cNvCxnSpPr>
          <p:nvPr/>
        </p:nvCxnSpPr>
        <p:spPr bwMode="auto">
          <a:xfrm>
            <a:off x="9748839" y="3171826"/>
            <a:ext cx="204787" cy="2727325"/>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9243" name="Text Box 26"/>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9244"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9245"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9246"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9247"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9248"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9249"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9250"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9251"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9252"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9253"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9254"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9255"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9256"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9257"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9258" name="Freeform 41"/>
          <p:cNvSpPr>
            <a:spLocks/>
          </p:cNvSpPr>
          <p:nvPr/>
        </p:nvSpPr>
        <p:spPr bwMode="auto">
          <a:xfrm>
            <a:off x="1624013" y="3068638"/>
            <a:ext cx="1027112" cy="914400"/>
          </a:xfrm>
          <a:custGeom>
            <a:avLst/>
            <a:gdLst>
              <a:gd name="T0" fmla="*/ 225425 w 647"/>
              <a:gd name="T1" fmla="*/ 776288 h 576"/>
              <a:gd name="T2" fmla="*/ 112712 w 647"/>
              <a:gd name="T3" fmla="*/ 738188 h 576"/>
              <a:gd name="T4" fmla="*/ 74612 w 647"/>
              <a:gd name="T5" fmla="*/ 725488 h 576"/>
              <a:gd name="T6" fmla="*/ 0 w 647"/>
              <a:gd name="T7" fmla="*/ 612775 h 576"/>
              <a:gd name="T8" fmla="*/ 12700 w 647"/>
              <a:gd name="T9" fmla="*/ 325438 h 576"/>
              <a:gd name="T10" fmla="*/ 87312 w 647"/>
              <a:gd name="T11" fmla="*/ 212725 h 576"/>
              <a:gd name="T12" fmla="*/ 187325 w 647"/>
              <a:gd name="T13" fmla="*/ 61913 h 576"/>
              <a:gd name="T14" fmla="*/ 238125 w 647"/>
              <a:gd name="T15" fmla="*/ 49213 h 576"/>
              <a:gd name="T16" fmla="*/ 501650 w 647"/>
              <a:gd name="T17" fmla="*/ 12700 h 576"/>
              <a:gd name="T18" fmla="*/ 801687 w 647"/>
              <a:gd name="T19" fmla="*/ 23813 h 576"/>
              <a:gd name="T20" fmla="*/ 914400 w 647"/>
              <a:gd name="T21" fmla="*/ 149225 h 576"/>
              <a:gd name="T22" fmla="*/ 989012 w 647"/>
              <a:gd name="T23" fmla="*/ 261938 h 576"/>
              <a:gd name="T24" fmla="*/ 1014412 w 647"/>
              <a:gd name="T25" fmla="*/ 338138 h 576"/>
              <a:gd name="T26" fmla="*/ 1027112 w 647"/>
              <a:gd name="T27" fmla="*/ 500063 h 576"/>
              <a:gd name="T28" fmla="*/ 1014412 w 647"/>
              <a:gd name="T29" fmla="*/ 712788 h 576"/>
              <a:gd name="T30" fmla="*/ 739775 w 647"/>
              <a:gd name="T31" fmla="*/ 914400 h 576"/>
              <a:gd name="T32" fmla="*/ 463550 w 647"/>
              <a:gd name="T33" fmla="*/ 901700 h 576"/>
              <a:gd name="T34" fmla="*/ 425450 w 647"/>
              <a:gd name="T35" fmla="*/ 876300 h 576"/>
              <a:gd name="T36" fmla="*/ 263525 w 647"/>
              <a:gd name="T37" fmla="*/ 814388 h 576"/>
              <a:gd name="T38" fmla="*/ 225425 w 647"/>
              <a:gd name="T39" fmla="*/ 776288 h 57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47" h="576">
                <a:moveTo>
                  <a:pt x="142" y="489"/>
                </a:moveTo>
                <a:cubicBezTo>
                  <a:pt x="87" y="470"/>
                  <a:pt x="111" y="478"/>
                  <a:pt x="71" y="465"/>
                </a:cubicBezTo>
                <a:cubicBezTo>
                  <a:pt x="63" y="462"/>
                  <a:pt x="47" y="457"/>
                  <a:pt x="47" y="457"/>
                </a:cubicBezTo>
                <a:cubicBezTo>
                  <a:pt x="24" y="434"/>
                  <a:pt x="10" y="417"/>
                  <a:pt x="0" y="386"/>
                </a:cubicBezTo>
                <a:cubicBezTo>
                  <a:pt x="3" y="326"/>
                  <a:pt x="3" y="265"/>
                  <a:pt x="8" y="205"/>
                </a:cubicBezTo>
                <a:cubicBezTo>
                  <a:pt x="10" y="174"/>
                  <a:pt x="38" y="156"/>
                  <a:pt x="55" y="134"/>
                </a:cubicBezTo>
                <a:cubicBezTo>
                  <a:pt x="78" y="104"/>
                  <a:pt x="98" y="71"/>
                  <a:pt x="118" y="39"/>
                </a:cubicBezTo>
                <a:cubicBezTo>
                  <a:pt x="124" y="30"/>
                  <a:pt x="139" y="34"/>
                  <a:pt x="150" y="31"/>
                </a:cubicBezTo>
                <a:cubicBezTo>
                  <a:pt x="247" y="1"/>
                  <a:pt x="150" y="18"/>
                  <a:pt x="316" y="8"/>
                </a:cubicBezTo>
                <a:cubicBezTo>
                  <a:pt x="379" y="10"/>
                  <a:pt x="444" y="0"/>
                  <a:pt x="505" y="15"/>
                </a:cubicBezTo>
                <a:cubicBezTo>
                  <a:pt x="533" y="22"/>
                  <a:pt x="530" y="81"/>
                  <a:pt x="576" y="94"/>
                </a:cubicBezTo>
                <a:cubicBezTo>
                  <a:pt x="592" y="118"/>
                  <a:pt x="614" y="138"/>
                  <a:pt x="623" y="165"/>
                </a:cubicBezTo>
                <a:cubicBezTo>
                  <a:pt x="628" y="181"/>
                  <a:pt x="639" y="213"/>
                  <a:pt x="639" y="213"/>
                </a:cubicBezTo>
                <a:cubicBezTo>
                  <a:pt x="642" y="247"/>
                  <a:pt x="647" y="281"/>
                  <a:pt x="647" y="315"/>
                </a:cubicBezTo>
                <a:cubicBezTo>
                  <a:pt x="647" y="360"/>
                  <a:pt x="644" y="404"/>
                  <a:pt x="639" y="449"/>
                </a:cubicBezTo>
                <a:cubicBezTo>
                  <a:pt x="633" y="508"/>
                  <a:pt x="516" y="558"/>
                  <a:pt x="466" y="576"/>
                </a:cubicBezTo>
                <a:cubicBezTo>
                  <a:pt x="408" y="573"/>
                  <a:pt x="350" y="575"/>
                  <a:pt x="292" y="568"/>
                </a:cubicBezTo>
                <a:cubicBezTo>
                  <a:pt x="282" y="567"/>
                  <a:pt x="277" y="556"/>
                  <a:pt x="268" y="552"/>
                </a:cubicBezTo>
                <a:cubicBezTo>
                  <a:pt x="239" y="539"/>
                  <a:pt x="197" y="520"/>
                  <a:pt x="166" y="513"/>
                </a:cubicBezTo>
                <a:cubicBezTo>
                  <a:pt x="149" y="487"/>
                  <a:pt x="160" y="489"/>
                  <a:pt x="142" y="489"/>
                </a:cubicBezTo>
                <a:close/>
              </a:path>
            </a:pathLst>
          </a:custGeom>
          <a:solidFill>
            <a:srgbClr val="003399">
              <a:alpha val="50195"/>
            </a:srgbClr>
          </a:solidFill>
          <a:ln>
            <a:noFill/>
          </a:ln>
          <a:effectLst/>
          <a:extLst>
            <a:ext uri="{91240B29-F687-4f45-9708-019B960494DF}">
              <a14:hiddenLine xmlns="" xmlns:a14="http://schemas.microsoft.com/office/drawing/2010/main" w="1587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en-US"/>
          </a:p>
        </p:txBody>
      </p:sp>
      <p:sp>
        <p:nvSpPr>
          <p:cNvPr id="9259" name="Text Box 42"/>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b="1">
                <a:solidFill>
                  <a:srgbClr val="006600"/>
                </a:solidFill>
              </a:rPr>
              <a:t> </a:t>
            </a:r>
            <a:r>
              <a:rPr lang="en-US" altLang="en-US" sz="1600" b="1">
                <a:solidFill>
                  <a:srgbClr val="006600"/>
                </a:solidFill>
                <a:sym typeface="Symbol" panose="05050102010706020507" pitchFamily="18" charset="2"/>
              </a:rPr>
              <a:t>15</a:t>
            </a:r>
            <a:endParaRPr lang="en-US" altLang="en-US" sz="1600" b="1">
              <a:solidFill>
                <a:srgbClr val="006600"/>
              </a:solidFill>
            </a:endParaRPr>
          </a:p>
        </p:txBody>
      </p:sp>
      <p:sp>
        <p:nvSpPr>
          <p:cNvPr id="9260" name="Text Box 43"/>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9261" name="Text Box 44"/>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9262" name="Text Box 45"/>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9263" name="Text Box 46"/>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9264" name="Text Box 47"/>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9265" name="Text Box 48"/>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9266" name="Text Box 49"/>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b="1">
                <a:solidFill>
                  <a:srgbClr val="006600"/>
                </a:solidFill>
              </a:rPr>
              <a:t> </a:t>
            </a:r>
            <a:r>
              <a:rPr lang="en-US" altLang="en-US" sz="1600" b="1">
                <a:solidFill>
                  <a:srgbClr val="006600"/>
                </a:solidFill>
                <a:sym typeface="Symbol" panose="05050102010706020507" pitchFamily="18" charset="2"/>
              </a:rPr>
              <a:t>0</a:t>
            </a:r>
            <a:endParaRPr lang="en-US" altLang="en-US" sz="1600" b="1">
              <a:solidFill>
                <a:srgbClr val="006600"/>
              </a:solidFill>
            </a:endParaRPr>
          </a:p>
        </p:txBody>
      </p:sp>
      <p:sp>
        <p:nvSpPr>
          <p:cNvPr id="9267" name="Text Box 50"/>
          <p:cNvSpPr txBox="1">
            <a:spLocks noChangeArrowheads="1"/>
          </p:cNvSpPr>
          <p:nvPr/>
        </p:nvSpPr>
        <p:spPr bwMode="auto">
          <a:xfrm>
            <a:off x="1608139" y="6319838"/>
            <a:ext cx="1552575"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distance label</a:t>
            </a:r>
            <a:endParaRPr lang="en-US" altLang="en-US" sz="1600">
              <a:solidFill>
                <a:srgbClr val="006600"/>
              </a:solidFill>
            </a:endParaRPr>
          </a:p>
        </p:txBody>
      </p:sp>
      <p:sp>
        <p:nvSpPr>
          <p:cNvPr id="9268" name="AutoShape 51"/>
          <p:cNvSpPr>
            <a:spLocks noChangeArrowheads="1"/>
          </p:cNvSpPr>
          <p:nvPr/>
        </p:nvSpPr>
        <p:spPr bwMode="auto">
          <a:xfrm>
            <a:off x="3227389" y="6426201"/>
            <a:ext cx="276225" cy="138113"/>
          </a:xfrm>
          <a:prstGeom prst="rightArrow">
            <a:avLst>
              <a:gd name="adj1" fmla="val 50000"/>
              <a:gd name="adj2" fmla="val 50000"/>
            </a:avLst>
          </a:prstGeom>
          <a:solidFill>
            <a:srgbClr val="006600"/>
          </a:solidFill>
          <a:ln w="158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endParaRPr lang="en-US" altLang="en-US"/>
          </a:p>
        </p:txBody>
      </p:sp>
      <p:sp>
        <p:nvSpPr>
          <p:cNvPr id="9269" name="Text Box 52"/>
          <p:cNvSpPr txBox="1">
            <a:spLocks noChangeArrowheads="1"/>
          </p:cNvSpPr>
          <p:nvPr/>
        </p:nvSpPr>
        <p:spPr bwMode="auto">
          <a:xfrm>
            <a:off x="4699001" y="1253426"/>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dirty="0"/>
              <a:t>S = { s }</a:t>
            </a:r>
          </a:p>
          <a:p>
            <a:pPr>
              <a:spcBef>
                <a:spcPct val="20000"/>
              </a:spcBef>
              <a:buClr>
                <a:srgbClr val="003399"/>
              </a:buClr>
              <a:buSzPct val="50000"/>
              <a:buFont typeface="Monotype Sorts" pitchFamily="92" charset="2"/>
              <a:buNone/>
            </a:pPr>
            <a:r>
              <a:rPr lang="en-US" altLang="en-US" dirty="0"/>
              <a:t>PQ = { 2, 3, 4, 5, 6, 7, t }</a:t>
            </a:r>
          </a:p>
        </p:txBody>
      </p:sp>
      <p:sp>
        <p:nvSpPr>
          <p:cNvPr id="9270" name="Text Box 55"/>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9271" name="Text Box 56"/>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9272" name="Text Box 57"/>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9273" name="Text Box 58"/>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9274" name="Text Box 59"/>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9275" name="Text Box 60"/>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9276" name="AutoShape 61"/>
          <p:cNvSpPr>
            <a:spLocks noChangeArrowheads="1"/>
          </p:cNvSpPr>
          <p:nvPr/>
        </p:nvSpPr>
        <p:spPr bwMode="auto">
          <a:xfrm rot="2984085">
            <a:off x="4183064" y="2317751"/>
            <a:ext cx="174625" cy="314325"/>
          </a:xfrm>
          <a:prstGeom prst="downArrow">
            <a:avLst>
              <a:gd name="adj1" fmla="val 50000"/>
              <a:gd name="adj2" fmla="val 45000"/>
            </a:avLst>
          </a:prstGeom>
          <a:solidFill>
            <a:schemeClr val="accent1"/>
          </a:solidFill>
          <a:ln w="158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endParaRPr lang="en-US" altLang="en-US"/>
          </a:p>
        </p:txBody>
      </p:sp>
      <p:sp>
        <p:nvSpPr>
          <p:cNvPr id="9277" name="Text Box 62"/>
          <p:cNvSpPr txBox="1">
            <a:spLocks noChangeArrowheads="1"/>
          </p:cNvSpPr>
          <p:nvPr/>
        </p:nvSpPr>
        <p:spPr bwMode="auto">
          <a:xfrm>
            <a:off x="4506914" y="2192338"/>
            <a:ext cx="1277937" cy="3391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solidFill>
                  <a:schemeClr val="accent1"/>
                </a:solidFill>
              </a:rPr>
              <a:t>delmin</a:t>
            </a:r>
          </a:p>
        </p:txBody>
      </p:sp>
    </p:spTree>
    <p:extLst>
      <p:ext uri="{BB962C8B-B14F-4D97-AF65-F5344CB8AC3E}">
        <p14:creationId xmlns:p14="http://schemas.microsoft.com/office/powerpoint/2010/main" val="23503003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normAutofit/>
          </a:bodyPr>
          <a:lstStyle/>
          <a:p>
            <a:r>
              <a:rPr lang="en-US" altLang="en-US" sz="4000" dirty="0" smtClean="0">
                <a:solidFill>
                  <a:srgbClr val="CD0000"/>
                </a:solidFill>
              </a:rPr>
              <a:t>Dijkstra's Shortest Path Algorithm</a:t>
            </a:r>
          </a:p>
        </p:txBody>
      </p:sp>
      <p:sp>
        <p:nvSpPr>
          <p:cNvPr id="10244"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10245"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10246"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10247"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10248"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10249"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10250"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10251"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10252" name="AutoShape 11"/>
          <p:cNvCxnSpPr>
            <a:cxnSpLocks noChangeShapeType="1"/>
            <a:stCxn id="10244" idx="7"/>
            <a:endCxn id="10247" idx="2"/>
          </p:cNvCxnSpPr>
          <p:nvPr/>
        </p:nvCxnSpPr>
        <p:spPr bwMode="auto">
          <a:xfrm flipV="1">
            <a:off x="2081213" y="3057526"/>
            <a:ext cx="1511300" cy="379413"/>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0253" name="AutoShape 12"/>
          <p:cNvCxnSpPr>
            <a:cxnSpLocks noChangeShapeType="1"/>
            <a:stCxn id="10244" idx="6"/>
            <a:endCxn id="10248" idx="1"/>
          </p:cNvCxnSpPr>
          <p:nvPr/>
        </p:nvCxnSpPr>
        <p:spPr bwMode="auto">
          <a:xfrm>
            <a:off x="2133600" y="3551239"/>
            <a:ext cx="2317750" cy="561975"/>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0254" name="AutoShape 13"/>
          <p:cNvCxnSpPr>
            <a:cxnSpLocks noChangeShapeType="1"/>
            <a:stCxn id="10244" idx="5"/>
            <a:endCxn id="10249" idx="0"/>
          </p:cNvCxnSpPr>
          <p:nvPr/>
        </p:nvCxnSpPr>
        <p:spPr bwMode="auto">
          <a:xfrm>
            <a:off x="2081213" y="3665539"/>
            <a:ext cx="1731962" cy="2346325"/>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0255" name="AutoShape 14"/>
          <p:cNvCxnSpPr>
            <a:cxnSpLocks noChangeShapeType="1"/>
            <a:stCxn id="10248" idx="7"/>
            <a:endCxn id="10245" idx="2"/>
          </p:cNvCxnSpPr>
          <p:nvPr/>
        </p:nvCxnSpPr>
        <p:spPr bwMode="auto">
          <a:xfrm flipV="1">
            <a:off x="4664075" y="3057525"/>
            <a:ext cx="4819650" cy="105568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0256" name="AutoShape 15"/>
          <p:cNvCxnSpPr>
            <a:cxnSpLocks noChangeShapeType="1"/>
            <a:stCxn id="10250" idx="7"/>
            <a:endCxn id="10245"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0257" name="AutoShape 16"/>
          <p:cNvCxnSpPr>
            <a:cxnSpLocks noChangeShapeType="1"/>
            <a:stCxn id="10248" idx="5"/>
            <a:endCxn id="10251"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0258" name="AutoShape 17"/>
          <p:cNvCxnSpPr>
            <a:cxnSpLocks noChangeShapeType="1"/>
            <a:stCxn id="10251" idx="5"/>
            <a:endCxn id="10246" idx="2"/>
          </p:cNvCxnSpPr>
          <p:nvPr/>
        </p:nvCxnSpPr>
        <p:spPr bwMode="auto">
          <a:xfrm>
            <a:off x="6070601" y="5033964"/>
            <a:ext cx="3724275" cy="102393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0259" name="AutoShape 18"/>
          <p:cNvCxnSpPr>
            <a:cxnSpLocks noChangeShapeType="1"/>
            <a:stCxn id="10251" idx="6"/>
            <a:endCxn id="10250" idx="2"/>
          </p:cNvCxnSpPr>
          <p:nvPr/>
        </p:nvCxnSpPr>
        <p:spPr bwMode="auto">
          <a:xfrm flipV="1">
            <a:off x="6122988" y="4576763"/>
            <a:ext cx="2417762" cy="34290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0260" name="AutoShape 19"/>
          <p:cNvCxnSpPr>
            <a:cxnSpLocks noChangeShapeType="1"/>
            <a:stCxn id="10250" idx="4"/>
            <a:endCxn id="10246"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0261" name="AutoShape 20"/>
          <p:cNvCxnSpPr>
            <a:cxnSpLocks noChangeShapeType="1"/>
            <a:stCxn id="10245" idx="3"/>
            <a:endCxn id="10251" idx="7"/>
          </p:cNvCxnSpPr>
          <p:nvPr/>
        </p:nvCxnSpPr>
        <p:spPr bwMode="auto">
          <a:xfrm flipH="1">
            <a:off x="6070601" y="3171825"/>
            <a:ext cx="3465513" cy="163353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0262" name="AutoShape 21"/>
          <p:cNvCxnSpPr>
            <a:cxnSpLocks noChangeShapeType="1"/>
            <a:stCxn id="10248" idx="4"/>
            <a:endCxn id="10249"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0263" name="AutoShape 22"/>
          <p:cNvCxnSpPr>
            <a:cxnSpLocks noChangeShapeType="1"/>
            <a:stCxn id="10249" idx="6"/>
            <a:endCxn id="10251"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0264" name="AutoShape 23"/>
          <p:cNvCxnSpPr>
            <a:cxnSpLocks noChangeShapeType="1"/>
            <a:stCxn id="10247" idx="6"/>
            <a:endCxn id="10245" idx="1"/>
          </p:cNvCxnSpPr>
          <p:nvPr/>
        </p:nvCxnSpPr>
        <p:spPr bwMode="auto">
          <a:xfrm flipV="1">
            <a:off x="3910013" y="2943225"/>
            <a:ext cx="5626100" cy="11430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0265" name="AutoShape 24"/>
          <p:cNvCxnSpPr>
            <a:cxnSpLocks noChangeShapeType="1"/>
            <a:stCxn id="10249" idx="6"/>
            <a:endCxn id="10246"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0266" name="AutoShape 25"/>
          <p:cNvCxnSpPr>
            <a:cxnSpLocks noChangeShapeType="1"/>
            <a:stCxn id="10245" idx="5"/>
            <a:endCxn id="10246" idx="0"/>
          </p:cNvCxnSpPr>
          <p:nvPr/>
        </p:nvCxnSpPr>
        <p:spPr bwMode="auto">
          <a:xfrm>
            <a:off x="9748839" y="3171826"/>
            <a:ext cx="204787" cy="2727325"/>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10267" name="Text Box 26"/>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10268"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10269"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10270"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10271"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10272"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10273"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10274"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10275"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10276"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10277"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10278"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10279"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0280"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10281"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0282" name="Text Box 42"/>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b="1">
                <a:solidFill>
                  <a:srgbClr val="006600"/>
                </a:solidFill>
              </a:rPr>
              <a:t> </a:t>
            </a:r>
            <a:r>
              <a:rPr lang="en-US" altLang="en-US" sz="1600" b="1">
                <a:solidFill>
                  <a:srgbClr val="006600"/>
                </a:solidFill>
                <a:sym typeface="Symbol" panose="05050102010706020507" pitchFamily="18" charset="2"/>
              </a:rPr>
              <a:t>15</a:t>
            </a:r>
            <a:endParaRPr lang="en-US" altLang="en-US" sz="1600" b="1">
              <a:solidFill>
                <a:srgbClr val="006600"/>
              </a:solidFill>
            </a:endParaRPr>
          </a:p>
        </p:txBody>
      </p:sp>
      <p:sp>
        <p:nvSpPr>
          <p:cNvPr id="10283" name="Text Box 43"/>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10284" name="Text Box 44"/>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0285" name="Text Box 45"/>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0286" name="Text Box 46"/>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0287" name="Text Box 47"/>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10288" name="Text Box 48"/>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0289" name="Text Box 49"/>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0</a:t>
            </a:r>
            <a:endParaRPr lang="en-US" altLang="en-US" sz="1600">
              <a:solidFill>
                <a:srgbClr val="006600"/>
              </a:solidFill>
            </a:endParaRPr>
          </a:p>
        </p:txBody>
      </p:sp>
      <p:sp>
        <p:nvSpPr>
          <p:cNvPr id="10290" name="Text Box 52"/>
          <p:cNvSpPr txBox="1">
            <a:spLocks noChangeArrowheads="1"/>
          </p:cNvSpPr>
          <p:nvPr/>
        </p:nvSpPr>
        <p:spPr bwMode="auto">
          <a:xfrm>
            <a:off x="4611688" y="1367727"/>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a:t>S = { s, 2 }</a:t>
            </a:r>
          </a:p>
          <a:p>
            <a:pPr>
              <a:spcBef>
                <a:spcPct val="20000"/>
              </a:spcBef>
              <a:buClr>
                <a:srgbClr val="003399"/>
              </a:buClr>
              <a:buSzPct val="50000"/>
              <a:buFont typeface="Monotype Sorts" pitchFamily="92" charset="2"/>
              <a:buNone/>
            </a:pPr>
            <a:r>
              <a:rPr lang="en-US" altLang="en-US"/>
              <a:t>PQ = { 3, 4, 5, 6, 7, t }</a:t>
            </a:r>
          </a:p>
        </p:txBody>
      </p:sp>
      <p:sp>
        <p:nvSpPr>
          <p:cNvPr id="10291" name="Text Box 53"/>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0292" name="Text Box 54"/>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0293" name="Text Box 55"/>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0294" name="Text Box 56"/>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0295" name="Text Box 57"/>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0296" name="Text Box 58"/>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0297" name="Freeform 61"/>
          <p:cNvSpPr>
            <a:spLocks/>
          </p:cNvSpPr>
          <p:nvPr/>
        </p:nvSpPr>
        <p:spPr bwMode="auto">
          <a:xfrm>
            <a:off x="1657350" y="2224088"/>
            <a:ext cx="3113088" cy="1858962"/>
          </a:xfrm>
          <a:custGeom>
            <a:avLst/>
            <a:gdLst>
              <a:gd name="T0" fmla="*/ 4763 w 1961"/>
              <a:gd name="T1" fmla="*/ 1308100 h 1171"/>
              <a:gd name="T2" fmla="*/ 53975 w 1961"/>
              <a:gd name="T3" fmla="*/ 1057275 h 1171"/>
              <a:gd name="T4" fmla="*/ 192088 w 1961"/>
              <a:gd name="T5" fmla="*/ 744537 h 1171"/>
              <a:gd name="T6" fmla="*/ 242888 w 1961"/>
              <a:gd name="T7" fmla="*/ 657225 h 1171"/>
              <a:gd name="T8" fmla="*/ 430213 w 1961"/>
              <a:gd name="T9" fmla="*/ 569912 h 1171"/>
              <a:gd name="T10" fmla="*/ 555625 w 1961"/>
              <a:gd name="T11" fmla="*/ 468312 h 1171"/>
              <a:gd name="T12" fmla="*/ 793750 w 1961"/>
              <a:gd name="T13" fmla="*/ 280987 h 1171"/>
              <a:gd name="T14" fmla="*/ 1031875 w 1961"/>
              <a:gd name="T15" fmla="*/ 206375 h 1171"/>
              <a:gd name="T16" fmla="*/ 1508125 w 1961"/>
              <a:gd name="T17" fmla="*/ 119062 h 1171"/>
              <a:gd name="T18" fmla="*/ 1795463 w 1961"/>
              <a:gd name="T19" fmla="*/ 68262 h 1171"/>
              <a:gd name="T20" fmla="*/ 2484438 w 1961"/>
              <a:gd name="T21" fmla="*/ 68262 h 1171"/>
              <a:gd name="T22" fmla="*/ 2784475 w 1961"/>
              <a:gd name="T23" fmla="*/ 130175 h 1171"/>
              <a:gd name="T24" fmla="*/ 2835275 w 1961"/>
              <a:gd name="T25" fmla="*/ 155575 h 1171"/>
              <a:gd name="T26" fmla="*/ 2909888 w 1961"/>
              <a:gd name="T27" fmla="*/ 180975 h 1171"/>
              <a:gd name="T28" fmla="*/ 3048000 w 1961"/>
              <a:gd name="T29" fmla="*/ 381000 h 1171"/>
              <a:gd name="T30" fmla="*/ 2922588 w 1961"/>
              <a:gd name="T31" fmla="*/ 957262 h 1171"/>
              <a:gd name="T32" fmla="*/ 2773363 w 1961"/>
              <a:gd name="T33" fmla="*/ 1108075 h 1171"/>
              <a:gd name="T34" fmla="*/ 2559050 w 1961"/>
              <a:gd name="T35" fmla="*/ 1220787 h 1171"/>
              <a:gd name="T36" fmla="*/ 2309813 w 1961"/>
              <a:gd name="T37" fmla="*/ 1270000 h 1171"/>
              <a:gd name="T38" fmla="*/ 1644650 w 1961"/>
              <a:gd name="T39" fmla="*/ 1333500 h 1171"/>
              <a:gd name="T40" fmla="*/ 1395413 w 1961"/>
              <a:gd name="T41" fmla="*/ 1382712 h 1171"/>
              <a:gd name="T42" fmla="*/ 1068388 w 1961"/>
              <a:gd name="T43" fmla="*/ 1646237 h 1171"/>
              <a:gd name="T44" fmla="*/ 868363 w 1961"/>
              <a:gd name="T45" fmla="*/ 1797050 h 1171"/>
              <a:gd name="T46" fmla="*/ 430213 w 1961"/>
              <a:gd name="T47" fmla="*/ 1858962 h 1171"/>
              <a:gd name="T48" fmla="*/ 192088 w 1961"/>
              <a:gd name="T49" fmla="*/ 1784350 h 1171"/>
              <a:gd name="T50" fmla="*/ 79375 w 1961"/>
              <a:gd name="T51" fmla="*/ 1558925 h 1171"/>
              <a:gd name="T52" fmla="*/ 53975 w 1961"/>
              <a:gd name="T53" fmla="*/ 1458912 h 1171"/>
              <a:gd name="T54" fmla="*/ 4763 w 1961"/>
              <a:gd name="T55" fmla="*/ 1308100 h 11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961" h="1171">
                <a:moveTo>
                  <a:pt x="3" y="824"/>
                </a:moveTo>
                <a:cubicBezTo>
                  <a:pt x="9" y="747"/>
                  <a:pt x="0" y="721"/>
                  <a:pt x="34" y="666"/>
                </a:cubicBezTo>
                <a:cubicBezTo>
                  <a:pt x="53" y="592"/>
                  <a:pt x="84" y="534"/>
                  <a:pt x="121" y="469"/>
                </a:cubicBezTo>
                <a:cubicBezTo>
                  <a:pt x="128" y="456"/>
                  <a:pt x="140" y="425"/>
                  <a:pt x="153" y="414"/>
                </a:cubicBezTo>
                <a:cubicBezTo>
                  <a:pt x="189" y="383"/>
                  <a:pt x="227" y="372"/>
                  <a:pt x="271" y="359"/>
                </a:cubicBezTo>
                <a:cubicBezTo>
                  <a:pt x="332" y="297"/>
                  <a:pt x="301" y="311"/>
                  <a:pt x="350" y="295"/>
                </a:cubicBezTo>
                <a:cubicBezTo>
                  <a:pt x="402" y="258"/>
                  <a:pt x="447" y="213"/>
                  <a:pt x="500" y="177"/>
                </a:cubicBezTo>
                <a:cubicBezTo>
                  <a:pt x="545" y="147"/>
                  <a:pt x="600" y="145"/>
                  <a:pt x="650" y="130"/>
                </a:cubicBezTo>
                <a:cubicBezTo>
                  <a:pt x="750" y="100"/>
                  <a:pt x="845" y="83"/>
                  <a:pt x="950" y="75"/>
                </a:cubicBezTo>
                <a:cubicBezTo>
                  <a:pt x="1011" y="65"/>
                  <a:pt x="1070" y="52"/>
                  <a:pt x="1131" y="43"/>
                </a:cubicBezTo>
                <a:cubicBezTo>
                  <a:pt x="1260" y="0"/>
                  <a:pt x="1469" y="39"/>
                  <a:pt x="1565" y="43"/>
                </a:cubicBezTo>
                <a:cubicBezTo>
                  <a:pt x="1628" y="56"/>
                  <a:pt x="1691" y="68"/>
                  <a:pt x="1754" y="82"/>
                </a:cubicBezTo>
                <a:cubicBezTo>
                  <a:pt x="1765" y="87"/>
                  <a:pt x="1775" y="94"/>
                  <a:pt x="1786" y="98"/>
                </a:cubicBezTo>
                <a:cubicBezTo>
                  <a:pt x="1801" y="104"/>
                  <a:pt x="1833" y="114"/>
                  <a:pt x="1833" y="114"/>
                </a:cubicBezTo>
                <a:cubicBezTo>
                  <a:pt x="1862" y="157"/>
                  <a:pt x="1890" y="197"/>
                  <a:pt x="1920" y="240"/>
                </a:cubicBezTo>
                <a:cubicBezTo>
                  <a:pt x="1916" y="374"/>
                  <a:pt x="1961" y="523"/>
                  <a:pt x="1841" y="603"/>
                </a:cubicBezTo>
                <a:cubicBezTo>
                  <a:pt x="1814" y="640"/>
                  <a:pt x="1785" y="672"/>
                  <a:pt x="1747" y="698"/>
                </a:cubicBezTo>
                <a:cubicBezTo>
                  <a:pt x="1717" y="742"/>
                  <a:pt x="1663" y="759"/>
                  <a:pt x="1612" y="769"/>
                </a:cubicBezTo>
                <a:cubicBezTo>
                  <a:pt x="1561" y="790"/>
                  <a:pt x="1509" y="789"/>
                  <a:pt x="1455" y="800"/>
                </a:cubicBezTo>
                <a:cubicBezTo>
                  <a:pt x="1310" y="831"/>
                  <a:pt x="1188" y="835"/>
                  <a:pt x="1036" y="840"/>
                </a:cubicBezTo>
                <a:cubicBezTo>
                  <a:pt x="982" y="847"/>
                  <a:pt x="931" y="855"/>
                  <a:pt x="879" y="871"/>
                </a:cubicBezTo>
                <a:cubicBezTo>
                  <a:pt x="809" y="923"/>
                  <a:pt x="740" y="980"/>
                  <a:pt x="673" y="1037"/>
                </a:cubicBezTo>
                <a:cubicBezTo>
                  <a:pt x="646" y="1060"/>
                  <a:pt x="582" y="1123"/>
                  <a:pt x="547" y="1132"/>
                </a:cubicBezTo>
                <a:cubicBezTo>
                  <a:pt x="453" y="1156"/>
                  <a:pt x="370" y="1165"/>
                  <a:pt x="271" y="1171"/>
                </a:cubicBezTo>
                <a:cubicBezTo>
                  <a:pt x="207" y="1165"/>
                  <a:pt x="172" y="1158"/>
                  <a:pt x="121" y="1124"/>
                </a:cubicBezTo>
                <a:cubicBezTo>
                  <a:pt x="103" y="1072"/>
                  <a:pt x="74" y="1030"/>
                  <a:pt x="50" y="982"/>
                </a:cubicBezTo>
                <a:cubicBezTo>
                  <a:pt x="41" y="964"/>
                  <a:pt x="38" y="937"/>
                  <a:pt x="34" y="919"/>
                </a:cubicBezTo>
                <a:cubicBezTo>
                  <a:pt x="26" y="887"/>
                  <a:pt x="13" y="855"/>
                  <a:pt x="3" y="824"/>
                </a:cubicBezTo>
                <a:close/>
              </a:path>
            </a:pathLst>
          </a:custGeom>
          <a:solidFill>
            <a:srgbClr val="003399">
              <a:alpha val="50195"/>
            </a:srgbClr>
          </a:solidFill>
          <a:ln>
            <a:noFill/>
          </a:ln>
          <a:effectLst/>
          <a:extLst>
            <a:ext uri="{91240B29-F687-4f45-9708-019B960494DF}">
              <a14:hiddenLine xmlns="" xmlns:a14="http://schemas.microsoft.com/office/drawing/2010/main" w="1587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en-US"/>
          </a:p>
        </p:txBody>
      </p:sp>
    </p:spTree>
    <p:extLst>
      <p:ext uri="{BB962C8B-B14F-4D97-AF65-F5344CB8AC3E}">
        <p14:creationId xmlns:p14="http://schemas.microsoft.com/office/powerpoint/2010/main" val="1756091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dirty="0" smtClean="0">
                <a:solidFill>
                  <a:srgbClr val="CD0000"/>
                </a:solidFill>
              </a:rPr>
              <a:t>Models of Systems</a:t>
            </a:r>
            <a:endParaRPr lang="en-US" dirty="0">
              <a:solidFill>
                <a:srgbClr val="CD0000"/>
              </a:solidFill>
            </a:endParaRPr>
          </a:p>
        </p:txBody>
      </p:sp>
      <p:sp>
        <p:nvSpPr>
          <p:cNvPr id="194563" name="Rectangle 3"/>
          <p:cNvSpPr>
            <a:spLocks noGrp="1" noChangeArrowheads="1"/>
          </p:cNvSpPr>
          <p:nvPr>
            <p:ph type="body" idx="1"/>
          </p:nvPr>
        </p:nvSpPr>
        <p:spPr>
          <a:xfrm>
            <a:off x="2019300" y="1690688"/>
            <a:ext cx="8153400" cy="4525963"/>
          </a:xfrm>
        </p:spPr>
        <p:txBody>
          <a:bodyPr>
            <a:normAutofit/>
          </a:bodyPr>
          <a:lstStyle/>
          <a:p>
            <a:r>
              <a:rPr lang="en-US" altLang="en-US" dirty="0">
                <a:latin typeface="+mj-lt"/>
              </a:rPr>
              <a:t>Define the system and its components</a:t>
            </a:r>
          </a:p>
          <a:p>
            <a:r>
              <a:rPr lang="en-US" altLang="en-US" dirty="0">
                <a:latin typeface="+mj-lt"/>
              </a:rPr>
              <a:t>Formulate the mathematical model and list the necessary assumptions</a:t>
            </a:r>
          </a:p>
          <a:p>
            <a:r>
              <a:rPr lang="en-US" altLang="en-US" dirty="0">
                <a:latin typeface="+mj-lt"/>
              </a:rPr>
              <a:t>Write the </a:t>
            </a:r>
            <a:r>
              <a:rPr lang="en-US" altLang="en-US" dirty="0" smtClean="0">
                <a:latin typeface="+mj-lt"/>
              </a:rPr>
              <a:t>equations or formal rules describing </a:t>
            </a:r>
            <a:r>
              <a:rPr lang="en-US" altLang="en-US" dirty="0">
                <a:latin typeface="+mj-lt"/>
              </a:rPr>
              <a:t>the model</a:t>
            </a:r>
          </a:p>
          <a:p>
            <a:r>
              <a:rPr lang="en-US" altLang="en-US" dirty="0">
                <a:latin typeface="+mj-lt"/>
              </a:rPr>
              <a:t>Solve the equations for the desired output variables</a:t>
            </a:r>
          </a:p>
          <a:p>
            <a:r>
              <a:rPr lang="en-US" altLang="en-US" dirty="0">
                <a:latin typeface="+mj-lt"/>
              </a:rPr>
              <a:t>Examine the solutions and the assumptions</a:t>
            </a:r>
          </a:p>
          <a:p>
            <a:r>
              <a:rPr lang="en-US" altLang="en-US" dirty="0">
                <a:latin typeface="+mj-lt"/>
              </a:rPr>
              <a:t>If necessary, reanalyze or redesign the system</a:t>
            </a:r>
          </a:p>
        </p:txBody>
      </p:sp>
    </p:spTree>
    <p:extLst>
      <p:ext uri="{BB962C8B-B14F-4D97-AF65-F5344CB8AC3E}">
        <p14:creationId xmlns:p14="http://schemas.microsoft.com/office/powerpoint/2010/main" val="269796448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r>
              <a:rPr lang="en-US" altLang="en-US" dirty="0" smtClean="0">
                <a:solidFill>
                  <a:srgbClr val="CD0000"/>
                </a:solidFill>
              </a:rPr>
              <a:t>Dijkstra's Shortest Path Algorithm</a:t>
            </a:r>
          </a:p>
        </p:txBody>
      </p:sp>
      <p:sp>
        <p:nvSpPr>
          <p:cNvPr id="11268"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11269"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11270"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11271"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11272"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11273"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11274"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11275"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11276" name="AutoShape 11"/>
          <p:cNvCxnSpPr>
            <a:cxnSpLocks noChangeShapeType="1"/>
            <a:stCxn id="11268" idx="7"/>
            <a:endCxn id="11271" idx="2"/>
          </p:cNvCxnSpPr>
          <p:nvPr/>
        </p:nvCxnSpPr>
        <p:spPr bwMode="auto">
          <a:xfrm flipV="1">
            <a:off x="2081213" y="3057526"/>
            <a:ext cx="1511300" cy="379413"/>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1277" name="AutoShape 12"/>
          <p:cNvCxnSpPr>
            <a:cxnSpLocks noChangeShapeType="1"/>
            <a:stCxn id="11268" idx="6"/>
            <a:endCxn id="11272" idx="1"/>
          </p:cNvCxnSpPr>
          <p:nvPr/>
        </p:nvCxnSpPr>
        <p:spPr bwMode="auto">
          <a:xfrm>
            <a:off x="2133600" y="3551239"/>
            <a:ext cx="2317750" cy="561975"/>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1278" name="AutoShape 13"/>
          <p:cNvCxnSpPr>
            <a:cxnSpLocks noChangeShapeType="1"/>
            <a:stCxn id="11268" idx="5"/>
            <a:endCxn id="11273" idx="0"/>
          </p:cNvCxnSpPr>
          <p:nvPr/>
        </p:nvCxnSpPr>
        <p:spPr bwMode="auto">
          <a:xfrm>
            <a:off x="2081213" y="3665539"/>
            <a:ext cx="1731962" cy="2346325"/>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1279" name="AutoShape 14"/>
          <p:cNvCxnSpPr>
            <a:cxnSpLocks noChangeShapeType="1"/>
            <a:stCxn id="11272" idx="7"/>
            <a:endCxn id="11269" idx="2"/>
          </p:cNvCxnSpPr>
          <p:nvPr/>
        </p:nvCxnSpPr>
        <p:spPr bwMode="auto">
          <a:xfrm flipV="1">
            <a:off x="4664075" y="3057525"/>
            <a:ext cx="4819650" cy="105568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1280" name="AutoShape 15"/>
          <p:cNvCxnSpPr>
            <a:cxnSpLocks noChangeShapeType="1"/>
            <a:stCxn id="11274" idx="7"/>
            <a:endCxn id="11269"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1281" name="AutoShape 16"/>
          <p:cNvCxnSpPr>
            <a:cxnSpLocks noChangeShapeType="1"/>
            <a:stCxn id="11272" idx="5"/>
            <a:endCxn id="11275"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1282" name="AutoShape 17"/>
          <p:cNvCxnSpPr>
            <a:cxnSpLocks noChangeShapeType="1"/>
            <a:stCxn id="11275" idx="5"/>
            <a:endCxn id="11270" idx="2"/>
          </p:cNvCxnSpPr>
          <p:nvPr/>
        </p:nvCxnSpPr>
        <p:spPr bwMode="auto">
          <a:xfrm>
            <a:off x="6070601" y="5033964"/>
            <a:ext cx="3724275" cy="102393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1283" name="AutoShape 18"/>
          <p:cNvCxnSpPr>
            <a:cxnSpLocks noChangeShapeType="1"/>
            <a:stCxn id="11275" idx="6"/>
            <a:endCxn id="11274" idx="2"/>
          </p:cNvCxnSpPr>
          <p:nvPr/>
        </p:nvCxnSpPr>
        <p:spPr bwMode="auto">
          <a:xfrm flipV="1">
            <a:off x="6122988" y="4576763"/>
            <a:ext cx="2417762" cy="34290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1284" name="AutoShape 19"/>
          <p:cNvCxnSpPr>
            <a:cxnSpLocks noChangeShapeType="1"/>
            <a:stCxn id="11274" idx="4"/>
            <a:endCxn id="11270"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1285" name="AutoShape 20"/>
          <p:cNvCxnSpPr>
            <a:cxnSpLocks noChangeShapeType="1"/>
            <a:stCxn id="11269" idx="3"/>
            <a:endCxn id="11275" idx="7"/>
          </p:cNvCxnSpPr>
          <p:nvPr/>
        </p:nvCxnSpPr>
        <p:spPr bwMode="auto">
          <a:xfrm flipH="1">
            <a:off x="6070601" y="3171825"/>
            <a:ext cx="3465513" cy="163353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1286" name="AutoShape 21"/>
          <p:cNvCxnSpPr>
            <a:cxnSpLocks noChangeShapeType="1"/>
            <a:stCxn id="11272" idx="4"/>
            <a:endCxn id="11273"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1287" name="AutoShape 22"/>
          <p:cNvCxnSpPr>
            <a:cxnSpLocks noChangeShapeType="1"/>
            <a:stCxn id="11273" idx="6"/>
            <a:endCxn id="11275"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1288" name="AutoShape 23"/>
          <p:cNvCxnSpPr>
            <a:cxnSpLocks noChangeShapeType="1"/>
            <a:stCxn id="11271" idx="6"/>
            <a:endCxn id="11269" idx="1"/>
          </p:cNvCxnSpPr>
          <p:nvPr/>
        </p:nvCxnSpPr>
        <p:spPr bwMode="auto">
          <a:xfrm flipV="1">
            <a:off x="3910013" y="2943225"/>
            <a:ext cx="5626100" cy="114300"/>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1289" name="AutoShape 24"/>
          <p:cNvCxnSpPr>
            <a:cxnSpLocks noChangeShapeType="1"/>
            <a:stCxn id="11273" idx="6"/>
            <a:endCxn id="11270"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1290" name="AutoShape 25"/>
          <p:cNvCxnSpPr>
            <a:cxnSpLocks noChangeShapeType="1"/>
            <a:stCxn id="11269" idx="5"/>
            <a:endCxn id="11270" idx="0"/>
          </p:cNvCxnSpPr>
          <p:nvPr/>
        </p:nvCxnSpPr>
        <p:spPr bwMode="auto">
          <a:xfrm>
            <a:off x="9748839" y="3171826"/>
            <a:ext cx="204787" cy="2727325"/>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11291" name="Text Box 26"/>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11292"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11293"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11294"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11295"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11296"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11297"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11298"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11299"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11300"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11301"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11302"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11303"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1304"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11305"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1306" name="Text Box 41"/>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b="1">
                <a:solidFill>
                  <a:srgbClr val="006600"/>
                </a:solidFill>
              </a:rPr>
              <a:t> </a:t>
            </a:r>
            <a:r>
              <a:rPr lang="en-US" altLang="en-US" sz="1600" b="1">
                <a:solidFill>
                  <a:srgbClr val="006600"/>
                </a:solidFill>
                <a:sym typeface="Symbol" panose="05050102010706020507" pitchFamily="18" charset="2"/>
              </a:rPr>
              <a:t>15</a:t>
            </a:r>
            <a:endParaRPr lang="en-US" altLang="en-US" sz="1600" b="1">
              <a:solidFill>
                <a:srgbClr val="006600"/>
              </a:solidFill>
            </a:endParaRPr>
          </a:p>
        </p:txBody>
      </p:sp>
      <p:sp>
        <p:nvSpPr>
          <p:cNvPr id="11307" name="Text Box 42"/>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11308" name="Text Box 43"/>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1309" name="Text Box 44"/>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1310" name="Text Box 45"/>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1311" name="Text Box 46"/>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11312" name="Text Box 47"/>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1313" name="Text Box 48"/>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0</a:t>
            </a:r>
            <a:endParaRPr lang="en-US" altLang="en-US" sz="1600">
              <a:solidFill>
                <a:srgbClr val="006600"/>
              </a:solidFill>
            </a:endParaRPr>
          </a:p>
        </p:txBody>
      </p:sp>
      <p:sp>
        <p:nvSpPr>
          <p:cNvPr id="11314" name="Text Box 49"/>
          <p:cNvSpPr txBox="1">
            <a:spLocks noChangeArrowheads="1"/>
          </p:cNvSpPr>
          <p:nvPr/>
        </p:nvSpPr>
        <p:spPr bwMode="auto">
          <a:xfrm>
            <a:off x="4519613" y="1433679"/>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a:t>S = { s, 2 }</a:t>
            </a:r>
          </a:p>
          <a:p>
            <a:pPr>
              <a:spcBef>
                <a:spcPct val="20000"/>
              </a:spcBef>
              <a:buClr>
                <a:srgbClr val="003399"/>
              </a:buClr>
              <a:buSzPct val="50000"/>
              <a:buFont typeface="Monotype Sorts" pitchFamily="92" charset="2"/>
              <a:buNone/>
            </a:pPr>
            <a:r>
              <a:rPr lang="en-US" altLang="en-US"/>
              <a:t>PQ = { 3, 4, 5, 6, 7, t }</a:t>
            </a:r>
          </a:p>
        </p:txBody>
      </p:sp>
      <p:sp>
        <p:nvSpPr>
          <p:cNvPr id="11315" name="Text Box 50"/>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1316" name="Text Box 51"/>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1317" name="Text Box 52"/>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1318" name="Text Box 53"/>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1319" name="Text Box 54"/>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1320" name="Text Box 55"/>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1321" name="AutoShape 60"/>
          <p:cNvSpPr>
            <a:spLocks noChangeArrowheads="1"/>
          </p:cNvSpPr>
          <p:nvPr/>
        </p:nvSpPr>
        <p:spPr bwMode="auto">
          <a:xfrm rot="-3296093">
            <a:off x="9231314" y="2176464"/>
            <a:ext cx="174625" cy="314325"/>
          </a:xfrm>
          <a:prstGeom prst="downArrow">
            <a:avLst>
              <a:gd name="adj1" fmla="val 50000"/>
              <a:gd name="adj2" fmla="val 45000"/>
            </a:avLst>
          </a:prstGeom>
          <a:solidFill>
            <a:srgbClr val="006600"/>
          </a:solidFill>
          <a:ln w="158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endParaRPr lang="en-US" altLang="en-US"/>
          </a:p>
        </p:txBody>
      </p:sp>
      <p:sp>
        <p:nvSpPr>
          <p:cNvPr id="11322" name="Text Box 61"/>
          <p:cNvSpPr txBox="1">
            <a:spLocks noChangeArrowheads="1"/>
          </p:cNvSpPr>
          <p:nvPr/>
        </p:nvSpPr>
        <p:spPr bwMode="auto">
          <a:xfrm>
            <a:off x="8629650" y="1852613"/>
            <a:ext cx="1652588" cy="3391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solidFill>
                  <a:srgbClr val="006600"/>
                </a:solidFill>
              </a:rPr>
              <a:t>decrease key</a:t>
            </a:r>
          </a:p>
        </p:txBody>
      </p:sp>
      <p:sp>
        <p:nvSpPr>
          <p:cNvPr id="11323" name="Text Box 62"/>
          <p:cNvSpPr txBox="1">
            <a:spLocks noChangeArrowheads="1"/>
          </p:cNvSpPr>
          <p:nvPr/>
        </p:nvSpPr>
        <p:spPr bwMode="auto">
          <a:xfrm>
            <a:off x="9536114" y="2428876"/>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1324" name="Text Box 63"/>
          <p:cNvSpPr txBox="1">
            <a:spLocks noChangeArrowheads="1"/>
          </p:cNvSpPr>
          <p:nvPr/>
        </p:nvSpPr>
        <p:spPr bwMode="auto">
          <a:xfrm>
            <a:off x="9632951" y="23860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33</a:t>
            </a:r>
            <a:endParaRPr lang="en-US" altLang="en-US" sz="1600">
              <a:solidFill>
                <a:srgbClr val="006600"/>
              </a:solidFill>
            </a:endParaRPr>
          </a:p>
        </p:txBody>
      </p:sp>
      <p:sp>
        <p:nvSpPr>
          <p:cNvPr id="11325" name="Freeform 56"/>
          <p:cNvSpPr>
            <a:spLocks/>
          </p:cNvSpPr>
          <p:nvPr/>
        </p:nvSpPr>
        <p:spPr bwMode="auto">
          <a:xfrm>
            <a:off x="1657350" y="2224088"/>
            <a:ext cx="3113088" cy="1858962"/>
          </a:xfrm>
          <a:custGeom>
            <a:avLst/>
            <a:gdLst>
              <a:gd name="T0" fmla="*/ 4763 w 1961"/>
              <a:gd name="T1" fmla="*/ 1308100 h 1171"/>
              <a:gd name="T2" fmla="*/ 53975 w 1961"/>
              <a:gd name="T3" fmla="*/ 1057275 h 1171"/>
              <a:gd name="T4" fmla="*/ 192088 w 1961"/>
              <a:gd name="T5" fmla="*/ 744537 h 1171"/>
              <a:gd name="T6" fmla="*/ 242888 w 1961"/>
              <a:gd name="T7" fmla="*/ 657225 h 1171"/>
              <a:gd name="T8" fmla="*/ 430213 w 1961"/>
              <a:gd name="T9" fmla="*/ 569912 h 1171"/>
              <a:gd name="T10" fmla="*/ 555625 w 1961"/>
              <a:gd name="T11" fmla="*/ 468312 h 1171"/>
              <a:gd name="T12" fmla="*/ 793750 w 1961"/>
              <a:gd name="T13" fmla="*/ 280987 h 1171"/>
              <a:gd name="T14" fmla="*/ 1031875 w 1961"/>
              <a:gd name="T15" fmla="*/ 206375 h 1171"/>
              <a:gd name="T16" fmla="*/ 1508125 w 1961"/>
              <a:gd name="T17" fmla="*/ 119062 h 1171"/>
              <a:gd name="T18" fmla="*/ 1795463 w 1961"/>
              <a:gd name="T19" fmla="*/ 68262 h 1171"/>
              <a:gd name="T20" fmla="*/ 2484438 w 1961"/>
              <a:gd name="T21" fmla="*/ 68262 h 1171"/>
              <a:gd name="T22" fmla="*/ 2784475 w 1961"/>
              <a:gd name="T23" fmla="*/ 130175 h 1171"/>
              <a:gd name="T24" fmla="*/ 2835275 w 1961"/>
              <a:gd name="T25" fmla="*/ 155575 h 1171"/>
              <a:gd name="T26" fmla="*/ 2909888 w 1961"/>
              <a:gd name="T27" fmla="*/ 180975 h 1171"/>
              <a:gd name="T28" fmla="*/ 3048000 w 1961"/>
              <a:gd name="T29" fmla="*/ 381000 h 1171"/>
              <a:gd name="T30" fmla="*/ 2922588 w 1961"/>
              <a:gd name="T31" fmla="*/ 957262 h 1171"/>
              <a:gd name="T32" fmla="*/ 2773363 w 1961"/>
              <a:gd name="T33" fmla="*/ 1108075 h 1171"/>
              <a:gd name="T34" fmla="*/ 2559050 w 1961"/>
              <a:gd name="T35" fmla="*/ 1220787 h 1171"/>
              <a:gd name="T36" fmla="*/ 2309813 w 1961"/>
              <a:gd name="T37" fmla="*/ 1270000 h 1171"/>
              <a:gd name="T38" fmla="*/ 1644650 w 1961"/>
              <a:gd name="T39" fmla="*/ 1333500 h 1171"/>
              <a:gd name="T40" fmla="*/ 1395413 w 1961"/>
              <a:gd name="T41" fmla="*/ 1382712 h 1171"/>
              <a:gd name="T42" fmla="*/ 1068388 w 1961"/>
              <a:gd name="T43" fmla="*/ 1646237 h 1171"/>
              <a:gd name="T44" fmla="*/ 868363 w 1961"/>
              <a:gd name="T45" fmla="*/ 1797050 h 1171"/>
              <a:gd name="T46" fmla="*/ 430213 w 1961"/>
              <a:gd name="T47" fmla="*/ 1858962 h 1171"/>
              <a:gd name="T48" fmla="*/ 192088 w 1961"/>
              <a:gd name="T49" fmla="*/ 1784350 h 1171"/>
              <a:gd name="T50" fmla="*/ 79375 w 1961"/>
              <a:gd name="T51" fmla="*/ 1558925 h 1171"/>
              <a:gd name="T52" fmla="*/ 53975 w 1961"/>
              <a:gd name="T53" fmla="*/ 1458912 h 1171"/>
              <a:gd name="T54" fmla="*/ 4763 w 1961"/>
              <a:gd name="T55" fmla="*/ 1308100 h 11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961" h="1171">
                <a:moveTo>
                  <a:pt x="3" y="824"/>
                </a:moveTo>
                <a:cubicBezTo>
                  <a:pt x="9" y="747"/>
                  <a:pt x="0" y="721"/>
                  <a:pt x="34" y="666"/>
                </a:cubicBezTo>
                <a:cubicBezTo>
                  <a:pt x="53" y="592"/>
                  <a:pt x="84" y="534"/>
                  <a:pt x="121" y="469"/>
                </a:cubicBezTo>
                <a:cubicBezTo>
                  <a:pt x="128" y="456"/>
                  <a:pt x="140" y="425"/>
                  <a:pt x="153" y="414"/>
                </a:cubicBezTo>
                <a:cubicBezTo>
                  <a:pt x="189" y="383"/>
                  <a:pt x="227" y="372"/>
                  <a:pt x="271" y="359"/>
                </a:cubicBezTo>
                <a:cubicBezTo>
                  <a:pt x="332" y="297"/>
                  <a:pt x="301" y="311"/>
                  <a:pt x="350" y="295"/>
                </a:cubicBezTo>
                <a:cubicBezTo>
                  <a:pt x="402" y="258"/>
                  <a:pt x="447" y="213"/>
                  <a:pt x="500" y="177"/>
                </a:cubicBezTo>
                <a:cubicBezTo>
                  <a:pt x="545" y="147"/>
                  <a:pt x="600" y="145"/>
                  <a:pt x="650" y="130"/>
                </a:cubicBezTo>
                <a:cubicBezTo>
                  <a:pt x="750" y="100"/>
                  <a:pt x="845" y="83"/>
                  <a:pt x="950" y="75"/>
                </a:cubicBezTo>
                <a:cubicBezTo>
                  <a:pt x="1011" y="65"/>
                  <a:pt x="1070" y="52"/>
                  <a:pt x="1131" y="43"/>
                </a:cubicBezTo>
                <a:cubicBezTo>
                  <a:pt x="1260" y="0"/>
                  <a:pt x="1469" y="39"/>
                  <a:pt x="1565" y="43"/>
                </a:cubicBezTo>
                <a:cubicBezTo>
                  <a:pt x="1628" y="56"/>
                  <a:pt x="1691" y="68"/>
                  <a:pt x="1754" y="82"/>
                </a:cubicBezTo>
                <a:cubicBezTo>
                  <a:pt x="1765" y="87"/>
                  <a:pt x="1775" y="94"/>
                  <a:pt x="1786" y="98"/>
                </a:cubicBezTo>
                <a:cubicBezTo>
                  <a:pt x="1801" y="104"/>
                  <a:pt x="1833" y="114"/>
                  <a:pt x="1833" y="114"/>
                </a:cubicBezTo>
                <a:cubicBezTo>
                  <a:pt x="1862" y="157"/>
                  <a:pt x="1890" y="197"/>
                  <a:pt x="1920" y="240"/>
                </a:cubicBezTo>
                <a:cubicBezTo>
                  <a:pt x="1916" y="374"/>
                  <a:pt x="1961" y="523"/>
                  <a:pt x="1841" y="603"/>
                </a:cubicBezTo>
                <a:cubicBezTo>
                  <a:pt x="1814" y="640"/>
                  <a:pt x="1785" y="672"/>
                  <a:pt x="1747" y="698"/>
                </a:cubicBezTo>
                <a:cubicBezTo>
                  <a:pt x="1717" y="742"/>
                  <a:pt x="1663" y="759"/>
                  <a:pt x="1612" y="769"/>
                </a:cubicBezTo>
                <a:cubicBezTo>
                  <a:pt x="1561" y="790"/>
                  <a:pt x="1509" y="789"/>
                  <a:pt x="1455" y="800"/>
                </a:cubicBezTo>
                <a:cubicBezTo>
                  <a:pt x="1310" y="831"/>
                  <a:pt x="1188" y="835"/>
                  <a:pt x="1036" y="840"/>
                </a:cubicBezTo>
                <a:cubicBezTo>
                  <a:pt x="982" y="847"/>
                  <a:pt x="931" y="855"/>
                  <a:pt x="879" y="871"/>
                </a:cubicBezTo>
                <a:cubicBezTo>
                  <a:pt x="809" y="923"/>
                  <a:pt x="740" y="980"/>
                  <a:pt x="673" y="1037"/>
                </a:cubicBezTo>
                <a:cubicBezTo>
                  <a:pt x="646" y="1060"/>
                  <a:pt x="582" y="1123"/>
                  <a:pt x="547" y="1132"/>
                </a:cubicBezTo>
                <a:cubicBezTo>
                  <a:pt x="453" y="1156"/>
                  <a:pt x="370" y="1165"/>
                  <a:pt x="271" y="1171"/>
                </a:cubicBezTo>
                <a:cubicBezTo>
                  <a:pt x="207" y="1165"/>
                  <a:pt x="172" y="1158"/>
                  <a:pt x="121" y="1124"/>
                </a:cubicBezTo>
                <a:cubicBezTo>
                  <a:pt x="103" y="1072"/>
                  <a:pt x="74" y="1030"/>
                  <a:pt x="50" y="982"/>
                </a:cubicBezTo>
                <a:cubicBezTo>
                  <a:pt x="41" y="964"/>
                  <a:pt x="38" y="937"/>
                  <a:pt x="34" y="919"/>
                </a:cubicBezTo>
                <a:cubicBezTo>
                  <a:pt x="26" y="887"/>
                  <a:pt x="13" y="855"/>
                  <a:pt x="3" y="824"/>
                </a:cubicBezTo>
                <a:close/>
              </a:path>
            </a:pathLst>
          </a:custGeom>
          <a:solidFill>
            <a:srgbClr val="003399">
              <a:alpha val="50195"/>
            </a:srgbClr>
          </a:solidFill>
          <a:ln>
            <a:noFill/>
          </a:ln>
          <a:effectLst/>
          <a:extLst>
            <a:ext uri="{91240B29-F687-4f45-9708-019B960494DF}">
              <a14:hiddenLine xmlns="" xmlns:a14="http://schemas.microsoft.com/office/drawing/2010/main" w="1587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en-US"/>
          </a:p>
        </p:txBody>
      </p:sp>
    </p:spTree>
    <p:extLst>
      <p:ext uri="{BB962C8B-B14F-4D97-AF65-F5344CB8AC3E}">
        <p14:creationId xmlns:p14="http://schemas.microsoft.com/office/powerpoint/2010/main" val="37170373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normAutofit/>
          </a:bodyPr>
          <a:lstStyle/>
          <a:p>
            <a:r>
              <a:rPr lang="en-US" altLang="en-US" sz="4000" dirty="0" smtClean="0">
                <a:solidFill>
                  <a:srgbClr val="CD0000"/>
                </a:solidFill>
              </a:rPr>
              <a:t>Dijkstra's Shortest Path Algorithm</a:t>
            </a:r>
          </a:p>
        </p:txBody>
      </p:sp>
      <p:sp>
        <p:nvSpPr>
          <p:cNvPr id="12292"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12293"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12294"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12295"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12296"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12297"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12298"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12299"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12300" name="AutoShape 11"/>
          <p:cNvCxnSpPr>
            <a:cxnSpLocks noChangeShapeType="1"/>
            <a:stCxn id="12292" idx="7"/>
            <a:endCxn id="12295" idx="2"/>
          </p:cNvCxnSpPr>
          <p:nvPr/>
        </p:nvCxnSpPr>
        <p:spPr bwMode="auto">
          <a:xfrm flipV="1">
            <a:off x="2081213" y="3057526"/>
            <a:ext cx="1511300" cy="379413"/>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2301" name="AutoShape 12"/>
          <p:cNvCxnSpPr>
            <a:cxnSpLocks noChangeShapeType="1"/>
            <a:stCxn id="12292" idx="6"/>
            <a:endCxn id="12296" idx="1"/>
          </p:cNvCxnSpPr>
          <p:nvPr/>
        </p:nvCxnSpPr>
        <p:spPr bwMode="auto">
          <a:xfrm>
            <a:off x="2133600" y="3551239"/>
            <a:ext cx="2317750" cy="561975"/>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2302" name="AutoShape 13"/>
          <p:cNvCxnSpPr>
            <a:cxnSpLocks noChangeShapeType="1"/>
            <a:stCxn id="12292" idx="5"/>
            <a:endCxn id="12297" idx="0"/>
          </p:cNvCxnSpPr>
          <p:nvPr/>
        </p:nvCxnSpPr>
        <p:spPr bwMode="auto">
          <a:xfrm>
            <a:off x="2081213" y="3665539"/>
            <a:ext cx="1731962" cy="2346325"/>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2303" name="AutoShape 14"/>
          <p:cNvCxnSpPr>
            <a:cxnSpLocks noChangeShapeType="1"/>
            <a:stCxn id="12296" idx="7"/>
            <a:endCxn id="12293" idx="2"/>
          </p:cNvCxnSpPr>
          <p:nvPr/>
        </p:nvCxnSpPr>
        <p:spPr bwMode="auto">
          <a:xfrm flipV="1">
            <a:off x="4664075" y="3057525"/>
            <a:ext cx="4819650" cy="105568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2304" name="AutoShape 15"/>
          <p:cNvCxnSpPr>
            <a:cxnSpLocks noChangeShapeType="1"/>
            <a:stCxn id="12298" idx="7"/>
            <a:endCxn id="12293"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2305" name="AutoShape 16"/>
          <p:cNvCxnSpPr>
            <a:cxnSpLocks noChangeShapeType="1"/>
            <a:stCxn id="12296" idx="5"/>
            <a:endCxn id="12299"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2306" name="AutoShape 17"/>
          <p:cNvCxnSpPr>
            <a:cxnSpLocks noChangeShapeType="1"/>
            <a:stCxn id="12299" idx="5"/>
            <a:endCxn id="12294" idx="2"/>
          </p:cNvCxnSpPr>
          <p:nvPr/>
        </p:nvCxnSpPr>
        <p:spPr bwMode="auto">
          <a:xfrm>
            <a:off x="6070601" y="5033964"/>
            <a:ext cx="3724275" cy="102393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2307" name="AutoShape 18"/>
          <p:cNvCxnSpPr>
            <a:cxnSpLocks noChangeShapeType="1"/>
            <a:stCxn id="12299" idx="6"/>
            <a:endCxn id="12298" idx="2"/>
          </p:cNvCxnSpPr>
          <p:nvPr/>
        </p:nvCxnSpPr>
        <p:spPr bwMode="auto">
          <a:xfrm flipV="1">
            <a:off x="6122988" y="4576763"/>
            <a:ext cx="2417762" cy="34290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2308" name="AutoShape 19"/>
          <p:cNvCxnSpPr>
            <a:cxnSpLocks noChangeShapeType="1"/>
            <a:stCxn id="12298" idx="4"/>
            <a:endCxn id="12294"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2309" name="AutoShape 20"/>
          <p:cNvCxnSpPr>
            <a:cxnSpLocks noChangeShapeType="1"/>
            <a:stCxn id="12293" idx="3"/>
            <a:endCxn id="12299" idx="7"/>
          </p:cNvCxnSpPr>
          <p:nvPr/>
        </p:nvCxnSpPr>
        <p:spPr bwMode="auto">
          <a:xfrm flipH="1">
            <a:off x="6070601" y="3171825"/>
            <a:ext cx="3465513" cy="163353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2310" name="AutoShape 21"/>
          <p:cNvCxnSpPr>
            <a:cxnSpLocks noChangeShapeType="1"/>
            <a:stCxn id="12296" idx="4"/>
            <a:endCxn id="12297"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2311" name="AutoShape 22"/>
          <p:cNvCxnSpPr>
            <a:cxnSpLocks noChangeShapeType="1"/>
            <a:stCxn id="12297" idx="6"/>
            <a:endCxn id="12299"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2312" name="AutoShape 23"/>
          <p:cNvCxnSpPr>
            <a:cxnSpLocks noChangeShapeType="1"/>
            <a:stCxn id="12295" idx="6"/>
            <a:endCxn id="12293" idx="1"/>
          </p:cNvCxnSpPr>
          <p:nvPr/>
        </p:nvCxnSpPr>
        <p:spPr bwMode="auto">
          <a:xfrm flipV="1">
            <a:off x="3910013" y="2943225"/>
            <a:ext cx="5626100" cy="114300"/>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2313" name="AutoShape 24"/>
          <p:cNvCxnSpPr>
            <a:cxnSpLocks noChangeShapeType="1"/>
            <a:stCxn id="12297" idx="6"/>
            <a:endCxn id="12294"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2314" name="AutoShape 25"/>
          <p:cNvCxnSpPr>
            <a:cxnSpLocks noChangeShapeType="1"/>
            <a:stCxn id="12293" idx="5"/>
            <a:endCxn id="12294" idx="0"/>
          </p:cNvCxnSpPr>
          <p:nvPr/>
        </p:nvCxnSpPr>
        <p:spPr bwMode="auto">
          <a:xfrm>
            <a:off x="9748839" y="3171826"/>
            <a:ext cx="204787" cy="2727325"/>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12315" name="Text Box 26"/>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12316"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12317"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12318"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12319"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12320"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12321"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12322"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12323"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12324"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12325"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12326"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12327"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2328"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12329"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2330" name="Text Box 41"/>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b="1">
                <a:solidFill>
                  <a:srgbClr val="006600"/>
                </a:solidFill>
              </a:rPr>
              <a:t> </a:t>
            </a:r>
            <a:r>
              <a:rPr lang="en-US" altLang="en-US" sz="1600" b="1">
                <a:solidFill>
                  <a:srgbClr val="006600"/>
                </a:solidFill>
                <a:sym typeface="Symbol" panose="05050102010706020507" pitchFamily="18" charset="2"/>
              </a:rPr>
              <a:t>15</a:t>
            </a:r>
            <a:endParaRPr lang="en-US" altLang="en-US" sz="1600" b="1">
              <a:solidFill>
                <a:srgbClr val="006600"/>
              </a:solidFill>
            </a:endParaRPr>
          </a:p>
        </p:txBody>
      </p:sp>
      <p:sp>
        <p:nvSpPr>
          <p:cNvPr id="12331" name="Text Box 42"/>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12332" name="Text Box 43"/>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2333" name="Text Box 44"/>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2334" name="Text Box 45"/>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2335" name="Text Box 46"/>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12336" name="Text Box 47"/>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2337" name="Text Box 48"/>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0</a:t>
            </a:r>
            <a:endParaRPr lang="en-US" altLang="en-US" sz="1600">
              <a:solidFill>
                <a:srgbClr val="006600"/>
              </a:solidFill>
            </a:endParaRPr>
          </a:p>
        </p:txBody>
      </p:sp>
      <p:sp>
        <p:nvSpPr>
          <p:cNvPr id="12338" name="Text Box 49"/>
          <p:cNvSpPr txBox="1">
            <a:spLocks noChangeArrowheads="1"/>
          </p:cNvSpPr>
          <p:nvPr/>
        </p:nvSpPr>
        <p:spPr bwMode="auto">
          <a:xfrm>
            <a:off x="4633912" y="1407414"/>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a:t>S = { s, 2 }</a:t>
            </a:r>
          </a:p>
          <a:p>
            <a:pPr>
              <a:spcBef>
                <a:spcPct val="20000"/>
              </a:spcBef>
              <a:buClr>
                <a:srgbClr val="003399"/>
              </a:buClr>
              <a:buSzPct val="50000"/>
              <a:buFont typeface="Monotype Sorts" pitchFamily="92" charset="2"/>
              <a:buNone/>
            </a:pPr>
            <a:r>
              <a:rPr lang="en-US" altLang="en-US"/>
              <a:t>PQ = { 3, 4, 5, 6, 7, t }</a:t>
            </a:r>
          </a:p>
        </p:txBody>
      </p:sp>
      <p:sp>
        <p:nvSpPr>
          <p:cNvPr id="12339" name="Text Box 50"/>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2340" name="Text Box 51"/>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2341" name="Text Box 52"/>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2342" name="Text Box 53"/>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2343" name="Text Box 54"/>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2344" name="Text Box 55"/>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2345" name="Text Box 58"/>
          <p:cNvSpPr txBox="1">
            <a:spLocks noChangeArrowheads="1"/>
          </p:cNvSpPr>
          <p:nvPr/>
        </p:nvSpPr>
        <p:spPr bwMode="auto">
          <a:xfrm>
            <a:off x="9536114" y="2428876"/>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2346" name="Text Box 59"/>
          <p:cNvSpPr txBox="1">
            <a:spLocks noChangeArrowheads="1"/>
          </p:cNvSpPr>
          <p:nvPr/>
        </p:nvSpPr>
        <p:spPr bwMode="auto">
          <a:xfrm>
            <a:off x="9632951" y="23860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33</a:t>
            </a:r>
            <a:endParaRPr lang="en-US" altLang="en-US" sz="1600">
              <a:solidFill>
                <a:srgbClr val="006600"/>
              </a:solidFill>
            </a:endParaRPr>
          </a:p>
        </p:txBody>
      </p:sp>
      <p:sp>
        <p:nvSpPr>
          <p:cNvPr id="12347" name="Freeform 60"/>
          <p:cNvSpPr>
            <a:spLocks/>
          </p:cNvSpPr>
          <p:nvPr/>
        </p:nvSpPr>
        <p:spPr bwMode="auto">
          <a:xfrm>
            <a:off x="1657350" y="2224088"/>
            <a:ext cx="3113088" cy="1858962"/>
          </a:xfrm>
          <a:custGeom>
            <a:avLst/>
            <a:gdLst>
              <a:gd name="T0" fmla="*/ 4763 w 1961"/>
              <a:gd name="T1" fmla="*/ 1308100 h 1171"/>
              <a:gd name="T2" fmla="*/ 53975 w 1961"/>
              <a:gd name="T3" fmla="*/ 1057275 h 1171"/>
              <a:gd name="T4" fmla="*/ 192088 w 1961"/>
              <a:gd name="T5" fmla="*/ 744537 h 1171"/>
              <a:gd name="T6" fmla="*/ 242888 w 1961"/>
              <a:gd name="T7" fmla="*/ 657225 h 1171"/>
              <a:gd name="T8" fmla="*/ 430213 w 1961"/>
              <a:gd name="T9" fmla="*/ 569912 h 1171"/>
              <a:gd name="T10" fmla="*/ 555625 w 1961"/>
              <a:gd name="T11" fmla="*/ 468312 h 1171"/>
              <a:gd name="T12" fmla="*/ 793750 w 1961"/>
              <a:gd name="T13" fmla="*/ 280987 h 1171"/>
              <a:gd name="T14" fmla="*/ 1031875 w 1961"/>
              <a:gd name="T15" fmla="*/ 206375 h 1171"/>
              <a:gd name="T16" fmla="*/ 1508125 w 1961"/>
              <a:gd name="T17" fmla="*/ 119062 h 1171"/>
              <a:gd name="T18" fmla="*/ 1795463 w 1961"/>
              <a:gd name="T19" fmla="*/ 68262 h 1171"/>
              <a:gd name="T20" fmla="*/ 2484438 w 1961"/>
              <a:gd name="T21" fmla="*/ 68262 h 1171"/>
              <a:gd name="T22" fmla="*/ 2784475 w 1961"/>
              <a:gd name="T23" fmla="*/ 130175 h 1171"/>
              <a:gd name="T24" fmla="*/ 2835275 w 1961"/>
              <a:gd name="T25" fmla="*/ 155575 h 1171"/>
              <a:gd name="T26" fmla="*/ 2909888 w 1961"/>
              <a:gd name="T27" fmla="*/ 180975 h 1171"/>
              <a:gd name="T28" fmla="*/ 3048000 w 1961"/>
              <a:gd name="T29" fmla="*/ 381000 h 1171"/>
              <a:gd name="T30" fmla="*/ 2922588 w 1961"/>
              <a:gd name="T31" fmla="*/ 957262 h 1171"/>
              <a:gd name="T32" fmla="*/ 2773363 w 1961"/>
              <a:gd name="T33" fmla="*/ 1108075 h 1171"/>
              <a:gd name="T34" fmla="*/ 2559050 w 1961"/>
              <a:gd name="T35" fmla="*/ 1220787 h 1171"/>
              <a:gd name="T36" fmla="*/ 2309813 w 1961"/>
              <a:gd name="T37" fmla="*/ 1270000 h 1171"/>
              <a:gd name="T38" fmla="*/ 1644650 w 1961"/>
              <a:gd name="T39" fmla="*/ 1333500 h 1171"/>
              <a:gd name="T40" fmla="*/ 1395413 w 1961"/>
              <a:gd name="T41" fmla="*/ 1382712 h 1171"/>
              <a:gd name="T42" fmla="*/ 1068388 w 1961"/>
              <a:gd name="T43" fmla="*/ 1646237 h 1171"/>
              <a:gd name="T44" fmla="*/ 868363 w 1961"/>
              <a:gd name="T45" fmla="*/ 1797050 h 1171"/>
              <a:gd name="T46" fmla="*/ 430213 w 1961"/>
              <a:gd name="T47" fmla="*/ 1858962 h 1171"/>
              <a:gd name="T48" fmla="*/ 192088 w 1961"/>
              <a:gd name="T49" fmla="*/ 1784350 h 1171"/>
              <a:gd name="T50" fmla="*/ 79375 w 1961"/>
              <a:gd name="T51" fmla="*/ 1558925 h 1171"/>
              <a:gd name="T52" fmla="*/ 53975 w 1961"/>
              <a:gd name="T53" fmla="*/ 1458912 h 1171"/>
              <a:gd name="T54" fmla="*/ 4763 w 1961"/>
              <a:gd name="T55" fmla="*/ 1308100 h 11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961" h="1171">
                <a:moveTo>
                  <a:pt x="3" y="824"/>
                </a:moveTo>
                <a:cubicBezTo>
                  <a:pt x="9" y="747"/>
                  <a:pt x="0" y="721"/>
                  <a:pt x="34" y="666"/>
                </a:cubicBezTo>
                <a:cubicBezTo>
                  <a:pt x="53" y="592"/>
                  <a:pt x="84" y="534"/>
                  <a:pt x="121" y="469"/>
                </a:cubicBezTo>
                <a:cubicBezTo>
                  <a:pt x="128" y="456"/>
                  <a:pt x="140" y="425"/>
                  <a:pt x="153" y="414"/>
                </a:cubicBezTo>
                <a:cubicBezTo>
                  <a:pt x="189" y="383"/>
                  <a:pt x="227" y="372"/>
                  <a:pt x="271" y="359"/>
                </a:cubicBezTo>
                <a:cubicBezTo>
                  <a:pt x="332" y="297"/>
                  <a:pt x="301" y="311"/>
                  <a:pt x="350" y="295"/>
                </a:cubicBezTo>
                <a:cubicBezTo>
                  <a:pt x="402" y="258"/>
                  <a:pt x="447" y="213"/>
                  <a:pt x="500" y="177"/>
                </a:cubicBezTo>
                <a:cubicBezTo>
                  <a:pt x="545" y="147"/>
                  <a:pt x="600" y="145"/>
                  <a:pt x="650" y="130"/>
                </a:cubicBezTo>
                <a:cubicBezTo>
                  <a:pt x="750" y="100"/>
                  <a:pt x="845" y="83"/>
                  <a:pt x="950" y="75"/>
                </a:cubicBezTo>
                <a:cubicBezTo>
                  <a:pt x="1011" y="65"/>
                  <a:pt x="1070" y="52"/>
                  <a:pt x="1131" y="43"/>
                </a:cubicBezTo>
                <a:cubicBezTo>
                  <a:pt x="1260" y="0"/>
                  <a:pt x="1469" y="39"/>
                  <a:pt x="1565" y="43"/>
                </a:cubicBezTo>
                <a:cubicBezTo>
                  <a:pt x="1628" y="56"/>
                  <a:pt x="1691" y="68"/>
                  <a:pt x="1754" y="82"/>
                </a:cubicBezTo>
                <a:cubicBezTo>
                  <a:pt x="1765" y="87"/>
                  <a:pt x="1775" y="94"/>
                  <a:pt x="1786" y="98"/>
                </a:cubicBezTo>
                <a:cubicBezTo>
                  <a:pt x="1801" y="104"/>
                  <a:pt x="1833" y="114"/>
                  <a:pt x="1833" y="114"/>
                </a:cubicBezTo>
                <a:cubicBezTo>
                  <a:pt x="1862" y="157"/>
                  <a:pt x="1890" y="197"/>
                  <a:pt x="1920" y="240"/>
                </a:cubicBezTo>
                <a:cubicBezTo>
                  <a:pt x="1916" y="374"/>
                  <a:pt x="1961" y="523"/>
                  <a:pt x="1841" y="603"/>
                </a:cubicBezTo>
                <a:cubicBezTo>
                  <a:pt x="1814" y="640"/>
                  <a:pt x="1785" y="672"/>
                  <a:pt x="1747" y="698"/>
                </a:cubicBezTo>
                <a:cubicBezTo>
                  <a:pt x="1717" y="742"/>
                  <a:pt x="1663" y="759"/>
                  <a:pt x="1612" y="769"/>
                </a:cubicBezTo>
                <a:cubicBezTo>
                  <a:pt x="1561" y="790"/>
                  <a:pt x="1509" y="789"/>
                  <a:pt x="1455" y="800"/>
                </a:cubicBezTo>
                <a:cubicBezTo>
                  <a:pt x="1310" y="831"/>
                  <a:pt x="1188" y="835"/>
                  <a:pt x="1036" y="840"/>
                </a:cubicBezTo>
                <a:cubicBezTo>
                  <a:pt x="982" y="847"/>
                  <a:pt x="931" y="855"/>
                  <a:pt x="879" y="871"/>
                </a:cubicBezTo>
                <a:cubicBezTo>
                  <a:pt x="809" y="923"/>
                  <a:pt x="740" y="980"/>
                  <a:pt x="673" y="1037"/>
                </a:cubicBezTo>
                <a:cubicBezTo>
                  <a:pt x="646" y="1060"/>
                  <a:pt x="582" y="1123"/>
                  <a:pt x="547" y="1132"/>
                </a:cubicBezTo>
                <a:cubicBezTo>
                  <a:pt x="453" y="1156"/>
                  <a:pt x="370" y="1165"/>
                  <a:pt x="271" y="1171"/>
                </a:cubicBezTo>
                <a:cubicBezTo>
                  <a:pt x="207" y="1165"/>
                  <a:pt x="172" y="1158"/>
                  <a:pt x="121" y="1124"/>
                </a:cubicBezTo>
                <a:cubicBezTo>
                  <a:pt x="103" y="1072"/>
                  <a:pt x="74" y="1030"/>
                  <a:pt x="50" y="982"/>
                </a:cubicBezTo>
                <a:cubicBezTo>
                  <a:pt x="41" y="964"/>
                  <a:pt x="38" y="937"/>
                  <a:pt x="34" y="919"/>
                </a:cubicBezTo>
                <a:cubicBezTo>
                  <a:pt x="26" y="887"/>
                  <a:pt x="13" y="855"/>
                  <a:pt x="3" y="824"/>
                </a:cubicBezTo>
                <a:close/>
              </a:path>
            </a:pathLst>
          </a:custGeom>
          <a:solidFill>
            <a:srgbClr val="003399">
              <a:alpha val="50195"/>
            </a:srgbClr>
          </a:solidFill>
          <a:ln>
            <a:noFill/>
          </a:ln>
          <a:effectLst/>
          <a:extLst>
            <a:ext uri="{91240B29-F687-4f45-9708-019B960494DF}">
              <a14:hiddenLine xmlns="" xmlns:a14="http://schemas.microsoft.com/office/drawing/2010/main" w="1587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en-US"/>
          </a:p>
        </p:txBody>
      </p:sp>
      <p:sp>
        <p:nvSpPr>
          <p:cNvPr id="12348" name="AutoShape 61"/>
          <p:cNvSpPr>
            <a:spLocks noChangeArrowheads="1"/>
          </p:cNvSpPr>
          <p:nvPr/>
        </p:nvSpPr>
        <p:spPr bwMode="auto">
          <a:xfrm rot="2984085">
            <a:off x="5033964" y="3498851"/>
            <a:ext cx="174625" cy="314325"/>
          </a:xfrm>
          <a:prstGeom prst="downArrow">
            <a:avLst>
              <a:gd name="adj1" fmla="val 50000"/>
              <a:gd name="adj2" fmla="val 45000"/>
            </a:avLst>
          </a:prstGeom>
          <a:solidFill>
            <a:schemeClr val="accent1"/>
          </a:solidFill>
          <a:ln w="158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endParaRPr lang="en-US" altLang="en-US"/>
          </a:p>
        </p:txBody>
      </p:sp>
      <p:sp>
        <p:nvSpPr>
          <p:cNvPr id="12349" name="Text Box 62"/>
          <p:cNvSpPr txBox="1">
            <a:spLocks noChangeArrowheads="1"/>
          </p:cNvSpPr>
          <p:nvPr/>
        </p:nvSpPr>
        <p:spPr bwMode="auto">
          <a:xfrm>
            <a:off x="4989514" y="3195638"/>
            <a:ext cx="1277937" cy="3391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solidFill>
                  <a:schemeClr val="accent1"/>
                </a:solidFill>
              </a:rPr>
              <a:t>delmin</a:t>
            </a:r>
          </a:p>
        </p:txBody>
      </p:sp>
    </p:spTree>
    <p:extLst>
      <p:ext uri="{BB962C8B-B14F-4D97-AF65-F5344CB8AC3E}">
        <p14:creationId xmlns:p14="http://schemas.microsoft.com/office/powerpoint/2010/main" val="103602979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normAutofit/>
          </a:bodyPr>
          <a:lstStyle/>
          <a:p>
            <a:r>
              <a:rPr lang="en-US" altLang="en-US" sz="4000" dirty="0" smtClean="0">
                <a:solidFill>
                  <a:srgbClr val="CD0000"/>
                </a:solidFill>
              </a:rPr>
              <a:t>Dijkstra's Shortest Path Algorithm</a:t>
            </a:r>
          </a:p>
        </p:txBody>
      </p:sp>
      <p:sp>
        <p:nvSpPr>
          <p:cNvPr id="13316"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13317"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13318"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13319"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13320"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13321"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13322"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13323"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13324" name="AutoShape 11"/>
          <p:cNvCxnSpPr>
            <a:cxnSpLocks noChangeShapeType="1"/>
            <a:stCxn id="13316" idx="7"/>
            <a:endCxn id="13319" idx="2"/>
          </p:cNvCxnSpPr>
          <p:nvPr/>
        </p:nvCxnSpPr>
        <p:spPr bwMode="auto">
          <a:xfrm flipV="1">
            <a:off x="2081213" y="3057526"/>
            <a:ext cx="1511300" cy="379413"/>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3325" name="AutoShape 12"/>
          <p:cNvCxnSpPr>
            <a:cxnSpLocks noChangeShapeType="1"/>
            <a:stCxn id="13316" idx="6"/>
            <a:endCxn id="13320" idx="1"/>
          </p:cNvCxnSpPr>
          <p:nvPr/>
        </p:nvCxnSpPr>
        <p:spPr bwMode="auto">
          <a:xfrm>
            <a:off x="2133600" y="3551239"/>
            <a:ext cx="2317750" cy="561975"/>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3326" name="AutoShape 13"/>
          <p:cNvCxnSpPr>
            <a:cxnSpLocks noChangeShapeType="1"/>
            <a:stCxn id="13316" idx="5"/>
            <a:endCxn id="13321" idx="0"/>
          </p:cNvCxnSpPr>
          <p:nvPr/>
        </p:nvCxnSpPr>
        <p:spPr bwMode="auto">
          <a:xfrm>
            <a:off x="2081213" y="3665539"/>
            <a:ext cx="1731962" cy="2346325"/>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3327" name="AutoShape 14"/>
          <p:cNvCxnSpPr>
            <a:cxnSpLocks noChangeShapeType="1"/>
            <a:stCxn id="13320" idx="7"/>
            <a:endCxn id="13317" idx="2"/>
          </p:cNvCxnSpPr>
          <p:nvPr/>
        </p:nvCxnSpPr>
        <p:spPr bwMode="auto">
          <a:xfrm flipV="1">
            <a:off x="4664075" y="3057525"/>
            <a:ext cx="4819650" cy="105568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3328" name="AutoShape 15"/>
          <p:cNvCxnSpPr>
            <a:cxnSpLocks noChangeShapeType="1"/>
            <a:stCxn id="13322" idx="7"/>
            <a:endCxn id="13317"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3329" name="AutoShape 16"/>
          <p:cNvCxnSpPr>
            <a:cxnSpLocks noChangeShapeType="1"/>
            <a:stCxn id="13320" idx="5"/>
            <a:endCxn id="13323" idx="1"/>
          </p:cNvCxnSpPr>
          <p:nvPr/>
        </p:nvCxnSpPr>
        <p:spPr bwMode="auto">
          <a:xfrm>
            <a:off x="4664075" y="4341813"/>
            <a:ext cx="1193800" cy="463550"/>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3330" name="AutoShape 17"/>
          <p:cNvCxnSpPr>
            <a:cxnSpLocks noChangeShapeType="1"/>
            <a:stCxn id="13323" idx="5"/>
            <a:endCxn id="13318" idx="2"/>
          </p:cNvCxnSpPr>
          <p:nvPr/>
        </p:nvCxnSpPr>
        <p:spPr bwMode="auto">
          <a:xfrm>
            <a:off x="6070601" y="5033964"/>
            <a:ext cx="3724275" cy="102393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3331" name="AutoShape 18"/>
          <p:cNvCxnSpPr>
            <a:cxnSpLocks noChangeShapeType="1"/>
            <a:stCxn id="13323" idx="6"/>
            <a:endCxn id="13322" idx="2"/>
          </p:cNvCxnSpPr>
          <p:nvPr/>
        </p:nvCxnSpPr>
        <p:spPr bwMode="auto">
          <a:xfrm flipV="1">
            <a:off x="6122988" y="4576763"/>
            <a:ext cx="2417762" cy="34290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3332" name="AutoShape 19"/>
          <p:cNvCxnSpPr>
            <a:cxnSpLocks noChangeShapeType="1"/>
            <a:stCxn id="13322" idx="4"/>
            <a:endCxn id="13318"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3333" name="AutoShape 20"/>
          <p:cNvCxnSpPr>
            <a:cxnSpLocks noChangeShapeType="1"/>
            <a:stCxn id="13317" idx="3"/>
            <a:endCxn id="13323" idx="7"/>
          </p:cNvCxnSpPr>
          <p:nvPr/>
        </p:nvCxnSpPr>
        <p:spPr bwMode="auto">
          <a:xfrm flipH="1">
            <a:off x="6070601" y="3171825"/>
            <a:ext cx="3465513" cy="163353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3334" name="AutoShape 21"/>
          <p:cNvCxnSpPr>
            <a:cxnSpLocks noChangeShapeType="1"/>
            <a:stCxn id="13320" idx="4"/>
            <a:endCxn id="13321"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3335" name="AutoShape 22"/>
          <p:cNvCxnSpPr>
            <a:cxnSpLocks noChangeShapeType="1"/>
            <a:stCxn id="13321" idx="6"/>
            <a:endCxn id="13323"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3336" name="AutoShape 23"/>
          <p:cNvCxnSpPr>
            <a:cxnSpLocks noChangeShapeType="1"/>
            <a:stCxn id="13319" idx="6"/>
            <a:endCxn id="13317" idx="1"/>
          </p:cNvCxnSpPr>
          <p:nvPr/>
        </p:nvCxnSpPr>
        <p:spPr bwMode="auto">
          <a:xfrm flipV="1">
            <a:off x="3910013" y="2943225"/>
            <a:ext cx="5626100" cy="114300"/>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3337" name="AutoShape 24"/>
          <p:cNvCxnSpPr>
            <a:cxnSpLocks noChangeShapeType="1"/>
            <a:stCxn id="13321" idx="6"/>
            <a:endCxn id="13318"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3338" name="AutoShape 25"/>
          <p:cNvCxnSpPr>
            <a:cxnSpLocks noChangeShapeType="1"/>
            <a:stCxn id="13317" idx="5"/>
            <a:endCxn id="13318" idx="0"/>
          </p:cNvCxnSpPr>
          <p:nvPr/>
        </p:nvCxnSpPr>
        <p:spPr bwMode="auto">
          <a:xfrm>
            <a:off x="9748839" y="3171826"/>
            <a:ext cx="204787" cy="2727325"/>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13339" name="Text Box 26"/>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13340"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13341"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13342"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13343"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13344"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13345"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13346"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13347"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13348"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13349"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13350"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13351"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3352"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13353"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3354" name="Text Box 41"/>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b="1">
                <a:solidFill>
                  <a:srgbClr val="006600"/>
                </a:solidFill>
              </a:rPr>
              <a:t> </a:t>
            </a:r>
            <a:r>
              <a:rPr lang="en-US" altLang="en-US" sz="1600" b="1">
                <a:solidFill>
                  <a:srgbClr val="006600"/>
                </a:solidFill>
                <a:sym typeface="Symbol" panose="05050102010706020507" pitchFamily="18" charset="2"/>
              </a:rPr>
              <a:t>15</a:t>
            </a:r>
            <a:endParaRPr lang="en-US" altLang="en-US" sz="1600" b="1">
              <a:solidFill>
                <a:srgbClr val="006600"/>
              </a:solidFill>
            </a:endParaRPr>
          </a:p>
        </p:txBody>
      </p:sp>
      <p:sp>
        <p:nvSpPr>
          <p:cNvPr id="13355" name="Text Box 42"/>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13356" name="Text Box 43"/>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3357" name="Text Box 44"/>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3358" name="Text Box 45"/>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3359" name="Text Box 46"/>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13360" name="Text Box 47"/>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3361" name="Text Box 48"/>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0</a:t>
            </a:r>
            <a:endParaRPr lang="en-US" altLang="en-US" sz="1600">
              <a:solidFill>
                <a:srgbClr val="006600"/>
              </a:solidFill>
            </a:endParaRPr>
          </a:p>
        </p:txBody>
      </p:sp>
      <p:sp>
        <p:nvSpPr>
          <p:cNvPr id="13362" name="Text Box 49"/>
          <p:cNvSpPr txBox="1">
            <a:spLocks noChangeArrowheads="1"/>
          </p:cNvSpPr>
          <p:nvPr/>
        </p:nvSpPr>
        <p:spPr bwMode="auto">
          <a:xfrm>
            <a:off x="5607053" y="1536350"/>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dirty="0"/>
              <a:t>S = { s, 2, 6 }</a:t>
            </a:r>
          </a:p>
          <a:p>
            <a:pPr>
              <a:spcBef>
                <a:spcPct val="20000"/>
              </a:spcBef>
              <a:buClr>
                <a:srgbClr val="003399"/>
              </a:buClr>
              <a:buSzPct val="50000"/>
              <a:buFont typeface="Monotype Sorts" pitchFamily="92" charset="2"/>
              <a:buNone/>
            </a:pPr>
            <a:r>
              <a:rPr lang="en-US" altLang="en-US" dirty="0"/>
              <a:t>PQ = { 3, 4, 5, 7, t }</a:t>
            </a:r>
          </a:p>
        </p:txBody>
      </p:sp>
      <p:sp>
        <p:nvSpPr>
          <p:cNvPr id="13363" name="Text Box 50"/>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3364" name="Text Box 51"/>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3365" name="Text Box 52"/>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3366" name="Text Box 53"/>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3367" name="Text Box 54"/>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3368" name="Text Box 55"/>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3369" name="Text Box 58"/>
          <p:cNvSpPr txBox="1">
            <a:spLocks noChangeArrowheads="1"/>
          </p:cNvSpPr>
          <p:nvPr/>
        </p:nvSpPr>
        <p:spPr bwMode="auto">
          <a:xfrm>
            <a:off x="9536114" y="2428876"/>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3370" name="Text Box 59"/>
          <p:cNvSpPr txBox="1">
            <a:spLocks noChangeArrowheads="1"/>
          </p:cNvSpPr>
          <p:nvPr/>
        </p:nvSpPr>
        <p:spPr bwMode="auto">
          <a:xfrm>
            <a:off x="9632951" y="23860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33</a:t>
            </a:r>
            <a:endParaRPr lang="en-US" altLang="en-US" sz="1600">
              <a:solidFill>
                <a:srgbClr val="006600"/>
              </a:solidFill>
            </a:endParaRPr>
          </a:p>
        </p:txBody>
      </p:sp>
      <p:sp>
        <p:nvSpPr>
          <p:cNvPr id="13371" name="Freeform 64"/>
          <p:cNvSpPr>
            <a:spLocks/>
          </p:cNvSpPr>
          <p:nvPr/>
        </p:nvSpPr>
        <p:spPr bwMode="auto">
          <a:xfrm>
            <a:off x="1689100" y="2273300"/>
            <a:ext cx="3670300" cy="2419350"/>
          </a:xfrm>
          <a:custGeom>
            <a:avLst/>
            <a:gdLst>
              <a:gd name="T0" fmla="*/ 0 w 2312"/>
              <a:gd name="T1" fmla="*/ 1117600 h 1524"/>
              <a:gd name="T2" fmla="*/ 114300 w 2312"/>
              <a:gd name="T3" fmla="*/ 838200 h 1524"/>
              <a:gd name="T4" fmla="*/ 266700 w 2312"/>
              <a:gd name="T5" fmla="*/ 723900 h 1524"/>
              <a:gd name="T6" fmla="*/ 368300 w 2312"/>
              <a:gd name="T7" fmla="*/ 660400 h 1524"/>
              <a:gd name="T8" fmla="*/ 571500 w 2312"/>
              <a:gd name="T9" fmla="*/ 609600 h 1524"/>
              <a:gd name="T10" fmla="*/ 787400 w 2312"/>
              <a:gd name="T11" fmla="*/ 546100 h 1524"/>
              <a:gd name="T12" fmla="*/ 965200 w 2312"/>
              <a:gd name="T13" fmla="*/ 495300 h 1524"/>
              <a:gd name="T14" fmla="*/ 1206500 w 2312"/>
              <a:gd name="T15" fmla="*/ 457200 h 1524"/>
              <a:gd name="T16" fmla="*/ 1473200 w 2312"/>
              <a:gd name="T17" fmla="*/ 406400 h 1524"/>
              <a:gd name="T18" fmla="*/ 1676400 w 2312"/>
              <a:gd name="T19" fmla="*/ 241300 h 1524"/>
              <a:gd name="T20" fmla="*/ 2108200 w 2312"/>
              <a:gd name="T21" fmla="*/ 50800 h 1524"/>
              <a:gd name="T22" fmla="*/ 2247900 w 2312"/>
              <a:gd name="T23" fmla="*/ 0 h 1524"/>
              <a:gd name="T24" fmla="*/ 2616200 w 2312"/>
              <a:gd name="T25" fmla="*/ 25400 h 1524"/>
              <a:gd name="T26" fmla="*/ 2705100 w 2312"/>
              <a:gd name="T27" fmla="*/ 38100 h 1524"/>
              <a:gd name="T28" fmla="*/ 2781300 w 2312"/>
              <a:gd name="T29" fmla="*/ 88900 h 1524"/>
              <a:gd name="T30" fmla="*/ 2921000 w 2312"/>
              <a:gd name="T31" fmla="*/ 139700 h 1524"/>
              <a:gd name="T32" fmla="*/ 3149600 w 2312"/>
              <a:gd name="T33" fmla="*/ 241300 h 1524"/>
              <a:gd name="T34" fmla="*/ 3289300 w 2312"/>
              <a:gd name="T35" fmla="*/ 419100 h 1524"/>
              <a:gd name="T36" fmla="*/ 3454400 w 2312"/>
              <a:gd name="T37" fmla="*/ 546100 h 1524"/>
              <a:gd name="T38" fmla="*/ 3619500 w 2312"/>
              <a:gd name="T39" fmla="*/ 812800 h 1524"/>
              <a:gd name="T40" fmla="*/ 3670300 w 2312"/>
              <a:gd name="T41" fmla="*/ 1117600 h 1524"/>
              <a:gd name="T42" fmla="*/ 3657600 w 2312"/>
              <a:gd name="T43" fmla="*/ 1701800 h 1524"/>
              <a:gd name="T44" fmla="*/ 3619500 w 2312"/>
              <a:gd name="T45" fmla="*/ 1854200 h 1524"/>
              <a:gd name="T46" fmla="*/ 3416300 w 2312"/>
              <a:gd name="T47" fmla="*/ 2057400 h 1524"/>
              <a:gd name="T48" fmla="*/ 3340100 w 2312"/>
              <a:gd name="T49" fmla="*/ 2108200 h 1524"/>
              <a:gd name="T50" fmla="*/ 3302000 w 2312"/>
              <a:gd name="T51" fmla="*/ 2133600 h 1524"/>
              <a:gd name="T52" fmla="*/ 3111500 w 2312"/>
              <a:gd name="T53" fmla="*/ 2336800 h 1524"/>
              <a:gd name="T54" fmla="*/ 3022600 w 2312"/>
              <a:gd name="T55" fmla="*/ 2374900 h 1524"/>
              <a:gd name="T56" fmla="*/ 2921000 w 2312"/>
              <a:gd name="T57" fmla="*/ 2400300 h 1524"/>
              <a:gd name="T58" fmla="*/ 2336800 w 2312"/>
              <a:gd name="T59" fmla="*/ 2374900 h 1524"/>
              <a:gd name="T60" fmla="*/ 2260600 w 2312"/>
              <a:gd name="T61" fmla="*/ 2324100 h 1524"/>
              <a:gd name="T62" fmla="*/ 1866900 w 2312"/>
              <a:gd name="T63" fmla="*/ 2260600 h 1524"/>
              <a:gd name="T64" fmla="*/ 1714500 w 2312"/>
              <a:gd name="T65" fmla="*/ 2108200 h 1524"/>
              <a:gd name="T66" fmla="*/ 1371600 w 2312"/>
              <a:gd name="T67" fmla="*/ 2006600 h 1524"/>
              <a:gd name="T68" fmla="*/ 965200 w 2312"/>
              <a:gd name="T69" fmla="*/ 1930400 h 1524"/>
              <a:gd name="T70" fmla="*/ 698500 w 2312"/>
              <a:gd name="T71" fmla="*/ 1866900 h 1524"/>
              <a:gd name="T72" fmla="*/ 469900 w 2312"/>
              <a:gd name="T73" fmla="*/ 1816100 h 1524"/>
              <a:gd name="T74" fmla="*/ 368300 w 2312"/>
              <a:gd name="T75" fmla="*/ 1727200 h 1524"/>
              <a:gd name="T76" fmla="*/ 254000 w 2312"/>
              <a:gd name="T77" fmla="*/ 1638300 h 1524"/>
              <a:gd name="T78" fmla="*/ 101600 w 2312"/>
              <a:gd name="T79" fmla="*/ 1511300 h 1524"/>
              <a:gd name="T80" fmla="*/ 0 w 2312"/>
              <a:gd name="T81" fmla="*/ 1117600 h 152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312" h="1524">
                <a:moveTo>
                  <a:pt x="0" y="704"/>
                </a:moveTo>
                <a:cubicBezTo>
                  <a:pt x="21" y="641"/>
                  <a:pt x="35" y="583"/>
                  <a:pt x="72" y="528"/>
                </a:cubicBezTo>
                <a:cubicBezTo>
                  <a:pt x="94" y="495"/>
                  <a:pt x="136" y="477"/>
                  <a:pt x="168" y="456"/>
                </a:cubicBezTo>
                <a:cubicBezTo>
                  <a:pt x="205" y="431"/>
                  <a:pt x="184" y="445"/>
                  <a:pt x="232" y="416"/>
                </a:cubicBezTo>
                <a:cubicBezTo>
                  <a:pt x="264" y="397"/>
                  <a:pt x="328" y="400"/>
                  <a:pt x="360" y="384"/>
                </a:cubicBezTo>
                <a:cubicBezTo>
                  <a:pt x="404" y="362"/>
                  <a:pt x="449" y="356"/>
                  <a:pt x="496" y="344"/>
                </a:cubicBezTo>
                <a:cubicBezTo>
                  <a:pt x="533" y="335"/>
                  <a:pt x="570" y="319"/>
                  <a:pt x="608" y="312"/>
                </a:cubicBezTo>
                <a:cubicBezTo>
                  <a:pt x="658" y="303"/>
                  <a:pt x="709" y="295"/>
                  <a:pt x="760" y="288"/>
                </a:cubicBezTo>
                <a:cubicBezTo>
                  <a:pt x="797" y="283"/>
                  <a:pt x="884" y="278"/>
                  <a:pt x="928" y="256"/>
                </a:cubicBezTo>
                <a:cubicBezTo>
                  <a:pt x="974" y="233"/>
                  <a:pt x="1012" y="182"/>
                  <a:pt x="1056" y="152"/>
                </a:cubicBezTo>
                <a:cubicBezTo>
                  <a:pt x="1140" y="96"/>
                  <a:pt x="1233" y="64"/>
                  <a:pt x="1328" y="32"/>
                </a:cubicBezTo>
                <a:cubicBezTo>
                  <a:pt x="1359" y="22"/>
                  <a:pt x="1384" y="8"/>
                  <a:pt x="1416" y="0"/>
                </a:cubicBezTo>
                <a:cubicBezTo>
                  <a:pt x="1493" y="5"/>
                  <a:pt x="1571" y="10"/>
                  <a:pt x="1648" y="16"/>
                </a:cubicBezTo>
                <a:cubicBezTo>
                  <a:pt x="1667" y="18"/>
                  <a:pt x="1686" y="17"/>
                  <a:pt x="1704" y="24"/>
                </a:cubicBezTo>
                <a:cubicBezTo>
                  <a:pt x="1722" y="31"/>
                  <a:pt x="1736" y="45"/>
                  <a:pt x="1752" y="56"/>
                </a:cubicBezTo>
                <a:cubicBezTo>
                  <a:pt x="1775" y="71"/>
                  <a:pt x="1815" y="75"/>
                  <a:pt x="1840" y="88"/>
                </a:cubicBezTo>
                <a:cubicBezTo>
                  <a:pt x="1887" y="111"/>
                  <a:pt x="1934" y="135"/>
                  <a:pt x="1984" y="152"/>
                </a:cubicBezTo>
                <a:cubicBezTo>
                  <a:pt x="2019" y="187"/>
                  <a:pt x="2044" y="225"/>
                  <a:pt x="2072" y="264"/>
                </a:cubicBezTo>
                <a:cubicBezTo>
                  <a:pt x="2096" y="297"/>
                  <a:pt x="2143" y="322"/>
                  <a:pt x="2176" y="344"/>
                </a:cubicBezTo>
                <a:cubicBezTo>
                  <a:pt x="2205" y="403"/>
                  <a:pt x="2250" y="453"/>
                  <a:pt x="2280" y="512"/>
                </a:cubicBezTo>
                <a:cubicBezTo>
                  <a:pt x="2308" y="568"/>
                  <a:pt x="2305" y="644"/>
                  <a:pt x="2312" y="704"/>
                </a:cubicBezTo>
                <a:cubicBezTo>
                  <a:pt x="2309" y="827"/>
                  <a:pt x="2309" y="949"/>
                  <a:pt x="2304" y="1072"/>
                </a:cubicBezTo>
                <a:cubicBezTo>
                  <a:pt x="2303" y="1098"/>
                  <a:pt x="2293" y="1145"/>
                  <a:pt x="2280" y="1168"/>
                </a:cubicBezTo>
                <a:cubicBezTo>
                  <a:pt x="2248" y="1225"/>
                  <a:pt x="2205" y="1261"/>
                  <a:pt x="2152" y="1296"/>
                </a:cubicBezTo>
                <a:cubicBezTo>
                  <a:pt x="2136" y="1307"/>
                  <a:pt x="2120" y="1317"/>
                  <a:pt x="2104" y="1328"/>
                </a:cubicBezTo>
                <a:cubicBezTo>
                  <a:pt x="2096" y="1333"/>
                  <a:pt x="2080" y="1344"/>
                  <a:pt x="2080" y="1344"/>
                </a:cubicBezTo>
                <a:cubicBezTo>
                  <a:pt x="2040" y="1405"/>
                  <a:pt x="2021" y="1431"/>
                  <a:pt x="1960" y="1472"/>
                </a:cubicBezTo>
                <a:cubicBezTo>
                  <a:pt x="1943" y="1483"/>
                  <a:pt x="1923" y="1490"/>
                  <a:pt x="1904" y="1496"/>
                </a:cubicBezTo>
                <a:cubicBezTo>
                  <a:pt x="1883" y="1503"/>
                  <a:pt x="1840" y="1512"/>
                  <a:pt x="1840" y="1512"/>
                </a:cubicBezTo>
                <a:cubicBezTo>
                  <a:pt x="1717" y="1508"/>
                  <a:pt x="1591" y="1524"/>
                  <a:pt x="1472" y="1496"/>
                </a:cubicBezTo>
                <a:cubicBezTo>
                  <a:pt x="1453" y="1492"/>
                  <a:pt x="1443" y="1469"/>
                  <a:pt x="1424" y="1464"/>
                </a:cubicBezTo>
                <a:cubicBezTo>
                  <a:pt x="1343" y="1444"/>
                  <a:pt x="1259" y="1436"/>
                  <a:pt x="1176" y="1424"/>
                </a:cubicBezTo>
                <a:cubicBezTo>
                  <a:pt x="1137" y="1398"/>
                  <a:pt x="1120" y="1355"/>
                  <a:pt x="1080" y="1328"/>
                </a:cubicBezTo>
                <a:cubicBezTo>
                  <a:pt x="1016" y="1285"/>
                  <a:pt x="939" y="1273"/>
                  <a:pt x="864" y="1264"/>
                </a:cubicBezTo>
                <a:cubicBezTo>
                  <a:pt x="779" y="1236"/>
                  <a:pt x="697" y="1226"/>
                  <a:pt x="608" y="1216"/>
                </a:cubicBezTo>
                <a:cubicBezTo>
                  <a:pt x="551" y="1209"/>
                  <a:pt x="496" y="1189"/>
                  <a:pt x="440" y="1176"/>
                </a:cubicBezTo>
                <a:cubicBezTo>
                  <a:pt x="392" y="1165"/>
                  <a:pt x="342" y="1159"/>
                  <a:pt x="296" y="1144"/>
                </a:cubicBezTo>
                <a:cubicBezTo>
                  <a:pt x="277" y="1116"/>
                  <a:pt x="264" y="1099"/>
                  <a:pt x="232" y="1088"/>
                </a:cubicBezTo>
                <a:cubicBezTo>
                  <a:pt x="194" y="1050"/>
                  <a:pt x="217" y="1070"/>
                  <a:pt x="160" y="1032"/>
                </a:cubicBezTo>
                <a:cubicBezTo>
                  <a:pt x="118" y="1004"/>
                  <a:pt x="110" y="967"/>
                  <a:pt x="64" y="952"/>
                </a:cubicBezTo>
                <a:cubicBezTo>
                  <a:pt x="17" y="881"/>
                  <a:pt x="20" y="785"/>
                  <a:pt x="0" y="704"/>
                </a:cubicBezTo>
                <a:close/>
              </a:path>
            </a:pathLst>
          </a:custGeom>
          <a:solidFill>
            <a:srgbClr val="003399">
              <a:alpha val="50195"/>
            </a:srgbClr>
          </a:solidFill>
          <a:ln>
            <a:noFill/>
          </a:ln>
          <a:effectLst/>
          <a:extLst>
            <a:ext uri="{91240B29-F687-4f45-9708-019B960494DF}">
              <a14:hiddenLine xmlns="" xmlns:a14="http://schemas.microsoft.com/office/drawing/2010/main" w="1587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en-US"/>
          </a:p>
        </p:txBody>
      </p:sp>
      <p:sp>
        <p:nvSpPr>
          <p:cNvPr id="13372" name="Text Box 65"/>
          <p:cNvSpPr txBox="1">
            <a:spLocks noChangeArrowheads="1"/>
          </p:cNvSpPr>
          <p:nvPr/>
        </p:nvSpPr>
        <p:spPr bwMode="auto">
          <a:xfrm>
            <a:off x="5645151" y="42021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44</a:t>
            </a:r>
            <a:endParaRPr lang="en-US" altLang="en-US" sz="1600">
              <a:solidFill>
                <a:srgbClr val="006600"/>
              </a:solidFill>
            </a:endParaRPr>
          </a:p>
        </p:txBody>
      </p:sp>
      <p:sp>
        <p:nvSpPr>
          <p:cNvPr id="13373" name="Text Box 66"/>
          <p:cNvSpPr txBox="1">
            <a:spLocks noChangeArrowheads="1"/>
          </p:cNvSpPr>
          <p:nvPr/>
        </p:nvSpPr>
        <p:spPr bwMode="auto">
          <a:xfrm>
            <a:off x="5870576" y="4475164"/>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3374" name="Text Box 67"/>
          <p:cNvSpPr txBox="1">
            <a:spLocks noChangeArrowheads="1"/>
          </p:cNvSpPr>
          <p:nvPr/>
        </p:nvSpPr>
        <p:spPr bwMode="auto">
          <a:xfrm>
            <a:off x="9906001" y="24384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3375" name="Text Box 68"/>
          <p:cNvSpPr txBox="1">
            <a:spLocks noChangeArrowheads="1"/>
          </p:cNvSpPr>
          <p:nvPr/>
        </p:nvSpPr>
        <p:spPr bwMode="auto">
          <a:xfrm>
            <a:off x="9525001" y="2057400"/>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32</a:t>
            </a:r>
            <a:endParaRPr lang="en-US" altLang="en-US" sz="1600">
              <a:solidFill>
                <a:srgbClr val="006600"/>
              </a:solidFill>
            </a:endParaRPr>
          </a:p>
        </p:txBody>
      </p:sp>
    </p:spTree>
    <p:extLst>
      <p:ext uri="{BB962C8B-B14F-4D97-AF65-F5344CB8AC3E}">
        <p14:creationId xmlns:p14="http://schemas.microsoft.com/office/powerpoint/2010/main" val="32621007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750888" y="211682"/>
            <a:ext cx="10515600" cy="1325563"/>
          </a:xfrm>
        </p:spPr>
        <p:txBody>
          <a:bodyPr>
            <a:normAutofit/>
          </a:bodyPr>
          <a:lstStyle/>
          <a:p>
            <a:r>
              <a:rPr lang="en-US" altLang="en-US" sz="4000" dirty="0" smtClean="0">
                <a:solidFill>
                  <a:srgbClr val="CD0000"/>
                </a:solidFill>
              </a:rPr>
              <a:t>Dijkstra's Shortest Path Algorithm</a:t>
            </a:r>
          </a:p>
        </p:txBody>
      </p:sp>
      <p:sp>
        <p:nvSpPr>
          <p:cNvPr id="14340"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14341"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14342"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14343"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14344"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14345"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14346"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14347"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14348" name="AutoShape 11"/>
          <p:cNvCxnSpPr>
            <a:cxnSpLocks noChangeShapeType="1"/>
            <a:stCxn id="14340" idx="7"/>
            <a:endCxn id="14343" idx="2"/>
          </p:cNvCxnSpPr>
          <p:nvPr/>
        </p:nvCxnSpPr>
        <p:spPr bwMode="auto">
          <a:xfrm flipV="1">
            <a:off x="2081213" y="3057526"/>
            <a:ext cx="1511300" cy="379413"/>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4349" name="AutoShape 12"/>
          <p:cNvCxnSpPr>
            <a:cxnSpLocks noChangeShapeType="1"/>
            <a:stCxn id="14340" idx="6"/>
            <a:endCxn id="14344" idx="1"/>
          </p:cNvCxnSpPr>
          <p:nvPr/>
        </p:nvCxnSpPr>
        <p:spPr bwMode="auto">
          <a:xfrm>
            <a:off x="2133600" y="3551239"/>
            <a:ext cx="2317750" cy="561975"/>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4350" name="AutoShape 13"/>
          <p:cNvCxnSpPr>
            <a:cxnSpLocks noChangeShapeType="1"/>
            <a:stCxn id="14340" idx="5"/>
            <a:endCxn id="14345" idx="0"/>
          </p:cNvCxnSpPr>
          <p:nvPr/>
        </p:nvCxnSpPr>
        <p:spPr bwMode="auto">
          <a:xfrm>
            <a:off x="2081213" y="3665539"/>
            <a:ext cx="1731962" cy="2346325"/>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4351" name="AutoShape 14"/>
          <p:cNvCxnSpPr>
            <a:cxnSpLocks noChangeShapeType="1"/>
            <a:stCxn id="14344" idx="7"/>
            <a:endCxn id="14341" idx="2"/>
          </p:cNvCxnSpPr>
          <p:nvPr/>
        </p:nvCxnSpPr>
        <p:spPr bwMode="auto">
          <a:xfrm flipV="1">
            <a:off x="4664075" y="3057525"/>
            <a:ext cx="4819650" cy="105568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4352" name="AutoShape 15"/>
          <p:cNvCxnSpPr>
            <a:cxnSpLocks noChangeShapeType="1"/>
            <a:stCxn id="14346" idx="7"/>
            <a:endCxn id="14341"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4353" name="AutoShape 16"/>
          <p:cNvCxnSpPr>
            <a:cxnSpLocks noChangeShapeType="1"/>
            <a:stCxn id="14344" idx="5"/>
            <a:endCxn id="14347" idx="1"/>
          </p:cNvCxnSpPr>
          <p:nvPr/>
        </p:nvCxnSpPr>
        <p:spPr bwMode="auto">
          <a:xfrm>
            <a:off x="4664075" y="4341813"/>
            <a:ext cx="1193800" cy="463550"/>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4354" name="AutoShape 17"/>
          <p:cNvCxnSpPr>
            <a:cxnSpLocks noChangeShapeType="1"/>
            <a:stCxn id="14347" idx="5"/>
            <a:endCxn id="14342" idx="2"/>
          </p:cNvCxnSpPr>
          <p:nvPr/>
        </p:nvCxnSpPr>
        <p:spPr bwMode="auto">
          <a:xfrm>
            <a:off x="6070601" y="5033964"/>
            <a:ext cx="3724275" cy="102393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4355" name="AutoShape 18"/>
          <p:cNvCxnSpPr>
            <a:cxnSpLocks noChangeShapeType="1"/>
            <a:stCxn id="14347" idx="6"/>
            <a:endCxn id="14346" idx="2"/>
          </p:cNvCxnSpPr>
          <p:nvPr/>
        </p:nvCxnSpPr>
        <p:spPr bwMode="auto">
          <a:xfrm flipV="1">
            <a:off x="6122988" y="4576763"/>
            <a:ext cx="2417762" cy="34290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4356" name="AutoShape 19"/>
          <p:cNvCxnSpPr>
            <a:cxnSpLocks noChangeShapeType="1"/>
            <a:stCxn id="14346" idx="4"/>
            <a:endCxn id="14342"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4357" name="AutoShape 20"/>
          <p:cNvCxnSpPr>
            <a:cxnSpLocks noChangeShapeType="1"/>
            <a:stCxn id="14341" idx="3"/>
            <a:endCxn id="14347" idx="7"/>
          </p:cNvCxnSpPr>
          <p:nvPr/>
        </p:nvCxnSpPr>
        <p:spPr bwMode="auto">
          <a:xfrm flipH="1">
            <a:off x="6070601" y="3171825"/>
            <a:ext cx="3465513" cy="163353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4358" name="AutoShape 21"/>
          <p:cNvCxnSpPr>
            <a:cxnSpLocks noChangeShapeType="1"/>
            <a:stCxn id="14344" idx="4"/>
            <a:endCxn id="14345"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4359" name="AutoShape 22"/>
          <p:cNvCxnSpPr>
            <a:cxnSpLocks noChangeShapeType="1"/>
            <a:stCxn id="14345" idx="6"/>
            <a:endCxn id="14347"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4360" name="AutoShape 23"/>
          <p:cNvCxnSpPr>
            <a:cxnSpLocks noChangeShapeType="1"/>
            <a:stCxn id="14343" idx="6"/>
            <a:endCxn id="14341" idx="1"/>
          </p:cNvCxnSpPr>
          <p:nvPr/>
        </p:nvCxnSpPr>
        <p:spPr bwMode="auto">
          <a:xfrm flipV="1">
            <a:off x="3910013" y="2943225"/>
            <a:ext cx="5626100" cy="114300"/>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4361" name="AutoShape 24"/>
          <p:cNvCxnSpPr>
            <a:cxnSpLocks noChangeShapeType="1"/>
            <a:stCxn id="14345" idx="6"/>
            <a:endCxn id="14342"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4362" name="AutoShape 25"/>
          <p:cNvCxnSpPr>
            <a:cxnSpLocks noChangeShapeType="1"/>
            <a:stCxn id="14341" idx="5"/>
            <a:endCxn id="14342" idx="0"/>
          </p:cNvCxnSpPr>
          <p:nvPr/>
        </p:nvCxnSpPr>
        <p:spPr bwMode="auto">
          <a:xfrm>
            <a:off x="9748839" y="3171826"/>
            <a:ext cx="204787" cy="2727325"/>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14363" name="Text Box 26"/>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14364"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14365"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14366"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14367"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14368"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14369"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14370"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14371"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14372"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14373"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14374"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14375"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4376"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14377"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4378" name="Text Box 41"/>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b="1">
                <a:solidFill>
                  <a:srgbClr val="006600"/>
                </a:solidFill>
              </a:rPr>
              <a:t> </a:t>
            </a:r>
            <a:r>
              <a:rPr lang="en-US" altLang="en-US" sz="1600" b="1">
                <a:solidFill>
                  <a:srgbClr val="006600"/>
                </a:solidFill>
                <a:sym typeface="Symbol" panose="05050102010706020507" pitchFamily="18" charset="2"/>
              </a:rPr>
              <a:t>15</a:t>
            </a:r>
            <a:endParaRPr lang="en-US" altLang="en-US" sz="1600" b="1">
              <a:solidFill>
                <a:srgbClr val="006600"/>
              </a:solidFill>
            </a:endParaRPr>
          </a:p>
        </p:txBody>
      </p:sp>
      <p:sp>
        <p:nvSpPr>
          <p:cNvPr id="14379" name="Text Box 42"/>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14380" name="Text Box 44"/>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4381" name="Text Box 45"/>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4382" name="Text Box 46"/>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14383" name="Text Box 47"/>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4384" name="Text Box 48"/>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0</a:t>
            </a:r>
            <a:endParaRPr lang="en-US" altLang="en-US" sz="1600">
              <a:solidFill>
                <a:srgbClr val="006600"/>
              </a:solidFill>
            </a:endParaRPr>
          </a:p>
        </p:txBody>
      </p:sp>
      <p:sp>
        <p:nvSpPr>
          <p:cNvPr id="14385" name="Text Box 49"/>
          <p:cNvSpPr txBox="1">
            <a:spLocks noChangeArrowheads="1"/>
          </p:cNvSpPr>
          <p:nvPr/>
        </p:nvSpPr>
        <p:spPr bwMode="auto">
          <a:xfrm>
            <a:off x="4686300" y="1446548"/>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a:t>S = { s, 2, 6 }</a:t>
            </a:r>
          </a:p>
          <a:p>
            <a:pPr>
              <a:spcBef>
                <a:spcPct val="20000"/>
              </a:spcBef>
              <a:buClr>
                <a:srgbClr val="003399"/>
              </a:buClr>
              <a:buSzPct val="50000"/>
              <a:buFont typeface="Monotype Sorts" pitchFamily="92" charset="2"/>
              <a:buNone/>
            </a:pPr>
            <a:r>
              <a:rPr lang="en-US" altLang="en-US"/>
              <a:t>PQ = { 3, 4, 5, 7, t }</a:t>
            </a:r>
          </a:p>
        </p:txBody>
      </p:sp>
      <p:sp>
        <p:nvSpPr>
          <p:cNvPr id="14386" name="Text Box 50"/>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4387" name="Text Box 51"/>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4388" name="Text Box 52"/>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4389" name="Text Box 53"/>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4390" name="Text Box 54"/>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4391" name="Text Box 55"/>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4392" name="Freeform 58"/>
          <p:cNvSpPr>
            <a:spLocks/>
          </p:cNvSpPr>
          <p:nvPr/>
        </p:nvSpPr>
        <p:spPr bwMode="auto">
          <a:xfrm>
            <a:off x="1689100" y="2273300"/>
            <a:ext cx="3670300" cy="2419350"/>
          </a:xfrm>
          <a:custGeom>
            <a:avLst/>
            <a:gdLst>
              <a:gd name="T0" fmla="*/ 0 w 2312"/>
              <a:gd name="T1" fmla="*/ 1117600 h 1524"/>
              <a:gd name="T2" fmla="*/ 114300 w 2312"/>
              <a:gd name="T3" fmla="*/ 838200 h 1524"/>
              <a:gd name="T4" fmla="*/ 266700 w 2312"/>
              <a:gd name="T5" fmla="*/ 723900 h 1524"/>
              <a:gd name="T6" fmla="*/ 368300 w 2312"/>
              <a:gd name="T7" fmla="*/ 660400 h 1524"/>
              <a:gd name="T8" fmla="*/ 571500 w 2312"/>
              <a:gd name="T9" fmla="*/ 609600 h 1524"/>
              <a:gd name="T10" fmla="*/ 787400 w 2312"/>
              <a:gd name="T11" fmla="*/ 546100 h 1524"/>
              <a:gd name="T12" fmla="*/ 965200 w 2312"/>
              <a:gd name="T13" fmla="*/ 495300 h 1524"/>
              <a:gd name="T14" fmla="*/ 1206500 w 2312"/>
              <a:gd name="T15" fmla="*/ 457200 h 1524"/>
              <a:gd name="T16" fmla="*/ 1473200 w 2312"/>
              <a:gd name="T17" fmla="*/ 406400 h 1524"/>
              <a:gd name="T18" fmla="*/ 1676400 w 2312"/>
              <a:gd name="T19" fmla="*/ 241300 h 1524"/>
              <a:gd name="T20" fmla="*/ 2108200 w 2312"/>
              <a:gd name="T21" fmla="*/ 50800 h 1524"/>
              <a:gd name="T22" fmla="*/ 2247900 w 2312"/>
              <a:gd name="T23" fmla="*/ 0 h 1524"/>
              <a:gd name="T24" fmla="*/ 2616200 w 2312"/>
              <a:gd name="T25" fmla="*/ 25400 h 1524"/>
              <a:gd name="T26" fmla="*/ 2705100 w 2312"/>
              <a:gd name="T27" fmla="*/ 38100 h 1524"/>
              <a:gd name="T28" fmla="*/ 2781300 w 2312"/>
              <a:gd name="T29" fmla="*/ 88900 h 1524"/>
              <a:gd name="T30" fmla="*/ 2921000 w 2312"/>
              <a:gd name="T31" fmla="*/ 139700 h 1524"/>
              <a:gd name="T32" fmla="*/ 3149600 w 2312"/>
              <a:gd name="T33" fmla="*/ 241300 h 1524"/>
              <a:gd name="T34" fmla="*/ 3289300 w 2312"/>
              <a:gd name="T35" fmla="*/ 419100 h 1524"/>
              <a:gd name="T36" fmla="*/ 3454400 w 2312"/>
              <a:gd name="T37" fmla="*/ 546100 h 1524"/>
              <a:gd name="T38" fmla="*/ 3619500 w 2312"/>
              <a:gd name="T39" fmla="*/ 812800 h 1524"/>
              <a:gd name="T40" fmla="*/ 3670300 w 2312"/>
              <a:gd name="T41" fmla="*/ 1117600 h 1524"/>
              <a:gd name="T42" fmla="*/ 3657600 w 2312"/>
              <a:gd name="T43" fmla="*/ 1701800 h 1524"/>
              <a:gd name="T44" fmla="*/ 3619500 w 2312"/>
              <a:gd name="T45" fmla="*/ 1854200 h 1524"/>
              <a:gd name="T46" fmla="*/ 3416300 w 2312"/>
              <a:gd name="T47" fmla="*/ 2057400 h 1524"/>
              <a:gd name="T48" fmla="*/ 3340100 w 2312"/>
              <a:gd name="T49" fmla="*/ 2108200 h 1524"/>
              <a:gd name="T50" fmla="*/ 3302000 w 2312"/>
              <a:gd name="T51" fmla="*/ 2133600 h 1524"/>
              <a:gd name="T52" fmla="*/ 3111500 w 2312"/>
              <a:gd name="T53" fmla="*/ 2336800 h 1524"/>
              <a:gd name="T54" fmla="*/ 3022600 w 2312"/>
              <a:gd name="T55" fmla="*/ 2374900 h 1524"/>
              <a:gd name="T56" fmla="*/ 2921000 w 2312"/>
              <a:gd name="T57" fmla="*/ 2400300 h 1524"/>
              <a:gd name="T58" fmla="*/ 2336800 w 2312"/>
              <a:gd name="T59" fmla="*/ 2374900 h 1524"/>
              <a:gd name="T60" fmla="*/ 2260600 w 2312"/>
              <a:gd name="T61" fmla="*/ 2324100 h 1524"/>
              <a:gd name="T62" fmla="*/ 1866900 w 2312"/>
              <a:gd name="T63" fmla="*/ 2260600 h 1524"/>
              <a:gd name="T64" fmla="*/ 1714500 w 2312"/>
              <a:gd name="T65" fmla="*/ 2108200 h 1524"/>
              <a:gd name="T66" fmla="*/ 1371600 w 2312"/>
              <a:gd name="T67" fmla="*/ 2006600 h 1524"/>
              <a:gd name="T68" fmla="*/ 965200 w 2312"/>
              <a:gd name="T69" fmla="*/ 1930400 h 1524"/>
              <a:gd name="T70" fmla="*/ 698500 w 2312"/>
              <a:gd name="T71" fmla="*/ 1866900 h 1524"/>
              <a:gd name="T72" fmla="*/ 469900 w 2312"/>
              <a:gd name="T73" fmla="*/ 1816100 h 1524"/>
              <a:gd name="T74" fmla="*/ 368300 w 2312"/>
              <a:gd name="T75" fmla="*/ 1727200 h 1524"/>
              <a:gd name="T76" fmla="*/ 254000 w 2312"/>
              <a:gd name="T77" fmla="*/ 1638300 h 1524"/>
              <a:gd name="T78" fmla="*/ 101600 w 2312"/>
              <a:gd name="T79" fmla="*/ 1511300 h 1524"/>
              <a:gd name="T80" fmla="*/ 0 w 2312"/>
              <a:gd name="T81" fmla="*/ 1117600 h 152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312" h="1524">
                <a:moveTo>
                  <a:pt x="0" y="704"/>
                </a:moveTo>
                <a:cubicBezTo>
                  <a:pt x="21" y="641"/>
                  <a:pt x="35" y="583"/>
                  <a:pt x="72" y="528"/>
                </a:cubicBezTo>
                <a:cubicBezTo>
                  <a:pt x="94" y="495"/>
                  <a:pt x="136" y="477"/>
                  <a:pt x="168" y="456"/>
                </a:cubicBezTo>
                <a:cubicBezTo>
                  <a:pt x="205" y="431"/>
                  <a:pt x="184" y="445"/>
                  <a:pt x="232" y="416"/>
                </a:cubicBezTo>
                <a:cubicBezTo>
                  <a:pt x="264" y="397"/>
                  <a:pt x="328" y="400"/>
                  <a:pt x="360" y="384"/>
                </a:cubicBezTo>
                <a:cubicBezTo>
                  <a:pt x="404" y="362"/>
                  <a:pt x="449" y="356"/>
                  <a:pt x="496" y="344"/>
                </a:cubicBezTo>
                <a:cubicBezTo>
                  <a:pt x="533" y="335"/>
                  <a:pt x="570" y="319"/>
                  <a:pt x="608" y="312"/>
                </a:cubicBezTo>
                <a:cubicBezTo>
                  <a:pt x="658" y="303"/>
                  <a:pt x="709" y="295"/>
                  <a:pt x="760" y="288"/>
                </a:cubicBezTo>
                <a:cubicBezTo>
                  <a:pt x="797" y="283"/>
                  <a:pt x="884" y="278"/>
                  <a:pt x="928" y="256"/>
                </a:cubicBezTo>
                <a:cubicBezTo>
                  <a:pt x="974" y="233"/>
                  <a:pt x="1012" y="182"/>
                  <a:pt x="1056" y="152"/>
                </a:cubicBezTo>
                <a:cubicBezTo>
                  <a:pt x="1140" y="96"/>
                  <a:pt x="1233" y="64"/>
                  <a:pt x="1328" y="32"/>
                </a:cubicBezTo>
                <a:cubicBezTo>
                  <a:pt x="1359" y="22"/>
                  <a:pt x="1384" y="8"/>
                  <a:pt x="1416" y="0"/>
                </a:cubicBezTo>
                <a:cubicBezTo>
                  <a:pt x="1493" y="5"/>
                  <a:pt x="1571" y="10"/>
                  <a:pt x="1648" y="16"/>
                </a:cubicBezTo>
                <a:cubicBezTo>
                  <a:pt x="1667" y="18"/>
                  <a:pt x="1686" y="17"/>
                  <a:pt x="1704" y="24"/>
                </a:cubicBezTo>
                <a:cubicBezTo>
                  <a:pt x="1722" y="31"/>
                  <a:pt x="1736" y="45"/>
                  <a:pt x="1752" y="56"/>
                </a:cubicBezTo>
                <a:cubicBezTo>
                  <a:pt x="1775" y="71"/>
                  <a:pt x="1815" y="75"/>
                  <a:pt x="1840" y="88"/>
                </a:cubicBezTo>
                <a:cubicBezTo>
                  <a:pt x="1887" y="111"/>
                  <a:pt x="1934" y="135"/>
                  <a:pt x="1984" y="152"/>
                </a:cubicBezTo>
                <a:cubicBezTo>
                  <a:pt x="2019" y="187"/>
                  <a:pt x="2044" y="225"/>
                  <a:pt x="2072" y="264"/>
                </a:cubicBezTo>
                <a:cubicBezTo>
                  <a:pt x="2096" y="297"/>
                  <a:pt x="2143" y="322"/>
                  <a:pt x="2176" y="344"/>
                </a:cubicBezTo>
                <a:cubicBezTo>
                  <a:pt x="2205" y="403"/>
                  <a:pt x="2250" y="453"/>
                  <a:pt x="2280" y="512"/>
                </a:cubicBezTo>
                <a:cubicBezTo>
                  <a:pt x="2308" y="568"/>
                  <a:pt x="2305" y="644"/>
                  <a:pt x="2312" y="704"/>
                </a:cubicBezTo>
                <a:cubicBezTo>
                  <a:pt x="2309" y="827"/>
                  <a:pt x="2309" y="949"/>
                  <a:pt x="2304" y="1072"/>
                </a:cubicBezTo>
                <a:cubicBezTo>
                  <a:pt x="2303" y="1098"/>
                  <a:pt x="2293" y="1145"/>
                  <a:pt x="2280" y="1168"/>
                </a:cubicBezTo>
                <a:cubicBezTo>
                  <a:pt x="2248" y="1225"/>
                  <a:pt x="2205" y="1261"/>
                  <a:pt x="2152" y="1296"/>
                </a:cubicBezTo>
                <a:cubicBezTo>
                  <a:pt x="2136" y="1307"/>
                  <a:pt x="2120" y="1317"/>
                  <a:pt x="2104" y="1328"/>
                </a:cubicBezTo>
                <a:cubicBezTo>
                  <a:pt x="2096" y="1333"/>
                  <a:pt x="2080" y="1344"/>
                  <a:pt x="2080" y="1344"/>
                </a:cubicBezTo>
                <a:cubicBezTo>
                  <a:pt x="2040" y="1405"/>
                  <a:pt x="2021" y="1431"/>
                  <a:pt x="1960" y="1472"/>
                </a:cubicBezTo>
                <a:cubicBezTo>
                  <a:pt x="1943" y="1483"/>
                  <a:pt x="1923" y="1490"/>
                  <a:pt x="1904" y="1496"/>
                </a:cubicBezTo>
                <a:cubicBezTo>
                  <a:pt x="1883" y="1503"/>
                  <a:pt x="1840" y="1512"/>
                  <a:pt x="1840" y="1512"/>
                </a:cubicBezTo>
                <a:cubicBezTo>
                  <a:pt x="1717" y="1508"/>
                  <a:pt x="1591" y="1524"/>
                  <a:pt x="1472" y="1496"/>
                </a:cubicBezTo>
                <a:cubicBezTo>
                  <a:pt x="1453" y="1492"/>
                  <a:pt x="1443" y="1469"/>
                  <a:pt x="1424" y="1464"/>
                </a:cubicBezTo>
                <a:cubicBezTo>
                  <a:pt x="1343" y="1444"/>
                  <a:pt x="1259" y="1436"/>
                  <a:pt x="1176" y="1424"/>
                </a:cubicBezTo>
                <a:cubicBezTo>
                  <a:pt x="1137" y="1398"/>
                  <a:pt x="1120" y="1355"/>
                  <a:pt x="1080" y="1328"/>
                </a:cubicBezTo>
                <a:cubicBezTo>
                  <a:pt x="1016" y="1285"/>
                  <a:pt x="939" y="1273"/>
                  <a:pt x="864" y="1264"/>
                </a:cubicBezTo>
                <a:cubicBezTo>
                  <a:pt x="779" y="1236"/>
                  <a:pt x="697" y="1226"/>
                  <a:pt x="608" y="1216"/>
                </a:cubicBezTo>
                <a:cubicBezTo>
                  <a:pt x="551" y="1209"/>
                  <a:pt x="496" y="1189"/>
                  <a:pt x="440" y="1176"/>
                </a:cubicBezTo>
                <a:cubicBezTo>
                  <a:pt x="392" y="1165"/>
                  <a:pt x="342" y="1159"/>
                  <a:pt x="296" y="1144"/>
                </a:cubicBezTo>
                <a:cubicBezTo>
                  <a:pt x="277" y="1116"/>
                  <a:pt x="264" y="1099"/>
                  <a:pt x="232" y="1088"/>
                </a:cubicBezTo>
                <a:cubicBezTo>
                  <a:pt x="194" y="1050"/>
                  <a:pt x="217" y="1070"/>
                  <a:pt x="160" y="1032"/>
                </a:cubicBezTo>
                <a:cubicBezTo>
                  <a:pt x="118" y="1004"/>
                  <a:pt x="110" y="967"/>
                  <a:pt x="64" y="952"/>
                </a:cubicBezTo>
                <a:cubicBezTo>
                  <a:pt x="17" y="881"/>
                  <a:pt x="20" y="785"/>
                  <a:pt x="0" y="704"/>
                </a:cubicBezTo>
                <a:close/>
              </a:path>
            </a:pathLst>
          </a:custGeom>
          <a:solidFill>
            <a:srgbClr val="003399">
              <a:alpha val="50195"/>
            </a:srgbClr>
          </a:solidFill>
          <a:ln>
            <a:noFill/>
          </a:ln>
          <a:effectLst/>
          <a:extLst>
            <a:ext uri="{91240B29-F687-4f45-9708-019B960494DF}">
              <a14:hiddenLine xmlns="" xmlns:a14="http://schemas.microsoft.com/office/drawing/2010/main" w="1587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en-US"/>
          </a:p>
        </p:txBody>
      </p:sp>
      <p:sp>
        <p:nvSpPr>
          <p:cNvPr id="14393" name="Text Box 59"/>
          <p:cNvSpPr txBox="1">
            <a:spLocks noChangeArrowheads="1"/>
          </p:cNvSpPr>
          <p:nvPr/>
        </p:nvSpPr>
        <p:spPr bwMode="auto">
          <a:xfrm>
            <a:off x="5645151" y="42021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44</a:t>
            </a:r>
            <a:endParaRPr lang="en-US" altLang="en-US" sz="1600">
              <a:solidFill>
                <a:srgbClr val="006600"/>
              </a:solidFill>
            </a:endParaRPr>
          </a:p>
        </p:txBody>
      </p:sp>
      <p:sp>
        <p:nvSpPr>
          <p:cNvPr id="14394" name="Text Box 60"/>
          <p:cNvSpPr txBox="1">
            <a:spLocks noChangeArrowheads="1"/>
          </p:cNvSpPr>
          <p:nvPr/>
        </p:nvSpPr>
        <p:spPr bwMode="auto">
          <a:xfrm>
            <a:off x="5870576" y="4475164"/>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4395" name="AutoShape 61"/>
          <p:cNvSpPr>
            <a:spLocks noChangeArrowheads="1"/>
          </p:cNvSpPr>
          <p:nvPr/>
        </p:nvSpPr>
        <p:spPr bwMode="auto">
          <a:xfrm rot="5400000">
            <a:off x="4475164" y="6381751"/>
            <a:ext cx="174625" cy="314325"/>
          </a:xfrm>
          <a:prstGeom prst="downArrow">
            <a:avLst>
              <a:gd name="adj1" fmla="val 50000"/>
              <a:gd name="adj2" fmla="val 45000"/>
            </a:avLst>
          </a:prstGeom>
          <a:solidFill>
            <a:schemeClr val="accent1"/>
          </a:solidFill>
          <a:ln w="158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endParaRPr lang="en-US" altLang="en-US"/>
          </a:p>
        </p:txBody>
      </p:sp>
      <p:sp>
        <p:nvSpPr>
          <p:cNvPr id="14396" name="Text Box 62"/>
          <p:cNvSpPr txBox="1">
            <a:spLocks noChangeArrowheads="1"/>
          </p:cNvSpPr>
          <p:nvPr/>
        </p:nvSpPr>
        <p:spPr bwMode="auto">
          <a:xfrm>
            <a:off x="4748214" y="6324600"/>
            <a:ext cx="1277937" cy="3391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solidFill>
                  <a:schemeClr val="accent1"/>
                </a:solidFill>
              </a:rPr>
              <a:t>delmin</a:t>
            </a:r>
          </a:p>
        </p:txBody>
      </p:sp>
      <p:sp>
        <p:nvSpPr>
          <p:cNvPr id="14397" name="Text Box 68"/>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4398" name="Text Box 69"/>
          <p:cNvSpPr txBox="1">
            <a:spLocks noChangeArrowheads="1"/>
          </p:cNvSpPr>
          <p:nvPr/>
        </p:nvSpPr>
        <p:spPr bwMode="auto">
          <a:xfrm>
            <a:off x="9536114" y="2428876"/>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4399" name="Text Box 70"/>
          <p:cNvSpPr txBox="1">
            <a:spLocks noChangeArrowheads="1"/>
          </p:cNvSpPr>
          <p:nvPr/>
        </p:nvSpPr>
        <p:spPr bwMode="auto">
          <a:xfrm>
            <a:off x="9632951" y="23860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33</a:t>
            </a:r>
            <a:endParaRPr lang="en-US" altLang="en-US" sz="1600">
              <a:solidFill>
                <a:srgbClr val="006600"/>
              </a:solidFill>
            </a:endParaRPr>
          </a:p>
        </p:txBody>
      </p:sp>
      <p:sp>
        <p:nvSpPr>
          <p:cNvPr id="14400" name="Text Box 71"/>
          <p:cNvSpPr txBox="1">
            <a:spLocks noChangeArrowheads="1"/>
          </p:cNvSpPr>
          <p:nvPr/>
        </p:nvSpPr>
        <p:spPr bwMode="auto">
          <a:xfrm>
            <a:off x="9906001" y="24384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4401" name="Text Box 72"/>
          <p:cNvSpPr txBox="1">
            <a:spLocks noChangeArrowheads="1"/>
          </p:cNvSpPr>
          <p:nvPr/>
        </p:nvSpPr>
        <p:spPr bwMode="auto">
          <a:xfrm>
            <a:off x="9525001" y="2057400"/>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32</a:t>
            </a:r>
            <a:endParaRPr lang="en-US" altLang="en-US" sz="1600">
              <a:solidFill>
                <a:srgbClr val="006600"/>
              </a:solidFill>
            </a:endParaRPr>
          </a:p>
        </p:txBody>
      </p:sp>
    </p:spTree>
    <p:extLst>
      <p:ext uri="{BB962C8B-B14F-4D97-AF65-F5344CB8AC3E}">
        <p14:creationId xmlns:p14="http://schemas.microsoft.com/office/powerpoint/2010/main" val="13463925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r>
              <a:rPr lang="en-US" altLang="en-US" dirty="0" smtClean="0">
                <a:solidFill>
                  <a:srgbClr val="CD0000"/>
                </a:solidFill>
              </a:rPr>
              <a:t>Dijkstra's Shortest Path Algorithm</a:t>
            </a:r>
          </a:p>
        </p:txBody>
      </p:sp>
      <p:sp>
        <p:nvSpPr>
          <p:cNvPr id="15364"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15365"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15366"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15367"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15368"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15369"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15370"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15371"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15372" name="AutoShape 11"/>
          <p:cNvCxnSpPr>
            <a:cxnSpLocks noChangeShapeType="1"/>
            <a:stCxn id="15364" idx="7"/>
            <a:endCxn id="15367" idx="2"/>
          </p:cNvCxnSpPr>
          <p:nvPr/>
        </p:nvCxnSpPr>
        <p:spPr bwMode="auto">
          <a:xfrm flipV="1">
            <a:off x="2081213" y="3057526"/>
            <a:ext cx="1511300" cy="379413"/>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5373" name="AutoShape 12"/>
          <p:cNvCxnSpPr>
            <a:cxnSpLocks noChangeShapeType="1"/>
            <a:stCxn id="15364" idx="6"/>
            <a:endCxn id="15368" idx="1"/>
          </p:cNvCxnSpPr>
          <p:nvPr/>
        </p:nvCxnSpPr>
        <p:spPr bwMode="auto">
          <a:xfrm>
            <a:off x="2133600" y="3551239"/>
            <a:ext cx="2317750" cy="561975"/>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5374" name="AutoShape 13"/>
          <p:cNvCxnSpPr>
            <a:cxnSpLocks noChangeShapeType="1"/>
            <a:stCxn id="15364" idx="5"/>
            <a:endCxn id="15369" idx="0"/>
          </p:cNvCxnSpPr>
          <p:nvPr/>
        </p:nvCxnSpPr>
        <p:spPr bwMode="auto">
          <a:xfrm>
            <a:off x="2081213" y="3665539"/>
            <a:ext cx="1731962" cy="2346325"/>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5375" name="AutoShape 14"/>
          <p:cNvCxnSpPr>
            <a:cxnSpLocks noChangeShapeType="1"/>
            <a:stCxn id="15368" idx="7"/>
            <a:endCxn id="15365" idx="2"/>
          </p:cNvCxnSpPr>
          <p:nvPr/>
        </p:nvCxnSpPr>
        <p:spPr bwMode="auto">
          <a:xfrm flipV="1">
            <a:off x="4664075" y="3057525"/>
            <a:ext cx="4819650" cy="105568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5376" name="AutoShape 15"/>
          <p:cNvCxnSpPr>
            <a:cxnSpLocks noChangeShapeType="1"/>
            <a:stCxn id="15370" idx="7"/>
            <a:endCxn id="15365"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5377" name="AutoShape 16"/>
          <p:cNvCxnSpPr>
            <a:cxnSpLocks noChangeShapeType="1"/>
            <a:stCxn id="15368" idx="5"/>
            <a:endCxn id="15371"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5378" name="AutoShape 17"/>
          <p:cNvCxnSpPr>
            <a:cxnSpLocks noChangeShapeType="1"/>
            <a:stCxn id="15371" idx="5"/>
            <a:endCxn id="15366" idx="2"/>
          </p:cNvCxnSpPr>
          <p:nvPr/>
        </p:nvCxnSpPr>
        <p:spPr bwMode="auto">
          <a:xfrm>
            <a:off x="6070601" y="5033964"/>
            <a:ext cx="3724275" cy="102393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5379" name="AutoShape 18"/>
          <p:cNvCxnSpPr>
            <a:cxnSpLocks noChangeShapeType="1"/>
            <a:stCxn id="15371" idx="6"/>
            <a:endCxn id="15370" idx="2"/>
          </p:cNvCxnSpPr>
          <p:nvPr/>
        </p:nvCxnSpPr>
        <p:spPr bwMode="auto">
          <a:xfrm flipV="1">
            <a:off x="6122988" y="4576763"/>
            <a:ext cx="2417762" cy="34290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5380" name="AutoShape 19"/>
          <p:cNvCxnSpPr>
            <a:cxnSpLocks noChangeShapeType="1"/>
            <a:stCxn id="15370" idx="4"/>
            <a:endCxn id="15366"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5381" name="AutoShape 20"/>
          <p:cNvCxnSpPr>
            <a:cxnSpLocks noChangeShapeType="1"/>
            <a:stCxn id="15365" idx="3"/>
            <a:endCxn id="15371" idx="7"/>
          </p:cNvCxnSpPr>
          <p:nvPr/>
        </p:nvCxnSpPr>
        <p:spPr bwMode="auto">
          <a:xfrm flipH="1">
            <a:off x="6070601" y="3171825"/>
            <a:ext cx="3465513" cy="163353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5382" name="AutoShape 21"/>
          <p:cNvCxnSpPr>
            <a:cxnSpLocks noChangeShapeType="1"/>
            <a:stCxn id="15368" idx="4"/>
            <a:endCxn id="15369"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5383" name="AutoShape 22"/>
          <p:cNvCxnSpPr>
            <a:cxnSpLocks noChangeShapeType="1"/>
            <a:stCxn id="15369" idx="6"/>
            <a:endCxn id="15371" idx="2"/>
          </p:cNvCxnSpPr>
          <p:nvPr/>
        </p:nvCxnSpPr>
        <p:spPr bwMode="auto">
          <a:xfrm flipV="1">
            <a:off x="3971926" y="4919663"/>
            <a:ext cx="1833563" cy="1250950"/>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5384" name="AutoShape 23"/>
          <p:cNvCxnSpPr>
            <a:cxnSpLocks noChangeShapeType="1"/>
            <a:stCxn id="15367" idx="6"/>
            <a:endCxn id="15365" idx="1"/>
          </p:cNvCxnSpPr>
          <p:nvPr/>
        </p:nvCxnSpPr>
        <p:spPr bwMode="auto">
          <a:xfrm flipV="1">
            <a:off x="3910013" y="2943225"/>
            <a:ext cx="5626100" cy="114300"/>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5385" name="AutoShape 24"/>
          <p:cNvCxnSpPr>
            <a:cxnSpLocks noChangeShapeType="1"/>
            <a:stCxn id="15369" idx="6"/>
            <a:endCxn id="15366" idx="3"/>
          </p:cNvCxnSpPr>
          <p:nvPr/>
        </p:nvCxnSpPr>
        <p:spPr bwMode="auto">
          <a:xfrm>
            <a:off x="3971925" y="6170614"/>
            <a:ext cx="5875338" cy="1587"/>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5386" name="AutoShape 25"/>
          <p:cNvCxnSpPr>
            <a:cxnSpLocks noChangeShapeType="1"/>
            <a:stCxn id="15365" idx="5"/>
            <a:endCxn id="15366" idx="0"/>
          </p:cNvCxnSpPr>
          <p:nvPr/>
        </p:nvCxnSpPr>
        <p:spPr bwMode="auto">
          <a:xfrm>
            <a:off x="9748839" y="3171826"/>
            <a:ext cx="204787" cy="2727325"/>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15387"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15388"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15389"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15390"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15391"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15392"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15393"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15394"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15395"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15396"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15397"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15398"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5399"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15400"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5401" name="Text Box 41"/>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15</a:t>
            </a:r>
            <a:endParaRPr lang="en-US" altLang="en-US" sz="1600">
              <a:solidFill>
                <a:srgbClr val="006600"/>
              </a:solidFill>
            </a:endParaRPr>
          </a:p>
        </p:txBody>
      </p:sp>
      <p:sp>
        <p:nvSpPr>
          <p:cNvPr id="15402" name="Text Box 42"/>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15403" name="Text Box 44"/>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5404" name="Text Box 45"/>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5405" name="Text Box 46"/>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15406" name="Text Box 47"/>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5407" name="Text Box 48"/>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0</a:t>
            </a:r>
            <a:endParaRPr lang="en-US" altLang="en-US" sz="1600">
              <a:solidFill>
                <a:srgbClr val="006600"/>
              </a:solidFill>
            </a:endParaRPr>
          </a:p>
        </p:txBody>
      </p:sp>
      <p:sp>
        <p:nvSpPr>
          <p:cNvPr id="15408" name="Text Box 49"/>
          <p:cNvSpPr txBox="1">
            <a:spLocks noChangeArrowheads="1"/>
          </p:cNvSpPr>
          <p:nvPr/>
        </p:nvSpPr>
        <p:spPr bwMode="auto">
          <a:xfrm>
            <a:off x="4886326" y="1455669"/>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a:t>S = { s, 2, 6, 7 }</a:t>
            </a:r>
          </a:p>
          <a:p>
            <a:pPr>
              <a:spcBef>
                <a:spcPct val="20000"/>
              </a:spcBef>
              <a:buClr>
                <a:srgbClr val="003399"/>
              </a:buClr>
              <a:buSzPct val="50000"/>
              <a:buFont typeface="Monotype Sorts" pitchFamily="92" charset="2"/>
              <a:buNone/>
            </a:pPr>
            <a:r>
              <a:rPr lang="en-US" altLang="en-US"/>
              <a:t>PQ = { 3, 4, 5, t }</a:t>
            </a:r>
          </a:p>
        </p:txBody>
      </p:sp>
      <p:sp>
        <p:nvSpPr>
          <p:cNvPr id="15409" name="Text Box 50"/>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5410" name="Text Box 51"/>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5411" name="Text Box 52"/>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5412" name="Text Box 53"/>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5413" name="Text Box 54"/>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5414" name="Text Box 55"/>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5415" name="Text Box 59"/>
          <p:cNvSpPr txBox="1">
            <a:spLocks noChangeArrowheads="1"/>
          </p:cNvSpPr>
          <p:nvPr/>
        </p:nvSpPr>
        <p:spPr bwMode="auto">
          <a:xfrm>
            <a:off x="5645151" y="42021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44</a:t>
            </a:r>
            <a:endParaRPr lang="en-US" altLang="en-US" sz="1600">
              <a:solidFill>
                <a:srgbClr val="006600"/>
              </a:solidFill>
            </a:endParaRPr>
          </a:p>
        </p:txBody>
      </p:sp>
      <p:sp>
        <p:nvSpPr>
          <p:cNvPr id="15416" name="Text Box 60"/>
          <p:cNvSpPr txBox="1">
            <a:spLocks noChangeArrowheads="1"/>
          </p:cNvSpPr>
          <p:nvPr/>
        </p:nvSpPr>
        <p:spPr bwMode="auto">
          <a:xfrm>
            <a:off x="5870576" y="4475164"/>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5417" name="Text Box 63"/>
          <p:cNvSpPr txBox="1">
            <a:spLocks noChangeArrowheads="1"/>
          </p:cNvSpPr>
          <p:nvPr/>
        </p:nvSpPr>
        <p:spPr bwMode="auto">
          <a:xfrm>
            <a:off x="5962651" y="41894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35</a:t>
            </a:r>
            <a:endParaRPr lang="en-US" altLang="en-US" sz="1600">
              <a:solidFill>
                <a:srgbClr val="006600"/>
              </a:solidFill>
            </a:endParaRPr>
          </a:p>
        </p:txBody>
      </p:sp>
      <p:sp>
        <p:nvSpPr>
          <p:cNvPr id="15418" name="Text Box 64"/>
          <p:cNvSpPr txBox="1">
            <a:spLocks noChangeArrowheads="1"/>
          </p:cNvSpPr>
          <p:nvPr/>
        </p:nvSpPr>
        <p:spPr bwMode="auto">
          <a:xfrm>
            <a:off x="5883276" y="4246564"/>
            <a:ext cx="276225"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15419" name="Text Box 67"/>
          <p:cNvSpPr txBox="1">
            <a:spLocks noChangeArrowheads="1"/>
          </p:cNvSpPr>
          <p:nvPr/>
        </p:nvSpPr>
        <p:spPr bwMode="auto">
          <a:xfrm>
            <a:off x="9353551" y="6280150"/>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59</a:t>
            </a:r>
            <a:endParaRPr lang="en-US" altLang="en-US" sz="1600">
              <a:solidFill>
                <a:srgbClr val="006600"/>
              </a:solidFill>
            </a:endParaRPr>
          </a:p>
        </p:txBody>
      </p:sp>
      <p:sp>
        <p:nvSpPr>
          <p:cNvPr id="15420" name="Text Box 68"/>
          <p:cNvSpPr txBox="1">
            <a:spLocks noChangeArrowheads="1"/>
          </p:cNvSpPr>
          <p:nvPr/>
        </p:nvSpPr>
        <p:spPr bwMode="auto">
          <a:xfrm>
            <a:off x="9871076" y="63246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5421" name="Freeform 70"/>
          <p:cNvSpPr>
            <a:spLocks/>
          </p:cNvSpPr>
          <p:nvPr/>
        </p:nvSpPr>
        <p:spPr bwMode="auto">
          <a:xfrm>
            <a:off x="1714500" y="2298701"/>
            <a:ext cx="3632200" cy="4454525"/>
          </a:xfrm>
          <a:custGeom>
            <a:avLst/>
            <a:gdLst>
              <a:gd name="T0" fmla="*/ 0 w 2288"/>
              <a:gd name="T1" fmla="*/ 1168400 h 2806"/>
              <a:gd name="T2" fmla="*/ 50800 w 2288"/>
              <a:gd name="T3" fmla="*/ 1016000 h 2806"/>
              <a:gd name="T4" fmla="*/ 393700 w 2288"/>
              <a:gd name="T5" fmla="*/ 596900 h 2806"/>
              <a:gd name="T6" fmla="*/ 482600 w 2288"/>
              <a:gd name="T7" fmla="*/ 546100 h 2806"/>
              <a:gd name="T8" fmla="*/ 533400 w 2288"/>
              <a:gd name="T9" fmla="*/ 508000 h 2806"/>
              <a:gd name="T10" fmla="*/ 863600 w 2288"/>
              <a:gd name="T11" fmla="*/ 381000 h 2806"/>
              <a:gd name="T12" fmla="*/ 1155700 w 2288"/>
              <a:gd name="T13" fmla="*/ 241300 h 2806"/>
              <a:gd name="T14" fmla="*/ 1397000 w 2288"/>
              <a:gd name="T15" fmla="*/ 127000 h 2806"/>
              <a:gd name="T16" fmla="*/ 1841500 w 2288"/>
              <a:gd name="T17" fmla="*/ 0 h 2806"/>
              <a:gd name="T18" fmla="*/ 2552700 w 2288"/>
              <a:gd name="T19" fmla="*/ 38100 h 2806"/>
              <a:gd name="T20" fmla="*/ 2806700 w 2288"/>
              <a:gd name="T21" fmla="*/ 139700 h 2806"/>
              <a:gd name="T22" fmla="*/ 2971800 w 2288"/>
              <a:gd name="T23" fmla="*/ 215900 h 2806"/>
              <a:gd name="T24" fmla="*/ 3098800 w 2288"/>
              <a:gd name="T25" fmla="*/ 330200 h 2806"/>
              <a:gd name="T26" fmla="*/ 3200400 w 2288"/>
              <a:gd name="T27" fmla="*/ 406400 h 2806"/>
              <a:gd name="T28" fmla="*/ 3289300 w 2288"/>
              <a:gd name="T29" fmla="*/ 520700 h 2806"/>
              <a:gd name="T30" fmla="*/ 3416300 w 2288"/>
              <a:gd name="T31" fmla="*/ 571500 h 2806"/>
              <a:gd name="T32" fmla="*/ 3505200 w 2288"/>
              <a:gd name="T33" fmla="*/ 736600 h 2806"/>
              <a:gd name="T34" fmla="*/ 3543300 w 2288"/>
              <a:gd name="T35" fmla="*/ 1028700 h 2806"/>
              <a:gd name="T36" fmla="*/ 3594100 w 2288"/>
              <a:gd name="T37" fmla="*/ 1155700 h 2806"/>
              <a:gd name="T38" fmla="*/ 3632200 w 2288"/>
              <a:gd name="T39" fmla="*/ 1384300 h 2806"/>
              <a:gd name="T40" fmla="*/ 3619500 w 2288"/>
              <a:gd name="T41" fmla="*/ 1562100 h 2806"/>
              <a:gd name="T42" fmla="*/ 3543300 w 2288"/>
              <a:gd name="T43" fmla="*/ 1689100 h 2806"/>
              <a:gd name="T44" fmla="*/ 3441700 w 2288"/>
              <a:gd name="T45" fmla="*/ 1879600 h 2806"/>
              <a:gd name="T46" fmla="*/ 3416300 w 2288"/>
              <a:gd name="T47" fmla="*/ 2070100 h 2806"/>
              <a:gd name="T48" fmla="*/ 3352800 w 2288"/>
              <a:gd name="T49" fmla="*/ 2120900 h 2806"/>
              <a:gd name="T50" fmla="*/ 3200400 w 2288"/>
              <a:gd name="T51" fmla="*/ 2209800 h 2806"/>
              <a:gd name="T52" fmla="*/ 3136900 w 2288"/>
              <a:gd name="T53" fmla="*/ 2273300 h 2806"/>
              <a:gd name="T54" fmla="*/ 3060700 w 2288"/>
              <a:gd name="T55" fmla="*/ 2349500 h 2806"/>
              <a:gd name="T56" fmla="*/ 2959100 w 2288"/>
              <a:gd name="T57" fmla="*/ 2413000 h 2806"/>
              <a:gd name="T58" fmla="*/ 2870200 w 2288"/>
              <a:gd name="T59" fmla="*/ 2527300 h 2806"/>
              <a:gd name="T60" fmla="*/ 2705100 w 2288"/>
              <a:gd name="T61" fmla="*/ 3073400 h 2806"/>
              <a:gd name="T62" fmla="*/ 2692400 w 2288"/>
              <a:gd name="T63" fmla="*/ 4089400 h 2806"/>
              <a:gd name="T64" fmla="*/ 2578100 w 2288"/>
              <a:gd name="T65" fmla="*/ 4368800 h 2806"/>
              <a:gd name="T66" fmla="*/ 2463800 w 2288"/>
              <a:gd name="T67" fmla="*/ 4432300 h 2806"/>
              <a:gd name="T68" fmla="*/ 2425700 w 2288"/>
              <a:gd name="T69" fmla="*/ 4445000 h 2806"/>
              <a:gd name="T70" fmla="*/ 1917700 w 2288"/>
              <a:gd name="T71" fmla="*/ 4381500 h 2806"/>
              <a:gd name="T72" fmla="*/ 1676400 w 2288"/>
              <a:gd name="T73" fmla="*/ 4241800 h 2806"/>
              <a:gd name="T74" fmla="*/ 1587500 w 2288"/>
              <a:gd name="T75" fmla="*/ 4064000 h 2806"/>
              <a:gd name="T76" fmla="*/ 1409700 w 2288"/>
              <a:gd name="T77" fmla="*/ 3886200 h 2806"/>
              <a:gd name="T78" fmla="*/ 1206500 w 2288"/>
              <a:gd name="T79" fmla="*/ 3619500 h 2806"/>
              <a:gd name="T80" fmla="*/ 1104900 w 2288"/>
              <a:gd name="T81" fmla="*/ 3352800 h 2806"/>
              <a:gd name="T82" fmla="*/ 1066800 w 2288"/>
              <a:gd name="T83" fmla="*/ 3225800 h 2806"/>
              <a:gd name="T84" fmla="*/ 977900 w 2288"/>
              <a:gd name="T85" fmla="*/ 3086100 h 2806"/>
              <a:gd name="T86" fmla="*/ 939800 w 2288"/>
              <a:gd name="T87" fmla="*/ 2908300 h 2806"/>
              <a:gd name="T88" fmla="*/ 889000 w 2288"/>
              <a:gd name="T89" fmla="*/ 2857500 h 2806"/>
              <a:gd name="T90" fmla="*/ 749300 w 2288"/>
              <a:gd name="T91" fmla="*/ 2552700 h 2806"/>
              <a:gd name="T92" fmla="*/ 685800 w 2288"/>
              <a:gd name="T93" fmla="*/ 2413000 h 2806"/>
              <a:gd name="T94" fmla="*/ 622300 w 2288"/>
              <a:gd name="T95" fmla="*/ 2273300 h 2806"/>
              <a:gd name="T96" fmla="*/ 330200 w 2288"/>
              <a:gd name="T97" fmla="*/ 1739900 h 2806"/>
              <a:gd name="T98" fmla="*/ 241300 w 2288"/>
              <a:gd name="T99" fmla="*/ 1587500 h 2806"/>
              <a:gd name="T100" fmla="*/ 215900 w 2288"/>
              <a:gd name="T101" fmla="*/ 1511300 h 2806"/>
              <a:gd name="T102" fmla="*/ 190500 w 2288"/>
              <a:gd name="T103" fmla="*/ 1473200 h 2806"/>
              <a:gd name="T104" fmla="*/ 114300 w 2288"/>
              <a:gd name="T105" fmla="*/ 1422400 h 2806"/>
              <a:gd name="T106" fmla="*/ 88900 w 2288"/>
              <a:gd name="T107" fmla="*/ 1384300 h 2806"/>
              <a:gd name="T108" fmla="*/ 76200 w 2288"/>
              <a:gd name="T109" fmla="*/ 1346200 h 2806"/>
              <a:gd name="T110" fmla="*/ 25400 w 2288"/>
              <a:gd name="T111" fmla="*/ 1270000 h 2806"/>
              <a:gd name="T112" fmla="*/ 0 w 2288"/>
              <a:gd name="T113" fmla="*/ 1168400 h 28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288" h="2806">
                <a:moveTo>
                  <a:pt x="0" y="736"/>
                </a:moveTo>
                <a:cubicBezTo>
                  <a:pt x="7" y="699"/>
                  <a:pt x="11" y="671"/>
                  <a:pt x="32" y="640"/>
                </a:cubicBezTo>
                <a:cubicBezTo>
                  <a:pt x="57" y="542"/>
                  <a:pt x="149" y="409"/>
                  <a:pt x="248" y="376"/>
                </a:cubicBezTo>
                <a:cubicBezTo>
                  <a:pt x="302" y="322"/>
                  <a:pt x="240" y="376"/>
                  <a:pt x="304" y="344"/>
                </a:cubicBezTo>
                <a:cubicBezTo>
                  <a:pt x="316" y="338"/>
                  <a:pt x="324" y="327"/>
                  <a:pt x="336" y="320"/>
                </a:cubicBezTo>
                <a:cubicBezTo>
                  <a:pt x="400" y="283"/>
                  <a:pt x="471" y="255"/>
                  <a:pt x="544" y="240"/>
                </a:cubicBezTo>
                <a:cubicBezTo>
                  <a:pt x="602" y="211"/>
                  <a:pt x="667" y="172"/>
                  <a:pt x="728" y="152"/>
                </a:cubicBezTo>
                <a:cubicBezTo>
                  <a:pt x="762" y="118"/>
                  <a:pt x="833" y="89"/>
                  <a:pt x="880" y="80"/>
                </a:cubicBezTo>
                <a:cubicBezTo>
                  <a:pt x="972" y="34"/>
                  <a:pt x="1058" y="15"/>
                  <a:pt x="1160" y="0"/>
                </a:cubicBezTo>
                <a:cubicBezTo>
                  <a:pt x="1309" y="4"/>
                  <a:pt x="1460" y="3"/>
                  <a:pt x="1608" y="24"/>
                </a:cubicBezTo>
                <a:cubicBezTo>
                  <a:pt x="1662" y="42"/>
                  <a:pt x="1715" y="65"/>
                  <a:pt x="1768" y="88"/>
                </a:cubicBezTo>
                <a:cubicBezTo>
                  <a:pt x="1801" y="102"/>
                  <a:pt x="1844" y="111"/>
                  <a:pt x="1872" y="136"/>
                </a:cubicBezTo>
                <a:cubicBezTo>
                  <a:pt x="1926" y="184"/>
                  <a:pt x="1904" y="176"/>
                  <a:pt x="1952" y="208"/>
                </a:cubicBezTo>
                <a:cubicBezTo>
                  <a:pt x="1985" y="230"/>
                  <a:pt x="1993" y="227"/>
                  <a:pt x="2016" y="256"/>
                </a:cubicBezTo>
                <a:cubicBezTo>
                  <a:pt x="2027" y="270"/>
                  <a:pt x="2051" y="316"/>
                  <a:pt x="2072" y="328"/>
                </a:cubicBezTo>
                <a:cubicBezTo>
                  <a:pt x="2097" y="342"/>
                  <a:pt x="2126" y="347"/>
                  <a:pt x="2152" y="360"/>
                </a:cubicBezTo>
                <a:cubicBezTo>
                  <a:pt x="2175" y="391"/>
                  <a:pt x="2196" y="427"/>
                  <a:pt x="2208" y="464"/>
                </a:cubicBezTo>
                <a:cubicBezTo>
                  <a:pt x="2214" y="520"/>
                  <a:pt x="2215" y="593"/>
                  <a:pt x="2232" y="648"/>
                </a:cubicBezTo>
                <a:cubicBezTo>
                  <a:pt x="2240" y="675"/>
                  <a:pt x="2257" y="698"/>
                  <a:pt x="2264" y="728"/>
                </a:cubicBezTo>
                <a:cubicBezTo>
                  <a:pt x="2269" y="779"/>
                  <a:pt x="2272" y="824"/>
                  <a:pt x="2288" y="872"/>
                </a:cubicBezTo>
                <a:cubicBezTo>
                  <a:pt x="2285" y="909"/>
                  <a:pt x="2286" y="947"/>
                  <a:pt x="2280" y="984"/>
                </a:cubicBezTo>
                <a:cubicBezTo>
                  <a:pt x="2277" y="1000"/>
                  <a:pt x="2235" y="1059"/>
                  <a:pt x="2232" y="1064"/>
                </a:cubicBezTo>
                <a:cubicBezTo>
                  <a:pt x="2206" y="1103"/>
                  <a:pt x="2194" y="1145"/>
                  <a:pt x="2168" y="1184"/>
                </a:cubicBezTo>
                <a:cubicBezTo>
                  <a:pt x="2161" y="1224"/>
                  <a:pt x="2162" y="1265"/>
                  <a:pt x="2152" y="1304"/>
                </a:cubicBezTo>
                <a:cubicBezTo>
                  <a:pt x="2144" y="1336"/>
                  <a:pt x="2134" y="1324"/>
                  <a:pt x="2112" y="1336"/>
                </a:cubicBezTo>
                <a:cubicBezTo>
                  <a:pt x="2076" y="1356"/>
                  <a:pt x="2054" y="1379"/>
                  <a:pt x="2016" y="1392"/>
                </a:cubicBezTo>
                <a:cubicBezTo>
                  <a:pt x="2000" y="1439"/>
                  <a:pt x="2021" y="1396"/>
                  <a:pt x="1976" y="1432"/>
                </a:cubicBezTo>
                <a:cubicBezTo>
                  <a:pt x="1958" y="1446"/>
                  <a:pt x="1948" y="1470"/>
                  <a:pt x="1928" y="1480"/>
                </a:cubicBezTo>
                <a:cubicBezTo>
                  <a:pt x="1906" y="1491"/>
                  <a:pt x="1881" y="1501"/>
                  <a:pt x="1864" y="1520"/>
                </a:cubicBezTo>
                <a:cubicBezTo>
                  <a:pt x="1844" y="1543"/>
                  <a:pt x="1827" y="1569"/>
                  <a:pt x="1808" y="1592"/>
                </a:cubicBezTo>
                <a:cubicBezTo>
                  <a:pt x="1740" y="1674"/>
                  <a:pt x="1737" y="1836"/>
                  <a:pt x="1704" y="1936"/>
                </a:cubicBezTo>
                <a:cubicBezTo>
                  <a:pt x="1701" y="2149"/>
                  <a:pt x="1701" y="2363"/>
                  <a:pt x="1696" y="2576"/>
                </a:cubicBezTo>
                <a:cubicBezTo>
                  <a:pt x="1695" y="2616"/>
                  <a:pt x="1649" y="2722"/>
                  <a:pt x="1624" y="2752"/>
                </a:cubicBezTo>
                <a:cubicBezTo>
                  <a:pt x="1596" y="2785"/>
                  <a:pt x="1598" y="2777"/>
                  <a:pt x="1552" y="2792"/>
                </a:cubicBezTo>
                <a:cubicBezTo>
                  <a:pt x="1544" y="2795"/>
                  <a:pt x="1528" y="2800"/>
                  <a:pt x="1528" y="2800"/>
                </a:cubicBezTo>
                <a:cubicBezTo>
                  <a:pt x="1292" y="2792"/>
                  <a:pt x="1345" y="2806"/>
                  <a:pt x="1208" y="2760"/>
                </a:cubicBezTo>
                <a:cubicBezTo>
                  <a:pt x="1174" y="2709"/>
                  <a:pt x="1111" y="2694"/>
                  <a:pt x="1056" y="2672"/>
                </a:cubicBezTo>
                <a:cubicBezTo>
                  <a:pt x="1022" y="2638"/>
                  <a:pt x="1022" y="2600"/>
                  <a:pt x="1000" y="2560"/>
                </a:cubicBezTo>
                <a:cubicBezTo>
                  <a:pt x="973" y="2511"/>
                  <a:pt x="932" y="2481"/>
                  <a:pt x="888" y="2448"/>
                </a:cubicBezTo>
                <a:cubicBezTo>
                  <a:pt x="859" y="2360"/>
                  <a:pt x="834" y="2336"/>
                  <a:pt x="760" y="2280"/>
                </a:cubicBezTo>
                <a:cubicBezTo>
                  <a:pt x="745" y="2221"/>
                  <a:pt x="718" y="2168"/>
                  <a:pt x="696" y="2112"/>
                </a:cubicBezTo>
                <a:cubicBezTo>
                  <a:pt x="686" y="2086"/>
                  <a:pt x="683" y="2058"/>
                  <a:pt x="672" y="2032"/>
                </a:cubicBezTo>
                <a:cubicBezTo>
                  <a:pt x="659" y="2001"/>
                  <a:pt x="631" y="1975"/>
                  <a:pt x="616" y="1944"/>
                </a:cubicBezTo>
                <a:cubicBezTo>
                  <a:pt x="611" y="1918"/>
                  <a:pt x="603" y="1854"/>
                  <a:pt x="592" y="1832"/>
                </a:cubicBezTo>
                <a:cubicBezTo>
                  <a:pt x="585" y="1819"/>
                  <a:pt x="571" y="1811"/>
                  <a:pt x="560" y="1800"/>
                </a:cubicBezTo>
                <a:cubicBezTo>
                  <a:pt x="538" y="1735"/>
                  <a:pt x="503" y="1670"/>
                  <a:pt x="472" y="1608"/>
                </a:cubicBezTo>
                <a:cubicBezTo>
                  <a:pt x="454" y="1572"/>
                  <a:pt x="458" y="1555"/>
                  <a:pt x="432" y="1520"/>
                </a:cubicBezTo>
                <a:cubicBezTo>
                  <a:pt x="424" y="1486"/>
                  <a:pt x="411" y="1461"/>
                  <a:pt x="392" y="1432"/>
                </a:cubicBezTo>
                <a:cubicBezTo>
                  <a:pt x="361" y="1310"/>
                  <a:pt x="283" y="1196"/>
                  <a:pt x="208" y="1096"/>
                </a:cubicBezTo>
                <a:cubicBezTo>
                  <a:pt x="196" y="1060"/>
                  <a:pt x="173" y="1031"/>
                  <a:pt x="152" y="1000"/>
                </a:cubicBezTo>
                <a:cubicBezTo>
                  <a:pt x="143" y="986"/>
                  <a:pt x="145" y="966"/>
                  <a:pt x="136" y="952"/>
                </a:cubicBezTo>
                <a:cubicBezTo>
                  <a:pt x="131" y="944"/>
                  <a:pt x="127" y="934"/>
                  <a:pt x="120" y="928"/>
                </a:cubicBezTo>
                <a:cubicBezTo>
                  <a:pt x="106" y="915"/>
                  <a:pt x="72" y="896"/>
                  <a:pt x="72" y="896"/>
                </a:cubicBezTo>
                <a:cubicBezTo>
                  <a:pt x="67" y="888"/>
                  <a:pt x="60" y="881"/>
                  <a:pt x="56" y="872"/>
                </a:cubicBezTo>
                <a:cubicBezTo>
                  <a:pt x="52" y="864"/>
                  <a:pt x="52" y="855"/>
                  <a:pt x="48" y="848"/>
                </a:cubicBezTo>
                <a:cubicBezTo>
                  <a:pt x="39" y="831"/>
                  <a:pt x="16" y="800"/>
                  <a:pt x="16" y="800"/>
                </a:cubicBezTo>
                <a:cubicBezTo>
                  <a:pt x="8" y="724"/>
                  <a:pt x="25" y="711"/>
                  <a:pt x="0" y="736"/>
                </a:cubicBezTo>
                <a:close/>
              </a:path>
            </a:pathLst>
          </a:custGeom>
          <a:solidFill>
            <a:srgbClr val="003399">
              <a:alpha val="50195"/>
            </a:srgbClr>
          </a:solidFill>
          <a:ln>
            <a:noFill/>
          </a:ln>
          <a:effectLst/>
          <a:extLst>
            <a:ext uri="{91240B29-F687-4f45-9708-019B960494DF}">
              <a14:hiddenLine xmlns="" xmlns:a14="http://schemas.microsoft.com/office/drawing/2010/main" w="1587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en-US"/>
          </a:p>
        </p:txBody>
      </p:sp>
      <p:sp>
        <p:nvSpPr>
          <p:cNvPr id="15422" name="Text Box 71"/>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15423" name="Text Box 74"/>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5424" name="Text Box 75"/>
          <p:cNvSpPr txBox="1">
            <a:spLocks noChangeArrowheads="1"/>
          </p:cNvSpPr>
          <p:nvPr/>
        </p:nvSpPr>
        <p:spPr bwMode="auto">
          <a:xfrm>
            <a:off x="9536114" y="2428876"/>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5425" name="Text Box 76"/>
          <p:cNvSpPr txBox="1">
            <a:spLocks noChangeArrowheads="1"/>
          </p:cNvSpPr>
          <p:nvPr/>
        </p:nvSpPr>
        <p:spPr bwMode="auto">
          <a:xfrm>
            <a:off x="9632951" y="23860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33</a:t>
            </a:r>
            <a:endParaRPr lang="en-US" altLang="en-US" sz="1600">
              <a:solidFill>
                <a:srgbClr val="006600"/>
              </a:solidFill>
            </a:endParaRPr>
          </a:p>
        </p:txBody>
      </p:sp>
      <p:sp>
        <p:nvSpPr>
          <p:cNvPr id="15426" name="Text Box 77"/>
          <p:cNvSpPr txBox="1">
            <a:spLocks noChangeArrowheads="1"/>
          </p:cNvSpPr>
          <p:nvPr/>
        </p:nvSpPr>
        <p:spPr bwMode="auto">
          <a:xfrm>
            <a:off x="9906001" y="24384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5427" name="Text Box 78"/>
          <p:cNvSpPr txBox="1">
            <a:spLocks noChangeArrowheads="1"/>
          </p:cNvSpPr>
          <p:nvPr/>
        </p:nvSpPr>
        <p:spPr bwMode="auto">
          <a:xfrm>
            <a:off x="9525001" y="2057400"/>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32</a:t>
            </a:r>
            <a:endParaRPr lang="en-US" altLang="en-US" sz="1600">
              <a:solidFill>
                <a:srgbClr val="006600"/>
              </a:solidFill>
            </a:endParaRPr>
          </a:p>
        </p:txBody>
      </p:sp>
    </p:spTree>
    <p:extLst>
      <p:ext uri="{BB962C8B-B14F-4D97-AF65-F5344CB8AC3E}">
        <p14:creationId xmlns:p14="http://schemas.microsoft.com/office/powerpoint/2010/main" val="22457741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r>
              <a:rPr lang="en-US" altLang="en-US" dirty="0" smtClean="0">
                <a:solidFill>
                  <a:srgbClr val="CD0000"/>
                </a:solidFill>
              </a:rPr>
              <a:t>Dijkstra's Shortest Path Algorithm</a:t>
            </a:r>
          </a:p>
        </p:txBody>
      </p:sp>
      <p:sp>
        <p:nvSpPr>
          <p:cNvPr id="16388"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16389"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16390"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16391"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16392"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16393"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16394"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16395"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16396" name="AutoShape 11"/>
          <p:cNvCxnSpPr>
            <a:cxnSpLocks noChangeShapeType="1"/>
            <a:stCxn id="16388" idx="7"/>
            <a:endCxn id="16391" idx="2"/>
          </p:cNvCxnSpPr>
          <p:nvPr/>
        </p:nvCxnSpPr>
        <p:spPr bwMode="auto">
          <a:xfrm flipV="1">
            <a:off x="2081213" y="3057526"/>
            <a:ext cx="1511300" cy="379413"/>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6397" name="AutoShape 12"/>
          <p:cNvCxnSpPr>
            <a:cxnSpLocks noChangeShapeType="1"/>
            <a:stCxn id="16388" idx="6"/>
            <a:endCxn id="16392" idx="1"/>
          </p:cNvCxnSpPr>
          <p:nvPr/>
        </p:nvCxnSpPr>
        <p:spPr bwMode="auto">
          <a:xfrm>
            <a:off x="2133600" y="3551239"/>
            <a:ext cx="2317750" cy="561975"/>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6398" name="AutoShape 13"/>
          <p:cNvCxnSpPr>
            <a:cxnSpLocks noChangeShapeType="1"/>
            <a:stCxn id="16388" idx="5"/>
            <a:endCxn id="16393" idx="0"/>
          </p:cNvCxnSpPr>
          <p:nvPr/>
        </p:nvCxnSpPr>
        <p:spPr bwMode="auto">
          <a:xfrm>
            <a:off x="2081213" y="3665539"/>
            <a:ext cx="1731962" cy="2346325"/>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6399" name="AutoShape 14"/>
          <p:cNvCxnSpPr>
            <a:cxnSpLocks noChangeShapeType="1"/>
            <a:stCxn id="16392" idx="7"/>
            <a:endCxn id="16389" idx="2"/>
          </p:cNvCxnSpPr>
          <p:nvPr/>
        </p:nvCxnSpPr>
        <p:spPr bwMode="auto">
          <a:xfrm flipV="1">
            <a:off x="4664075" y="3057525"/>
            <a:ext cx="4819650" cy="105568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6400" name="AutoShape 15"/>
          <p:cNvCxnSpPr>
            <a:cxnSpLocks noChangeShapeType="1"/>
            <a:stCxn id="16394" idx="7"/>
            <a:endCxn id="16389"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6401" name="AutoShape 16"/>
          <p:cNvCxnSpPr>
            <a:cxnSpLocks noChangeShapeType="1"/>
            <a:stCxn id="16392" idx="5"/>
            <a:endCxn id="16395"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6402" name="AutoShape 17"/>
          <p:cNvCxnSpPr>
            <a:cxnSpLocks noChangeShapeType="1"/>
            <a:stCxn id="16395" idx="5"/>
            <a:endCxn id="16390" idx="2"/>
          </p:cNvCxnSpPr>
          <p:nvPr/>
        </p:nvCxnSpPr>
        <p:spPr bwMode="auto">
          <a:xfrm>
            <a:off x="6070601" y="5033964"/>
            <a:ext cx="3724275" cy="102393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6403" name="AutoShape 18"/>
          <p:cNvCxnSpPr>
            <a:cxnSpLocks noChangeShapeType="1"/>
            <a:stCxn id="16395" idx="6"/>
            <a:endCxn id="16394" idx="2"/>
          </p:cNvCxnSpPr>
          <p:nvPr/>
        </p:nvCxnSpPr>
        <p:spPr bwMode="auto">
          <a:xfrm flipV="1">
            <a:off x="6122988" y="4576763"/>
            <a:ext cx="2417762" cy="34290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6404" name="AutoShape 19"/>
          <p:cNvCxnSpPr>
            <a:cxnSpLocks noChangeShapeType="1"/>
            <a:stCxn id="16394" idx="4"/>
            <a:endCxn id="16390"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6405" name="AutoShape 20"/>
          <p:cNvCxnSpPr>
            <a:cxnSpLocks noChangeShapeType="1"/>
            <a:stCxn id="16389" idx="3"/>
            <a:endCxn id="16395" idx="7"/>
          </p:cNvCxnSpPr>
          <p:nvPr/>
        </p:nvCxnSpPr>
        <p:spPr bwMode="auto">
          <a:xfrm flipH="1">
            <a:off x="6070601" y="3171825"/>
            <a:ext cx="3465513" cy="163353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6406" name="AutoShape 21"/>
          <p:cNvCxnSpPr>
            <a:cxnSpLocks noChangeShapeType="1"/>
            <a:stCxn id="16392" idx="4"/>
            <a:endCxn id="16393"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6407" name="AutoShape 22"/>
          <p:cNvCxnSpPr>
            <a:cxnSpLocks noChangeShapeType="1"/>
            <a:stCxn id="16393" idx="6"/>
            <a:endCxn id="16395" idx="2"/>
          </p:cNvCxnSpPr>
          <p:nvPr/>
        </p:nvCxnSpPr>
        <p:spPr bwMode="auto">
          <a:xfrm flipV="1">
            <a:off x="3971926" y="4919663"/>
            <a:ext cx="1833563" cy="1250950"/>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6408" name="AutoShape 23"/>
          <p:cNvCxnSpPr>
            <a:cxnSpLocks noChangeShapeType="1"/>
            <a:stCxn id="16391" idx="6"/>
            <a:endCxn id="16389" idx="1"/>
          </p:cNvCxnSpPr>
          <p:nvPr/>
        </p:nvCxnSpPr>
        <p:spPr bwMode="auto">
          <a:xfrm flipV="1">
            <a:off x="3910013" y="2943225"/>
            <a:ext cx="5626100" cy="114300"/>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6409" name="AutoShape 24"/>
          <p:cNvCxnSpPr>
            <a:cxnSpLocks noChangeShapeType="1"/>
            <a:stCxn id="16393" idx="6"/>
            <a:endCxn id="16390" idx="3"/>
          </p:cNvCxnSpPr>
          <p:nvPr/>
        </p:nvCxnSpPr>
        <p:spPr bwMode="auto">
          <a:xfrm>
            <a:off x="3971925" y="6170614"/>
            <a:ext cx="5875338" cy="1587"/>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6410" name="AutoShape 25"/>
          <p:cNvCxnSpPr>
            <a:cxnSpLocks noChangeShapeType="1"/>
            <a:stCxn id="16389" idx="5"/>
            <a:endCxn id="16390" idx="0"/>
          </p:cNvCxnSpPr>
          <p:nvPr/>
        </p:nvCxnSpPr>
        <p:spPr bwMode="auto">
          <a:xfrm>
            <a:off x="9748839" y="3171826"/>
            <a:ext cx="204787" cy="2727325"/>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16411" name="Text Box 26"/>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16412"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16413"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16414"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16415"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16416"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16417"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16418"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16419"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16420"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16421"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16422"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16423"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6424"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16425"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6426" name="Text Box 41"/>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15</a:t>
            </a:r>
            <a:endParaRPr lang="en-US" altLang="en-US" sz="1600">
              <a:solidFill>
                <a:srgbClr val="006600"/>
              </a:solidFill>
            </a:endParaRPr>
          </a:p>
        </p:txBody>
      </p:sp>
      <p:sp>
        <p:nvSpPr>
          <p:cNvPr id="16427" name="Text Box 42"/>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16428" name="Text Box 44"/>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6429" name="Text Box 45"/>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6430" name="Text Box 46"/>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16431" name="Text Box 47"/>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6432" name="Text Box 48"/>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0</a:t>
            </a:r>
            <a:endParaRPr lang="en-US" altLang="en-US" sz="1600">
              <a:solidFill>
                <a:srgbClr val="006600"/>
              </a:solidFill>
            </a:endParaRPr>
          </a:p>
        </p:txBody>
      </p:sp>
      <p:sp>
        <p:nvSpPr>
          <p:cNvPr id="16433" name="Text Box 49"/>
          <p:cNvSpPr txBox="1">
            <a:spLocks noChangeArrowheads="1"/>
          </p:cNvSpPr>
          <p:nvPr/>
        </p:nvSpPr>
        <p:spPr bwMode="auto">
          <a:xfrm>
            <a:off x="4514057" y="1355027"/>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a:t>S = { s, 2, 6, 7 }</a:t>
            </a:r>
          </a:p>
          <a:p>
            <a:pPr>
              <a:spcBef>
                <a:spcPct val="20000"/>
              </a:spcBef>
              <a:buClr>
                <a:srgbClr val="003399"/>
              </a:buClr>
              <a:buSzPct val="50000"/>
              <a:buFont typeface="Monotype Sorts" pitchFamily="92" charset="2"/>
              <a:buNone/>
            </a:pPr>
            <a:r>
              <a:rPr lang="en-US" altLang="en-US"/>
              <a:t>PQ = { 3, 4, 5, t }</a:t>
            </a:r>
          </a:p>
        </p:txBody>
      </p:sp>
      <p:sp>
        <p:nvSpPr>
          <p:cNvPr id="16434" name="Text Box 50"/>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6435" name="Text Box 51"/>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6436" name="Text Box 52"/>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6437" name="Text Box 53"/>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6438" name="Text Box 54"/>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6439" name="Text Box 55"/>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6440" name="Text Box 58"/>
          <p:cNvSpPr txBox="1">
            <a:spLocks noChangeArrowheads="1"/>
          </p:cNvSpPr>
          <p:nvPr/>
        </p:nvSpPr>
        <p:spPr bwMode="auto">
          <a:xfrm>
            <a:off x="5645151" y="42021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44</a:t>
            </a:r>
            <a:endParaRPr lang="en-US" altLang="en-US" sz="1600">
              <a:solidFill>
                <a:srgbClr val="006600"/>
              </a:solidFill>
            </a:endParaRPr>
          </a:p>
        </p:txBody>
      </p:sp>
      <p:sp>
        <p:nvSpPr>
          <p:cNvPr id="16441" name="Text Box 59"/>
          <p:cNvSpPr txBox="1">
            <a:spLocks noChangeArrowheads="1"/>
          </p:cNvSpPr>
          <p:nvPr/>
        </p:nvSpPr>
        <p:spPr bwMode="auto">
          <a:xfrm>
            <a:off x="5870576" y="4475164"/>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6442" name="Text Box 60"/>
          <p:cNvSpPr txBox="1">
            <a:spLocks noChangeArrowheads="1"/>
          </p:cNvSpPr>
          <p:nvPr/>
        </p:nvSpPr>
        <p:spPr bwMode="auto">
          <a:xfrm>
            <a:off x="5962651" y="41894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35</a:t>
            </a:r>
            <a:endParaRPr lang="en-US" altLang="en-US" sz="1600">
              <a:solidFill>
                <a:srgbClr val="006600"/>
              </a:solidFill>
            </a:endParaRPr>
          </a:p>
        </p:txBody>
      </p:sp>
      <p:sp>
        <p:nvSpPr>
          <p:cNvPr id="16443" name="Text Box 61"/>
          <p:cNvSpPr txBox="1">
            <a:spLocks noChangeArrowheads="1"/>
          </p:cNvSpPr>
          <p:nvPr/>
        </p:nvSpPr>
        <p:spPr bwMode="auto">
          <a:xfrm>
            <a:off x="5883276" y="4246564"/>
            <a:ext cx="276225"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16444" name="Text Box 62"/>
          <p:cNvSpPr txBox="1">
            <a:spLocks noChangeArrowheads="1"/>
          </p:cNvSpPr>
          <p:nvPr/>
        </p:nvSpPr>
        <p:spPr bwMode="auto">
          <a:xfrm>
            <a:off x="9353551" y="6280150"/>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59</a:t>
            </a:r>
            <a:endParaRPr lang="en-US" altLang="en-US" sz="1600">
              <a:solidFill>
                <a:srgbClr val="006600"/>
              </a:solidFill>
            </a:endParaRPr>
          </a:p>
        </p:txBody>
      </p:sp>
      <p:sp>
        <p:nvSpPr>
          <p:cNvPr id="16445" name="Text Box 63"/>
          <p:cNvSpPr txBox="1">
            <a:spLocks noChangeArrowheads="1"/>
          </p:cNvSpPr>
          <p:nvPr/>
        </p:nvSpPr>
        <p:spPr bwMode="auto">
          <a:xfrm>
            <a:off x="9871076" y="63246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6446" name="Freeform 64"/>
          <p:cNvSpPr>
            <a:spLocks/>
          </p:cNvSpPr>
          <p:nvPr/>
        </p:nvSpPr>
        <p:spPr bwMode="auto">
          <a:xfrm>
            <a:off x="1714500" y="2298701"/>
            <a:ext cx="3632200" cy="4454525"/>
          </a:xfrm>
          <a:custGeom>
            <a:avLst/>
            <a:gdLst>
              <a:gd name="T0" fmla="*/ 0 w 2288"/>
              <a:gd name="T1" fmla="*/ 1168400 h 2806"/>
              <a:gd name="T2" fmla="*/ 50800 w 2288"/>
              <a:gd name="T3" fmla="*/ 1016000 h 2806"/>
              <a:gd name="T4" fmla="*/ 393700 w 2288"/>
              <a:gd name="T5" fmla="*/ 596900 h 2806"/>
              <a:gd name="T6" fmla="*/ 482600 w 2288"/>
              <a:gd name="T7" fmla="*/ 546100 h 2806"/>
              <a:gd name="T8" fmla="*/ 533400 w 2288"/>
              <a:gd name="T9" fmla="*/ 508000 h 2806"/>
              <a:gd name="T10" fmla="*/ 863600 w 2288"/>
              <a:gd name="T11" fmla="*/ 381000 h 2806"/>
              <a:gd name="T12" fmla="*/ 1155700 w 2288"/>
              <a:gd name="T13" fmla="*/ 241300 h 2806"/>
              <a:gd name="T14" fmla="*/ 1397000 w 2288"/>
              <a:gd name="T15" fmla="*/ 127000 h 2806"/>
              <a:gd name="T16" fmla="*/ 1841500 w 2288"/>
              <a:gd name="T17" fmla="*/ 0 h 2806"/>
              <a:gd name="T18" fmla="*/ 2552700 w 2288"/>
              <a:gd name="T19" fmla="*/ 38100 h 2806"/>
              <a:gd name="T20" fmla="*/ 2806700 w 2288"/>
              <a:gd name="T21" fmla="*/ 139700 h 2806"/>
              <a:gd name="T22" fmla="*/ 2971800 w 2288"/>
              <a:gd name="T23" fmla="*/ 215900 h 2806"/>
              <a:gd name="T24" fmla="*/ 3098800 w 2288"/>
              <a:gd name="T25" fmla="*/ 330200 h 2806"/>
              <a:gd name="T26" fmla="*/ 3200400 w 2288"/>
              <a:gd name="T27" fmla="*/ 406400 h 2806"/>
              <a:gd name="T28" fmla="*/ 3289300 w 2288"/>
              <a:gd name="T29" fmla="*/ 520700 h 2806"/>
              <a:gd name="T30" fmla="*/ 3416300 w 2288"/>
              <a:gd name="T31" fmla="*/ 571500 h 2806"/>
              <a:gd name="T32" fmla="*/ 3505200 w 2288"/>
              <a:gd name="T33" fmla="*/ 736600 h 2806"/>
              <a:gd name="T34" fmla="*/ 3543300 w 2288"/>
              <a:gd name="T35" fmla="*/ 1028700 h 2806"/>
              <a:gd name="T36" fmla="*/ 3594100 w 2288"/>
              <a:gd name="T37" fmla="*/ 1155700 h 2806"/>
              <a:gd name="T38" fmla="*/ 3632200 w 2288"/>
              <a:gd name="T39" fmla="*/ 1384300 h 2806"/>
              <a:gd name="T40" fmla="*/ 3619500 w 2288"/>
              <a:gd name="T41" fmla="*/ 1562100 h 2806"/>
              <a:gd name="T42" fmla="*/ 3543300 w 2288"/>
              <a:gd name="T43" fmla="*/ 1689100 h 2806"/>
              <a:gd name="T44" fmla="*/ 3441700 w 2288"/>
              <a:gd name="T45" fmla="*/ 1879600 h 2806"/>
              <a:gd name="T46" fmla="*/ 3416300 w 2288"/>
              <a:gd name="T47" fmla="*/ 2070100 h 2806"/>
              <a:gd name="T48" fmla="*/ 3352800 w 2288"/>
              <a:gd name="T49" fmla="*/ 2120900 h 2806"/>
              <a:gd name="T50" fmla="*/ 3200400 w 2288"/>
              <a:gd name="T51" fmla="*/ 2209800 h 2806"/>
              <a:gd name="T52" fmla="*/ 3136900 w 2288"/>
              <a:gd name="T53" fmla="*/ 2273300 h 2806"/>
              <a:gd name="T54" fmla="*/ 3060700 w 2288"/>
              <a:gd name="T55" fmla="*/ 2349500 h 2806"/>
              <a:gd name="T56" fmla="*/ 2959100 w 2288"/>
              <a:gd name="T57" fmla="*/ 2413000 h 2806"/>
              <a:gd name="T58" fmla="*/ 2870200 w 2288"/>
              <a:gd name="T59" fmla="*/ 2527300 h 2806"/>
              <a:gd name="T60" fmla="*/ 2705100 w 2288"/>
              <a:gd name="T61" fmla="*/ 3073400 h 2806"/>
              <a:gd name="T62" fmla="*/ 2692400 w 2288"/>
              <a:gd name="T63" fmla="*/ 4089400 h 2806"/>
              <a:gd name="T64" fmla="*/ 2578100 w 2288"/>
              <a:gd name="T65" fmla="*/ 4368800 h 2806"/>
              <a:gd name="T66" fmla="*/ 2463800 w 2288"/>
              <a:gd name="T67" fmla="*/ 4432300 h 2806"/>
              <a:gd name="T68" fmla="*/ 2425700 w 2288"/>
              <a:gd name="T69" fmla="*/ 4445000 h 2806"/>
              <a:gd name="T70" fmla="*/ 1917700 w 2288"/>
              <a:gd name="T71" fmla="*/ 4381500 h 2806"/>
              <a:gd name="T72" fmla="*/ 1676400 w 2288"/>
              <a:gd name="T73" fmla="*/ 4241800 h 2806"/>
              <a:gd name="T74" fmla="*/ 1587500 w 2288"/>
              <a:gd name="T75" fmla="*/ 4064000 h 2806"/>
              <a:gd name="T76" fmla="*/ 1409700 w 2288"/>
              <a:gd name="T77" fmla="*/ 3886200 h 2806"/>
              <a:gd name="T78" fmla="*/ 1206500 w 2288"/>
              <a:gd name="T79" fmla="*/ 3619500 h 2806"/>
              <a:gd name="T80" fmla="*/ 1104900 w 2288"/>
              <a:gd name="T81" fmla="*/ 3352800 h 2806"/>
              <a:gd name="T82" fmla="*/ 1066800 w 2288"/>
              <a:gd name="T83" fmla="*/ 3225800 h 2806"/>
              <a:gd name="T84" fmla="*/ 977900 w 2288"/>
              <a:gd name="T85" fmla="*/ 3086100 h 2806"/>
              <a:gd name="T86" fmla="*/ 939800 w 2288"/>
              <a:gd name="T87" fmla="*/ 2908300 h 2806"/>
              <a:gd name="T88" fmla="*/ 889000 w 2288"/>
              <a:gd name="T89" fmla="*/ 2857500 h 2806"/>
              <a:gd name="T90" fmla="*/ 749300 w 2288"/>
              <a:gd name="T91" fmla="*/ 2552700 h 2806"/>
              <a:gd name="T92" fmla="*/ 685800 w 2288"/>
              <a:gd name="T93" fmla="*/ 2413000 h 2806"/>
              <a:gd name="T94" fmla="*/ 622300 w 2288"/>
              <a:gd name="T95" fmla="*/ 2273300 h 2806"/>
              <a:gd name="T96" fmla="*/ 330200 w 2288"/>
              <a:gd name="T97" fmla="*/ 1739900 h 2806"/>
              <a:gd name="T98" fmla="*/ 241300 w 2288"/>
              <a:gd name="T99" fmla="*/ 1587500 h 2806"/>
              <a:gd name="T100" fmla="*/ 215900 w 2288"/>
              <a:gd name="T101" fmla="*/ 1511300 h 2806"/>
              <a:gd name="T102" fmla="*/ 190500 w 2288"/>
              <a:gd name="T103" fmla="*/ 1473200 h 2806"/>
              <a:gd name="T104" fmla="*/ 114300 w 2288"/>
              <a:gd name="T105" fmla="*/ 1422400 h 2806"/>
              <a:gd name="T106" fmla="*/ 88900 w 2288"/>
              <a:gd name="T107" fmla="*/ 1384300 h 2806"/>
              <a:gd name="T108" fmla="*/ 76200 w 2288"/>
              <a:gd name="T109" fmla="*/ 1346200 h 2806"/>
              <a:gd name="T110" fmla="*/ 25400 w 2288"/>
              <a:gd name="T111" fmla="*/ 1270000 h 2806"/>
              <a:gd name="T112" fmla="*/ 0 w 2288"/>
              <a:gd name="T113" fmla="*/ 1168400 h 28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288" h="2806">
                <a:moveTo>
                  <a:pt x="0" y="736"/>
                </a:moveTo>
                <a:cubicBezTo>
                  <a:pt x="7" y="699"/>
                  <a:pt x="11" y="671"/>
                  <a:pt x="32" y="640"/>
                </a:cubicBezTo>
                <a:cubicBezTo>
                  <a:pt x="57" y="542"/>
                  <a:pt x="149" y="409"/>
                  <a:pt x="248" y="376"/>
                </a:cubicBezTo>
                <a:cubicBezTo>
                  <a:pt x="302" y="322"/>
                  <a:pt x="240" y="376"/>
                  <a:pt x="304" y="344"/>
                </a:cubicBezTo>
                <a:cubicBezTo>
                  <a:pt x="316" y="338"/>
                  <a:pt x="324" y="327"/>
                  <a:pt x="336" y="320"/>
                </a:cubicBezTo>
                <a:cubicBezTo>
                  <a:pt x="400" y="283"/>
                  <a:pt x="471" y="255"/>
                  <a:pt x="544" y="240"/>
                </a:cubicBezTo>
                <a:cubicBezTo>
                  <a:pt x="602" y="211"/>
                  <a:pt x="667" y="172"/>
                  <a:pt x="728" y="152"/>
                </a:cubicBezTo>
                <a:cubicBezTo>
                  <a:pt x="762" y="118"/>
                  <a:pt x="833" y="89"/>
                  <a:pt x="880" y="80"/>
                </a:cubicBezTo>
                <a:cubicBezTo>
                  <a:pt x="972" y="34"/>
                  <a:pt x="1058" y="15"/>
                  <a:pt x="1160" y="0"/>
                </a:cubicBezTo>
                <a:cubicBezTo>
                  <a:pt x="1309" y="4"/>
                  <a:pt x="1460" y="3"/>
                  <a:pt x="1608" y="24"/>
                </a:cubicBezTo>
                <a:cubicBezTo>
                  <a:pt x="1662" y="42"/>
                  <a:pt x="1715" y="65"/>
                  <a:pt x="1768" y="88"/>
                </a:cubicBezTo>
                <a:cubicBezTo>
                  <a:pt x="1801" y="102"/>
                  <a:pt x="1844" y="111"/>
                  <a:pt x="1872" y="136"/>
                </a:cubicBezTo>
                <a:cubicBezTo>
                  <a:pt x="1926" y="184"/>
                  <a:pt x="1904" y="176"/>
                  <a:pt x="1952" y="208"/>
                </a:cubicBezTo>
                <a:cubicBezTo>
                  <a:pt x="1985" y="230"/>
                  <a:pt x="1993" y="227"/>
                  <a:pt x="2016" y="256"/>
                </a:cubicBezTo>
                <a:cubicBezTo>
                  <a:pt x="2027" y="270"/>
                  <a:pt x="2051" y="316"/>
                  <a:pt x="2072" y="328"/>
                </a:cubicBezTo>
                <a:cubicBezTo>
                  <a:pt x="2097" y="342"/>
                  <a:pt x="2126" y="347"/>
                  <a:pt x="2152" y="360"/>
                </a:cubicBezTo>
                <a:cubicBezTo>
                  <a:pt x="2175" y="391"/>
                  <a:pt x="2196" y="427"/>
                  <a:pt x="2208" y="464"/>
                </a:cubicBezTo>
                <a:cubicBezTo>
                  <a:pt x="2214" y="520"/>
                  <a:pt x="2215" y="593"/>
                  <a:pt x="2232" y="648"/>
                </a:cubicBezTo>
                <a:cubicBezTo>
                  <a:pt x="2240" y="675"/>
                  <a:pt x="2257" y="698"/>
                  <a:pt x="2264" y="728"/>
                </a:cubicBezTo>
                <a:cubicBezTo>
                  <a:pt x="2269" y="779"/>
                  <a:pt x="2272" y="824"/>
                  <a:pt x="2288" y="872"/>
                </a:cubicBezTo>
                <a:cubicBezTo>
                  <a:pt x="2285" y="909"/>
                  <a:pt x="2286" y="947"/>
                  <a:pt x="2280" y="984"/>
                </a:cubicBezTo>
                <a:cubicBezTo>
                  <a:pt x="2277" y="1000"/>
                  <a:pt x="2235" y="1059"/>
                  <a:pt x="2232" y="1064"/>
                </a:cubicBezTo>
                <a:cubicBezTo>
                  <a:pt x="2206" y="1103"/>
                  <a:pt x="2194" y="1145"/>
                  <a:pt x="2168" y="1184"/>
                </a:cubicBezTo>
                <a:cubicBezTo>
                  <a:pt x="2161" y="1224"/>
                  <a:pt x="2162" y="1265"/>
                  <a:pt x="2152" y="1304"/>
                </a:cubicBezTo>
                <a:cubicBezTo>
                  <a:pt x="2144" y="1336"/>
                  <a:pt x="2134" y="1324"/>
                  <a:pt x="2112" y="1336"/>
                </a:cubicBezTo>
                <a:cubicBezTo>
                  <a:pt x="2076" y="1356"/>
                  <a:pt x="2054" y="1379"/>
                  <a:pt x="2016" y="1392"/>
                </a:cubicBezTo>
                <a:cubicBezTo>
                  <a:pt x="2000" y="1439"/>
                  <a:pt x="2021" y="1396"/>
                  <a:pt x="1976" y="1432"/>
                </a:cubicBezTo>
                <a:cubicBezTo>
                  <a:pt x="1958" y="1446"/>
                  <a:pt x="1948" y="1470"/>
                  <a:pt x="1928" y="1480"/>
                </a:cubicBezTo>
                <a:cubicBezTo>
                  <a:pt x="1906" y="1491"/>
                  <a:pt x="1881" y="1501"/>
                  <a:pt x="1864" y="1520"/>
                </a:cubicBezTo>
                <a:cubicBezTo>
                  <a:pt x="1844" y="1543"/>
                  <a:pt x="1827" y="1569"/>
                  <a:pt x="1808" y="1592"/>
                </a:cubicBezTo>
                <a:cubicBezTo>
                  <a:pt x="1740" y="1674"/>
                  <a:pt x="1737" y="1836"/>
                  <a:pt x="1704" y="1936"/>
                </a:cubicBezTo>
                <a:cubicBezTo>
                  <a:pt x="1701" y="2149"/>
                  <a:pt x="1701" y="2363"/>
                  <a:pt x="1696" y="2576"/>
                </a:cubicBezTo>
                <a:cubicBezTo>
                  <a:pt x="1695" y="2616"/>
                  <a:pt x="1649" y="2722"/>
                  <a:pt x="1624" y="2752"/>
                </a:cubicBezTo>
                <a:cubicBezTo>
                  <a:pt x="1596" y="2785"/>
                  <a:pt x="1598" y="2777"/>
                  <a:pt x="1552" y="2792"/>
                </a:cubicBezTo>
                <a:cubicBezTo>
                  <a:pt x="1544" y="2795"/>
                  <a:pt x="1528" y="2800"/>
                  <a:pt x="1528" y="2800"/>
                </a:cubicBezTo>
                <a:cubicBezTo>
                  <a:pt x="1292" y="2792"/>
                  <a:pt x="1345" y="2806"/>
                  <a:pt x="1208" y="2760"/>
                </a:cubicBezTo>
                <a:cubicBezTo>
                  <a:pt x="1174" y="2709"/>
                  <a:pt x="1111" y="2694"/>
                  <a:pt x="1056" y="2672"/>
                </a:cubicBezTo>
                <a:cubicBezTo>
                  <a:pt x="1022" y="2638"/>
                  <a:pt x="1022" y="2600"/>
                  <a:pt x="1000" y="2560"/>
                </a:cubicBezTo>
                <a:cubicBezTo>
                  <a:pt x="973" y="2511"/>
                  <a:pt x="932" y="2481"/>
                  <a:pt x="888" y="2448"/>
                </a:cubicBezTo>
                <a:cubicBezTo>
                  <a:pt x="859" y="2360"/>
                  <a:pt x="834" y="2336"/>
                  <a:pt x="760" y="2280"/>
                </a:cubicBezTo>
                <a:cubicBezTo>
                  <a:pt x="745" y="2221"/>
                  <a:pt x="718" y="2168"/>
                  <a:pt x="696" y="2112"/>
                </a:cubicBezTo>
                <a:cubicBezTo>
                  <a:pt x="686" y="2086"/>
                  <a:pt x="683" y="2058"/>
                  <a:pt x="672" y="2032"/>
                </a:cubicBezTo>
                <a:cubicBezTo>
                  <a:pt x="659" y="2001"/>
                  <a:pt x="631" y="1975"/>
                  <a:pt x="616" y="1944"/>
                </a:cubicBezTo>
                <a:cubicBezTo>
                  <a:pt x="611" y="1918"/>
                  <a:pt x="603" y="1854"/>
                  <a:pt x="592" y="1832"/>
                </a:cubicBezTo>
                <a:cubicBezTo>
                  <a:pt x="585" y="1819"/>
                  <a:pt x="571" y="1811"/>
                  <a:pt x="560" y="1800"/>
                </a:cubicBezTo>
                <a:cubicBezTo>
                  <a:pt x="538" y="1735"/>
                  <a:pt x="503" y="1670"/>
                  <a:pt x="472" y="1608"/>
                </a:cubicBezTo>
                <a:cubicBezTo>
                  <a:pt x="454" y="1572"/>
                  <a:pt x="458" y="1555"/>
                  <a:pt x="432" y="1520"/>
                </a:cubicBezTo>
                <a:cubicBezTo>
                  <a:pt x="424" y="1486"/>
                  <a:pt x="411" y="1461"/>
                  <a:pt x="392" y="1432"/>
                </a:cubicBezTo>
                <a:cubicBezTo>
                  <a:pt x="361" y="1310"/>
                  <a:pt x="283" y="1196"/>
                  <a:pt x="208" y="1096"/>
                </a:cubicBezTo>
                <a:cubicBezTo>
                  <a:pt x="196" y="1060"/>
                  <a:pt x="173" y="1031"/>
                  <a:pt x="152" y="1000"/>
                </a:cubicBezTo>
                <a:cubicBezTo>
                  <a:pt x="143" y="986"/>
                  <a:pt x="145" y="966"/>
                  <a:pt x="136" y="952"/>
                </a:cubicBezTo>
                <a:cubicBezTo>
                  <a:pt x="131" y="944"/>
                  <a:pt x="127" y="934"/>
                  <a:pt x="120" y="928"/>
                </a:cubicBezTo>
                <a:cubicBezTo>
                  <a:pt x="106" y="915"/>
                  <a:pt x="72" y="896"/>
                  <a:pt x="72" y="896"/>
                </a:cubicBezTo>
                <a:cubicBezTo>
                  <a:pt x="67" y="888"/>
                  <a:pt x="60" y="881"/>
                  <a:pt x="56" y="872"/>
                </a:cubicBezTo>
                <a:cubicBezTo>
                  <a:pt x="52" y="864"/>
                  <a:pt x="52" y="855"/>
                  <a:pt x="48" y="848"/>
                </a:cubicBezTo>
                <a:cubicBezTo>
                  <a:pt x="39" y="831"/>
                  <a:pt x="16" y="800"/>
                  <a:pt x="16" y="800"/>
                </a:cubicBezTo>
                <a:cubicBezTo>
                  <a:pt x="8" y="724"/>
                  <a:pt x="25" y="711"/>
                  <a:pt x="0" y="736"/>
                </a:cubicBezTo>
                <a:close/>
              </a:path>
            </a:pathLst>
          </a:custGeom>
          <a:solidFill>
            <a:srgbClr val="003399">
              <a:alpha val="50195"/>
            </a:srgbClr>
          </a:solidFill>
          <a:ln>
            <a:noFill/>
          </a:ln>
          <a:effectLst/>
          <a:extLst>
            <a:ext uri="{91240B29-F687-4f45-9708-019B960494DF}">
              <a14:hiddenLine xmlns="" xmlns:a14="http://schemas.microsoft.com/office/drawing/2010/main" w="1587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en-US"/>
          </a:p>
        </p:txBody>
      </p:sp>
      <p:sp>
        <p:nvSpPr>
          <p:cNvPr id="16447" name="AutoShape 65"/>
          <p:cNvSpPr>
            <a:spLocks noChangeArrowheads="1"/>
          </p:cNvSpPr>
          <p:nvPr/>
        </p:nvSpPr>
        <p:spPr bwMode="auto">
          <a:xfrm rot="-2088649">
            <a:off x="9594851" y="1784351"/>
            <a:ext cx="174625" cy="314325"/>
          </a:xfrm>
          <a:prstGeom prst="downArrow">
            <a:avLst>
              <a:gd name="adj1" fmla="val 50000"/>
              <a:gd name="adj2" fmla="val 45000"/>
            </a:avLst>
          </a:prstGeom>
          <a:solidFill>
            <a:schemeClr val="accent1"/>
          </a:solidFill>
          <a:ln w="158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endParaRPr lang="en-US" altLang="en-US"/>
          </a:p>
        </p:txBody>
      </p:sp>
      <p:sp>
        <p:nvSpPr>
          <p:cNvPr id="16448" name="Text Box 66"/>
          <p:cNvSpPr txBox="1">
            <a:spLocks noChangeArrowheads="1"/>
          </p:cNvSpPr>
          <p:nvPr/>
        </p:nvSpPr>
        <p:spPr bwMode="auto">
          <a:xfrm>
            <a:off x="8915400" y="1371600"/>
            <a:ext cx="1277938" cy="3391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solidFill>
                  <a:schemeClr val="accent1"/>
                </a:solidFill>
              </a:rPr>
              <a:t>delmin</a:t>
            </a:r>
          </a:p>
        </p:txBody>
      </p:sp>
      <p:sp>
        <p:nvSpPr>
          <p:cNvPr id="16449" name="Text Box 72"/>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6450" name="Text Box 73"/>
          <p:cNvSpPr txBox="1">
            <a:spLocks noChangeArrowheads="1"/>
          </p:cNvSpPr>
          <p:nvPr/>
        </p:nvSpPr>
        <p:spPr bwMode="auto">
          <a:xfrm>
            <a:off x="9536114" y="2428876"/>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6451" name="Text Box 74"/>
          <p:cNvSpPr txBox="1">
            <a:spLocks noChangeArrowheads="1"/>
          </p:cNvSpPr>
          <p:nvPr/>
        </p:nvSpPr>
        <p:spPr bwMode="auto">
          <a:xfrm>
            <a:off x="9632951" y="23860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33</a:t>
            </a:r>
            <a:endParaRPr lang="en-US" altLang="en-US" sz="1600">
              <a:solidFill>
                <a:srgbClr val="006600"/>
              </a:solidFill>
            </a:endParaRPr>
          </a:p>
        </p:txBody>
      </p:sp>
      <p:sp>
        <p:nvSpPr>
          <p:cNvPr id="16452" name="Text Box 75"/>
          <p:cNvSpPr txBox="1">
            <a:spLocks noChangeArrowheads="1"/>
          </p:cNvSpPr>
          <p:nvPr/>
        </p:nvSpPr>
        <p:spPr bwMode="auto">
          <a:xfrm>
            <a:off x="9906001" y="24384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6453" name="Text Box 76"/>
          <p:cNvSpPr txBox="1">
            <a:spLocks noChangeArrowheads="1"/>
          </p:cNvSpPr>
          <p:nvPr/>
        </p:nvSpPr>
        <p:spPr bwMode="auto">
          <a:xfrm>
            <a:off x="9525001" y="2057400"/>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32</a:t>
            </a:r>
            <a:endParaRPr lang="en-US" altLang="en-US" sz="1600">
              <a:solidFill>
                <a:srgbClr val="006600"/>
              </a:solidFill>
            </a:endParaRPr>
          </a:p>
        </p:txBody>
      </p:sp>
    </p:spTree>
    <p:extLst>
      <p:ext uri="{BB962C8B-B14F-4D97-AF65-F5344CB8AC3E}">
        <p14:creationId xmlns:p14="http://schemas.microsoft.com/office/powerpoint/2010/main" val="42247465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r>
              <a:rPr lang="en-US" altLang="en-US" dirty="0" smtClean="0">
                <a:solidFill>
                  <a:srgbClr val="CD0000"/>
                </a:solidFill>
              </a:rPr>
              <a:t>Dijkstra's Shortest Path Algorithm</a:t>
            </a:r>
          </a:p>
        </p:txBody>
      </p:sp>
      <p:sp>
        <p:nvSpPr>
          <p:cNvPr id="17412"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17413"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17414"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17415"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17416"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17417"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17418"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17419"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17420" name="AutoShape 11"/>
          <p:cNvCxnSpPr>
            <a:cxnSpLocks noChangeShapeType="1"/>
            <a:stCxn id="17412" idx="7"/>
            <a:endCxn id="17415" idx="2"/>
          </p:cNvCxnSpPr>
          <p:nvPr/>
        </p:nvCxnSpPr>
        <p:spPr bwMode="auto">
          <a:xfrm flipV="1">
            <a:off x="2081213" y="3057526"/>
            <a:ext cx="1511300" cy="379413"/>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7421" name="AutoShape 12"/>
          <p:cNvCxnSpPr>
            <a:cxnSpLocks noChangeShapeType="1"/>
            <a:stCxn id="17412" idx="6"/>
            <a:endCxn id="17416" idx="1"/>
          </p:cNvCxnSpPr>
          <p:nvPr/>
        </p:nvCxnSpPr>
        <p:spPr bwMode="auto">
          <a:xfrm>
            <a:off x="2133600" y="3551239"/>
            <a:ext cx="2317750" cy="561975"/>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7422" name="AutoShape 13"/>
          <p:cNvCxnSpPr>
            <a:cxnSpLocks noChangeShapeType="1"/>
            <a:stCxn id="17412" idx="5"/>
            <a:endCxn id="17417" idx="0"/>
          </p:cNvCxnSpPr>
          <p:nvPr/>
        </p:nvCxnSpPr>
        <p:spPr bwMode="auto">
          <a:xfrm>
            <a:off x="2081213" y="3665539"/>
            <a:ext cx="1731962" cy="2346325"/>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7423" name="AutoShape 14"/>
          <p:cNvCxnSpPr>
            <a:cxnSpLocks noChangeShapeType="1"/>
            <a:stCxn id="17416" idx="7"/>
            <a:endCxn id="17413" idx="2"/>
          </p:cNvCxnSpPr>
          <p:nvPr/>
        </p:nvCxnSpPr>
        <p:spPr bwMode="auto">
          <a:xfrm flipV="1">
            <a:off x="4664075" y="3057525"/>
            <a:ext cx="4819650" cy="1055688"/>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7424" name="AutoShape 15"/>
          <p:cNvCxnSpPr>
            <a:cxnSpLocks noChangeShapeType="1"/>
            <a:stCxn id="17418" idx="7"/>
            <a:endCxn id="17413"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7425" name="AutoShape 16"/>
          <p:cNvCxnSpPr>
            <a:cxnSpLocks noChangeShapeType="1"/>
            <a:stCxn id="17416" idx="5"/>
            <a:endCxn id="17419"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7426" name="AutoShape 17"/>
          <p:cNvCxnSpPr>
            <a:cxnSpLocks noChangeShapeType="1"/>
            <a:stCxn id="17419" idx="5"/>
            <a:endCxn id="17414" idx="2"/>
          </p:cNvCxnSpPr>
          <p:nvPr/>
        </p:nvCxnSpPr>
        <p:spPr bwMode="auto">
          <a:xfrm>
            <a:off x="6070601" y="5033964"/>
            <a:ext cx="3724275" cy="102393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7427" name="AutoShape 18"/>
          <p:cNvCxnSpPr>
            <a:cxnSpLocks noChangeShapeType="1"/>
            <a:stCxn id="17419" idx="6"/>
            <a:endCxn id="17418" idx="2"/>
          </p:cNvCxnSpPr>
          <p:nvPr/>
        </p:nvCxnSpPr>
        <p:spPr bwMode="auto">
          <a:xfrm flipV="1">
            <a:off x="6122988" y="4576763"/>
            <a:ext cx="2417762" cy="34290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7428" name="AutoShape 19"/>
          <p:cNvCxnSpPr>
            <a:cxnSpLocks noChangeShapeType="1"/>
            <a:stCxn id="17418" idx="4"/>
            <a:endCxn id="17414"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7429" name="AutoShape 20"/>
          <p:cNvCxnSpPr>
            <a:cxnSpLocks noChangeShapeType="1"/>
            <a:stCxn id="17413" idx="3"/>
            <a:endCxn id="17419" idx="7"/>
          </p:cNvCxnSpPr>
          <p:nvPr/>
        </p:nvCxnSpPr>
        <p:spPr bwMode="auto">
          <a:xfrm flipH="1">
            <a:off x="6070601" y="3171825"/>
            <a:ext cx="3465513" cy="1633538"/>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7430" name="AutoShape 21"/>
          <p:cNvCxnSpPr>
            <a:cxnSpLocks noChangeShapeType="1"/>
            <a:stCxn id="17416" idx="4"/>
            <a:endCxn id="17417"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7431" name="AutoShape 22"/>
          <p:cNvCxnSpPr>
            <a:cxnSpLocks noChangeShapeType="1"/>
            <a:stCxn id="17417" idx="6"/>
            <a:endCxn id="17419"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7432" name="AutoShape 23"/>
          <p:cNvCxnSpPr>
            <a:cxnSpLocks noChangeShapeType="1"/>
            <a:stCxn id="17415" idx="6"/>
            <a:endCxn id="17413" idx="1"/>
          </p:cNvCxnSpPr>
          <p:nvPr/>
        </p:nvCxnSpPr>
        <p:spPr bwMode="auto">
          <a:xfrm flipV="1">
            <a:off x="3910013" y="2943225"/>
            <a:ext cx="5626100" cy="114300"/>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7433" name="AutoShape 24"/>
          <p:cNvCxnSpPr>
            <a:cxnSpLocks noChangeShapeType="1"/>
            <a:stCxn id="17417" idx="6"/>
            <a:endCxn id="17414"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7434" name="AutoShape 25"/>
          <p:cNvCxnSpPr>
            <a:cxnSpLocks noChangeShapeType="1"/>
            <a:stCxn id="17413" idx="5"/>
            <a:endCxn id="17414" idx="0"/>
          </p:cNvCxnSpPr>
          <p:nvPr/>
        </p:nvCxnSpPr>
        <p:spPr bwMode="auto">
          <a:xfrm>
            <a:off x="9748839" y="3171826"/>
            <a:ext cx="204787" cy="2727325"/>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17435" name="Text Box 26"/>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17436"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17437"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17438"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17439"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17440"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17441"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17442"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17443"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17444"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17445"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17446"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17447"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7448"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17449"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7450" name="Text Box 41"/>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15</a:t>
            </a:r>
            <a:endParaRPr lang="en-US" altLang="en-US" sz="1600">
              <a:solidFill>
                <a:srgbClr val="006600"/>
              </a:solidFill>
            </a:endParaRPr>
          </a:p>
        </p:txBody>
      </p:sp>
      <p:sp>
        <p:nvSpPr>
          <p:cNvPr id="17451" name="Text Box 42"/>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17452" name="Text Box 44"/>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7453" name="Text Box 45"/>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7454" name="Text Box 46"/>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17455" name="Text Box 47"/>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7456" name="Text Box 48"/>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0</a:t>
            </a:r>
            <a:endParaRPr lang="en-US" altLang="en-US" sz="1600">
              <a:solidFill>
                <a:srgbClr val="006600"/>
              </a:solidFill>
            </a:endParaRPr>
          </a:p>
        </p:txBody>
      </p:sp>
      <p:sp>
        <p:nvSpPr>
          <p:cNvPr id="17457" name="Text Box 49"/>
          <p:cNvSpPr txBox="1">
            <a:spLocks noChangeArrowheads="1"/>
          </p:cNvSpPr>
          <p:nvPr/>
        </p:nvSpPr>
        <p:spPr bwMode="auto">
          <a:xfrm>
            <a:off x="5038725" y="1369666"/>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a:t>S = { s, 2, 3, 6, 7 }</a:t>
            </a:r>
          </a:p>
          <a:p>
            <a:pPr>
              <a:spcBef>
                <a:spcPct val="20000"/>
              </a:spcBef>
              <a:buClr>
                <a:srgbClr val="003399"/>
              </a:buClr>
              <a:buSzPct val="50000"/>
              <a:buFont typeface="Monotype Sorts" pitchFamily="92" charset="2"/>
              <a:buNone/>
            </a:pPr>
            <a:r>
              <a:rPr lang="en-US" altLang="en-US"/>
              <a:t>PQ = { 4, 5, t }</a:t>
            </a:r>
          </a:p>
        </p:txBody>
      </p:sp>
      <p:sp>
        <p:nvSpPr>
          <p:cNvPr id="17458" name="Text Box 50"/>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7459" name="Text Box 51"/>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7460" name="Text Box 52"/>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7461" name="Text Box 53"/>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7462" name="Text Box 54"/>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7463" name="Text Box 55"/>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7464" name="Text Box 58"/>
          <p:cNvSpPr txBox="1">
            <a:spLocks noChangeArrowheads="1"/>
          </p:cNvSpPr>
          <p:nvPr/>
        </p:nvSpPr>
        <p:spPr bwMode="auto">
          <a:xfrm>
            <a:off x="5645151" y="42021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44</a:t>
            </a:r>
            <a:endParaRPr lang="en-US" altLang="en-US" sz="1600">
              <a:solidFill>
                <a:srgbClr val="006600"/>
              </a:solidFill>
            </a:endParaRPr>
          </a:p>
        </p:txBody>
      </p:sp>
      <p:sp>
        <p:nvSpPr>
          <p:cNvPr id="17465" name="Text Box 59"/>
          <p:cNvSpPr txBox="1">
            <a:spLocks noChangeArrowheads="1"/>
          </p:cNvSpPr>
          <p:nvPr/>
        </p:nvSpPr>
        <p:spPr bwMode="auto">
          <a:xfrm>
            <a:off x="5870576" y="4475164"/>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7466" name="Text Box 60"/>
          <p:cNvSpPr txBox="1">
            <a:spLocks noChangeArrowheads="1"/>
          </p:cNvSpPr>
          <p:nvPr/>
        </p:nvSpPr>
        <p:spPr bwMode="auto">
          <a:xfrm>
            <a:off x="5962651" y="41894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35</a:t>
            </a:r>
            <a:endParaRPr lang="en-US" altLang="en-US" sz="1600">
              <a:solidFill>
                <a:srgbClr val="006600"/>
              </a:solidFill>
            </a:endParaRPr>
          </a:p>
        </p:txBody>
      </p:sp>
      <p:sp>
        <p:nvSpPr>
          <p:cNvPr id="17467" name="Text Box 61"/>
          <p:cNvSpPr txBox="1">
            <a:spLocks noChangeArrowheads="1"/>
          </p:cNvSpPr>
          <p:nvPr/>
        </p:nvSpPr>
        <p:spPr bwMode="auto">
          <a:xfrm>
            <a:off x="5883276" y="4246564"/>
            <a:ext cx="276225"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17468" name="Text Box 62"/>
          <p:cNvSpPr txBox="1">
            <a:spLocks noChangeArrowheads="1"/>
          </p:cNvSpPr>
          <p:nvPr/>
        </p:nvSpPr>
        <p:spPr bwMode="auto">
          <a:xfrm>
            <a:off x="9353551" y="6280150"/>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59</a:t>
            </a:r>
            <a:endParaRPr lang="en-US" altLang="en-US" sz="1600">
              <a:solidFill>
                <a:srgbClr val="006600"/>
              </a:solidFill>
            </a:endParaRPr>
          </a:p>
        </p:txBody>
      </p:sp>
      <p:sp>
        <p:nvSpPr>
          <p:cNvPr id="17469" name="Text Box 63"/>
          <p:cNvSpPr txBox="1">
            <a:spLocks noChangeArrowheads="1"/>
          </p:cNvSpPr>
          <p:nvPr/>
        </p:nvSpPr>
        <p:spPr bwMode="auto">
          <a:xfrm>
            <a:off x="9871076" y="63246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7470" name="Text Box 68"/>
          <p:cNvSpPr txBox="1">
            <a:spLocks noChangeArrowheads="1"/>
          </p:cNvSpPr>
          <p:nvPr/>
        </p:nvSpPr>
        <p:spPr bwMode="auto">
          <a:xfrm>
            <a:off x="9591676" y="63246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7471" name="Text Box 69"/>
          <p:cNvSpPr txBox="1">
            <a:spLocks noChangeArrowheads="1"/>
          </p:cNvSpPr>
          <p:nvPr/>
        </p:nvSpPr>
        <p:spPr bwMode="auto">
          <a:xfrm>
            <a:off x="9010651" y="62722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51</a:t>
            </a:r>
            <a:endParaRPr lang="en-US" altLang="en-US" sz="1600">
              <a:solidFill>
                <a:srgbClr val="006600"/>
              </a:solidFill>
            </a:endParaRPr>
          </a:p>
        </p:txBody>
      </p:sp>
      <p:sp>
        <p:nvSpPr>
          <p:cNvPr id="17472" name="Text Box 70"/>
          <p:cNvSpPr txBox="1">
            <a:spLocks noChangeArrowheads="1"/>
          </p:cNvSpPr>
          <p:nvPr/>
        </p:nvSpPr>
        <p:spPr bwMode="auto">
          <a:xfrm>
            <a:off x="6175376" y="4233864"/>
            <a:ext cx="276225"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17473" name="Text Box 71"/>
          <p:cNvSpPr txBox="1">
            <a:spLocks noChangeArrowheads="1"/>
          </p:cNvSpPr>
          <p:nvPr/>
        </p:nvSpPr>
        <p:spPr bwMode="auto">
          <a:xfrm>
            <a:off x="6280151" y="41894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34</a:t>
            </a:r>
            <a:endParaRPr lang="en-US" altLang="en-US" sz="1600">
              <a:solidFill>
                <a:srgbClr val="006600"/>
              </a:solidFill>
            </a:endParaRPr>
          </a:p>
        </p:txBody>
      </p:sp>
      <p:sp>
        <p:nvSpPr>
          <p:cNvPr id="17474" name="Text Box 72"/>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7475" name="Text Box 73"/>
          <p:cNvSpPr txBox="1">
            <a:spLocks noChangeArrowheads="1"/>
          </p:cNvSpPr>
          <p:nvPr/>
        </p:nvSpPr>
        <p:spPr bwMode="auto">
          <a:xfrm>
            <a:off x="9536114" y="2428876"/>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7476" name="Text Box 74"/>
          <p:cNvSpPr txBox="1">
            <a:spLocks noChangeArrowheads="1"/>
          </p:cNvSpPr>
          <p:nvPr/>
        </p:nvSpPr>
        <p:spPr bwMode="auto">
          <a:xfrm>
            <a:off x="9632951" y="23860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33</a:t>
            </a:r>
            <a:endParaRPr lang="en-US" altLang="en-US" sz="1600">
              <a:solidFill>
                <a:srgbClr val="006600"/>
              </a:solidFill>
            </a:endParaRPr>
          </a:p>
        </p:txBody>
      </p:sp>
      <p:sp>
        <p:nvSpPr>
          <p:cNvPr id="17477" name="Text Box 75"/>
          <p:cNvSpPr txBox="1">
            <a:spLocks noChangeArrowheads="1"/>
          </p:cNvSpPr>
          <p:nvPr/>
        </p:nvSpPr>
        <p:spPr bwMode="auto">
          <a:xfrm>
            <a:off x="9906001" y="24384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7478" name="Text Box 76"/>
          <p:cNvSpPr txBox="1">
            <a:spLocks noChangeArrowheads="1"/>
          </p:cNvSpPr>
          <p:nvPr/>
        </p:nvSpPr>
        <p:spPr bwMode="auto">
          <a:xfrm>
            <a:off x="9525001" y="2057400"/>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32</a:t>
            </a:r>
            <a:endParaRPr lang="en-US" altLang="en-US" sz="1600">
              <a:solidFill>
                <a:srgbClr val="006600"/>
              </a:solidFill>
            </a:endParaRPr>
          </a:p>
        </p:txBody>
      </p:sp>
      <p:sp>
        <p:nvSpPr>
          <p:cNvPr id="17479" name="Freeform 77"/>
          <p:cNvSpPr>
            <a:spLocks/>
          </p:cNvSpPr>
          <p:nvPr/>
        </p:nvSpPr>
        <p:spPr bwMode="auto">
          <a:xfrm>
            <a:off x="1663700" y="1981200"/>
            <a:ext cx="8547100" cy="4737100"/>
          </a:xfrm>
          <a:custGeom>
            <a:avLst/>
            <a:gdLst>
              <a:gd name="T0" fmla="*/ 63500 w 5384"/>
              <a:gd name="T1" fmla="*/ 1231900 h 2984"/>
              <a:gd name="T2" fmla="*/ 596900 w 5384"/>
              <a:gd name="T3" fmla="*/ 863600 h 2984"/>
              <a:gd name="T4" fmla="*/ 927100 w 5384"/>
              <a:gd name="T5" fmla="*/ 736600 h 2984"/>
              <a:gd name="T6" fmla="*/ 2286000 w 5384"/>
              <a:gd name="T7" fmla="*/ 444500 h 2984"/>
              <a:gd name="T8" fmla="*/ 3822700 w 5384"/>
              <a:gd name="T9" fmla="*/ 419100 h 2984"/>
              <a:gd name="T10" fmla="*/ 4229100 w 5384"/>
              <a:gd name="T11" fmla="*/ 495300 h 2984"/>
              <a:gd name="T12" fmla="*/ 6235700 w 5384"/>
              <a:gd name="T13" fmla="*/ 533400 h 2984"/>
              <a:gd name="T14" fmla="*/ 7353300 w 5384"/>
              <a:gd name="T15" fmla="*/ 495300 h 2984"/>
              <a:gd name="T16" fmla="*/ 7683500 w 5384"/>
              <a:gd name="T17" fmla="*/ 385763 h 2984"/>
              <a:gd name="T18" fmla="*/ 8140700 w 5384"/>
              <a:gd name="T19" fmla="*/ 12700 h 2984"/>
              <a:gd name="T20" fmla="*/ 8462963 w 5384"/>
              <a:gd name="T21" fmla="*/ 287338 h 2984"/>
              <a:gd name="T22" fmla="*/ 8547100 w 5384"/>
              <a:gd name="T23" fmla="*/ 609600 h 2984"/>
              <a:gd name="T24" fmla="*/ 8420100 w 5384"/>
              <a:gd name="T25" fmla="*/ 1308100 h 2984"/>
              <a:gd name="T26" fmla="*/ 7988300 w 5384"/>
              <a:gd name="T27" fmla="*/ 1625600 h 2984"/>
              <a:gd name="T28" fmla="*/ 7188200 w 5384"/>
              <a:gd name="T29" fmla="*/ 1574800 h 2984"/>
              <a:gd name="T30" fmla="*/ 6464300 w 5384"/>
              <a:gd name="T31" fmla="*/ 1592263 h 2984"/>
              <a:gd name="T32" fmla="*/ 5973763 w 5384"/>
              <a:gd name="T33" fmla="*/ 1709738 h 2984"/>
              <a:gd name="T34" fmla="*/ 5329238 w 5384"/>
              <a:gd name="T35" fmla="*/ 1862138 h 2984"/>
              <a:gd name="T36" fmla="*/ 5059363 w 5384"/>
              <a:gd name="T37" fmla="*/ 1879600 h 2984"/>
              <a:gd name="T38" fmla="*/ 4432300 w 5384"/>
              <a:gd name="T39" fmla="*/ 1981200 h 2984"/>
              <a:gd name="T40" fmla="*/ 3657600 w 5384"/>
              <a:gd name="T41" fmla="*/ 2159000 h 2984"/>
              <a:gd name="T42" fmla="*/ 3136900 w 5384"/>
              <a:gd name="T43" fmla="*/ 2349500 h 2984"/>
              <a:gd name="T44" fmla="*/ 3073400 w 5384"/>
              <a:gd name="T45" fmla="*/ 2413000 h 2984"/>
              <a:gd name="T46" fmla="*/ 2933700 w 5384"/>
              <a:gd name="T47" fmla="*/ 2717800 h 2984"/>
              <a:gd name="T48" fmla="*/ 2730500 w 5384"/>
              <a:gd name="T49" fmla="*/ 3302000 h 2984"/>
              <a:gd name="T50" fmla="*/ 2857500 w 5384"/>
              <a:gd name="T51" fmla="*/ 4457700 h 2984"/>
              <a:gd name="T52" fmla="*/ 2667000 w 5384"/>
              <a:gd name="T53" fmla="*/ 4572000 h 2984"/>
              <a:gd name="T54" fmla="*/ 1727200 w 5384"/>
              <a:gd name="T55" fmla="*/ 4699000 h 2984"/>
              <a:gd name="T56" fmla="*/ 1524000 w 5384"/>
              <a:gd name="T57" fmla="*/ 4622800 h 2984"/>
              <a:gd name="T58" fmla="*/ 1193800 w 5384"/>
              <a:gd name="T59" fmla="*/ 4025900 h 2984"/>
              <a:gd name="T60" fmla="*/ 1054100 w 5384"/>
              <a:gd name="T61" fmla="*/ 3619500 h 2984"/>
              <a:gd name="T62" fmla="*/ 965200 w 5384"/>
              <a:gd name="T63" fmla="*/ 3289300 h 2984"/>
              <a:gd name="T64" fmla="*/ 736600 w 5384"/>
              <a:gd name="T65" fmla="*/ 2870200 h 2984"/>
              <a:gd name="T66" fmla="*/ 584200 w 5384"/>
              <a:gd name="T67" fmla="*/ 2425700 h 2984"/>
              <a:gd name="T68" fmla="*/ 381000 w 5384"/>
              <a:gd name="T69" fmla="*/ 2108200 h 2984"/>
              <a:gd name="T70" fmla="*/ 266700 w 5384"/>
              <a:gd name="T71" fmla="*/ 1993900 h 2984"/>
              <a:gd name="T72" fmla="*/ 215900 w 5384"/>
              <a:gd name="T73" fmla="*/ 1917700 h 2984"/>
              <a:gd name="T74" fmla="*/ 0 w 5384"/>
              <a:gd name="T75" fmla="*/ 1574800 h 298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384" h="2984">
                <a:moveTo>
                  <a:pt x="0" y="992"/>
                </a:moveTo>
                <a:cubicBezTo>
                  <a:pt x="12" y="932"/>
                  <a:pt x="8" y="824"/>
                  <a:pt x="40" y="776"/>
                </a:cubicBezTo>
                <a:cubicBezTo>
                  <a:pt x="95" y="694"/>
                  <a:pt x="199" y="659"/>
                  <a:pt x="280" y="608"/>
                </a:cubicBezTo>
                <a:cubicBezTo>
                  <a:pt x="312" y="587"/>
                  <a:pt x="346" y="569"/>
                  <a:pt x="376" y="544"/>
                </a:cubicBezTo>
                <a:cubicBezTo>
                  <a:pt x="385" y="537"/>
                  <a:pt x="390" y="526"/>
                  <a:pt x="400" y="520"/>
                </a:cubicBezTo>
                <a:cubicBezTo>
                  <a:pt x="458" y="485"/>
                  <a:pt x="523" y="488"/>
                  <a:pt x="584" y="464"/>
                </a:cubicBezTo>
                <a:cubicBezTo>
                  <a:pt x="772" y="389"/>
                  <a:pt x="964" y="328"/>
                  <a:pt x="1168" y="312"/>
                </a:cubicBezTo>
                <a:cubicBezTo>
                  <a:pt x="1259" y="297"/>
                  <a:pt x="1348" y="286"/>
                  <a:pt x="1440" y="280"/>
                </a:cubicBezTo>
                <a:cubicBezTo>
                  <a:pt x="1507" y="269"/>
                  <a:pt x="1574" y="269"/>
                  <a:pt x="1640" y="256"/>
                </a:cubicBezTo>
                <a:cubicBezTo>
                  <a:pt x="1896" y="259"/>
                  <a:pt x="2152" y="257"/>
                  <a:pt x="2408" y="264"/>
                </a:cubicBezTo>
                <a:cubicBezTo>
                  <a:pt x="2435" y="265"/>
                  <a:pt x="2488" y="280"/>
                  <a:pt x="2488" y="280"/>
                </a:cubicBezTo>
                <a:cubicBezTo>
                  <a:pt x="2543" y="317"/>
                  <a:pt x="2594" y="308"/>
                  <a:pt x="2664" y="312"/>
                </a:cubicBezTo>
                <a:cubicBezTo>
                  <a:pt x="2779" y="318"/>
                  <a:pt x="2893" y="322"/>
                  <a:pt x="3008" y="328"/>
                </a:cubicBezTo>
                <a:cubicBezTo>
                  <a:pt x="3277" y="395"/>
                  <a:pt x="3886" y="336"/>
                  <a:pt x="3928" y="336"/>
                </a:cubicBezTo>
                <a:cubicBezTo>
                  <a:pt x="4164" y="334"/>
                  <a:pt x="4305" y="322"/>
                  <a:pt x="4422" y="318"/>
                </a:cubicBezTo>
                <a:cubicBezTo>
                  <a:pt x="4539" y="314"/>
                  <a:pt x="4574" y="320"/>
                  <a:pt x="4632" y="312"/>
                </a:cubicBezTo>
                <a:cubicBezTo>
                  <a:pt x="4679" y="300"/>
                  <a:pt x="4722" y="287"/>
                  <a:pt x="4768" y="272"/>
                </a:cubicBezTo>
                <a:cubicBezTo>
                  <a:pt x="4804" y="260"/>
                  <a:pt x="4803" y="251"/>
                  <a:pt x="4840" y="243"/>
                </a:cubicBezTo>
                <a:cubicBezTo>
                  <a:pt x="4908" y="228"/>
                  <a:pt x="4912" y="89"/>
                  <a:pt x="4979" y="72"/>
                </a:cubicBezTo>
                <a:cubicBezTo>
                  <a:pt x="5003" y="75"/>
                  <a:pt x="5105" y="0"/>
                  <a:pt x="5128" y="8"/>
                </a:cubicBezTo>
                <a:cubicBezTo>
                  <a:pt x="5137" y="11"/>
                  <a:pt x="5258" y="62"/>
                  <a:pt x="5267" y="64"/>
                </a:cubicBezTo>
                <a:cubicBezTo>
                  <a:pt x="5309" y="73"/>
                  <a:pt x="5288" y="178"/>
                  <a:pt x="5331" y="181"/>
                </a:cubicBezTo>
                <a:cubicBezTo>
                  <a:pt x="5358" y="221"/>
                  <a:pt x="5324" y="299"/>
                  <a:pt x="5368" y="328"/>
                </a:cubicBezTo>
                <a:cubicBezTo>
                  <a:pt x="5372" y="339"/>
                  <a:pt x="5384" y="374"/>
                  <a:pt x="5384" y="384"/>
                </a:cubicBezTo>
                <a:cubicBezTo>
                  <a:pt x="5384" y="532"/>
                  <a:pt x="5383" y="642"/>
                  <a:pt x="5320" y="768"/>
                </a:cubicBezTo>
                <a:cubicBezTo>
                  <a:pt x="5310" y="787"/>
                  <a:pt x="5312" y="803"/>
                  <a:pt x="5304" y="824"/>
                </a:cubicBezTo>
                <a:cubicBezTo>
                  <a:pt x="5284" y="876"/>
                  <a:pt x="5228" y="915"/>
                  <a:pt x="5176" y="928"/>
                </a:cubicBezTo>
                <a:cubicBezTo>
                  <a:pt x="5135" y="969"/>
                  <a:pt x="5094" y="1019"/>
                  <a:pt x="5032" y="1024"/>
                </a:cubicBezTo>
                <a:cubicBezTo>
                  <a:pt x="4971" y="1029"/>
                  <a:pt x="4909" y="1029"/>
                  <a:pt x="4848" y="1032"/>
                </a:cubicBezTo>
                <a:cubicBezTo>
                  <a:pt x="4741" y="1019"/>
                  <a:pt x="4635" y="1005"/>
                  <a:pt x="4528" y="992"/>
                </a:cubicBezTo>
                <a:cubicBezTo>
                  <a:pt x="4455" y="968"/>
                  <a:pt x="4378" y="955"/>
                  <a:pt x="4304" y="936"/>
                </a:cubicBezTo>
                <a:cubicBezTo>
                  <a:pt x="4229" y="939"/>
                  <a:pt x="4146" y="996"/>
                  <a:pt x="4072" y="1003"/>
                </a:cubicBezTo>
                <a:cubicBezTo>
                  <a:pt x="4037" y="1006"/>
                  <a:pt x="3979" y="1051"/>
                  <a:pt x="3944" y="1056"/>
                </a:cubicBezTo>
                <a:cubicBezTo>
                  <a:pt x="3901" y="1070"/>
                  <a:pt x="3810" y="1070"/>
                  <a:pt x="3763" y="1077"/>
                </a:cubicBezTo>
                <a:cubicBezTo>
                  <a:pt x="3680" y="1089"/>
                  <a:pt x="3612" y="1117"/>
                  <a:pt x="3539" y="1120"/>
                </a:cubicBezTo>
                <a:cubicBezTo>
                  <a:pt x="3495" y="1127"/>
                  <a:pt x="3398" y="1153"/>
                  <a:pt x="3357" y="1173"/>
                </a:cubicBezTo>
                <a:cubicBezTo>
                  <a:pt x="3302" y="1201"/>
                  <a:pt x="3307" y="1156"/>
                  <a:pt x="3240" y="1173"/>
                </a:cubicBezTo>
                <a:cubicBezTo>
                  <a:pt x="3240" y="1162"/>
                  <a:pt x="3215" y="1181"/>
                  <a:pt x="3187" y="1184"/>
                </a:cubicBezTo>
                <a:cubicBezTo>
                  <a:pt x="3159" y="1187"/>
                  <a:pt x="3138" y="1181"/>
                  <a:pt x="3072" y="1192"/>
                </a:cubicBezTo>
                <a:cubicBezTo>
                  <a:pt x="2978" y="1215"/>
                  <a:pt x="2888" y="1239"/>
                  <a:pt x="2792" y="1248"/>
                </a:cubicBezTo>
                <a:cubicBezTo>
                  <a:pt x="2755" y="1257"/>
                  <a:pt x="2718" y="1275"/>
                  <a:pt x="2680" y="1280"/>
                </a:cubicBezTo>
                <a:cubicBezTo>
                  <a:pt x="2552" y="1298"/>
                  <a:pt x="2428" y="1323"/>
                  <a:pt x="2304" y="1360"/>
                </a:cubicBezTo>
                <a:cubicBezTo>
                  <a:pt x="2240" y="1379"/>
                  <a:pt x="2163" y="1394"/>
                  <a:pt x="2104" y="1424"/>
                </a:cubicBezTo>
                <a:cubicBezTo>
                  <a:pt x="2064" y="1444"/>
                  <a:pt x="2018" y="1466"/>
                  <a:pt x="1976" y="1480"/>
                </a:cubicBezTo>
                <a:cubicBezTo>
                  <a:pt x="1971" y="1488"/>
                  <a:pt x="1967" y="1497"/>
                  <a:pt x="1960" y="1504"/>
                </a:cubicBezTo>
                <a:cubicBezTo>
                  <a:pt x="1953" y="1511"/>
                  <a:pt x="1942" y="1513"/>
                  <a:pt x="1936" y="1520"/>
                </a:cubicBezTo>
                <a:cubicBezTo>
                  <a:pt x="1923" y="1534"/>
                  <a:pt x="1915" y="1552"/>
                  <a:pt x="1904" y="1568"/>
                </a:cubicBezTo>
                <a:cubicBezTo>
                  <a:pt x="1876" y="1610"/>
                  <a:pt x="1876" y="1671"/>
                  <a:pt x="1848" y="1712"/>
                </a:cubicBezTo>
                <a:cubicBezTo>
                  <a:pt x="1829" y="1740"/>
                  <a:pt x="1819" y="1768"/>
                  <a:pt x="1808" y="1800"/>
                </a:cubicBezTo>
                <a:cubicBezTo>
                  <a:pt x="1792" y="1911"/>
                  <a:pt x="1754" y="1978"/>
                  <a:pt x="1720" y="2080"/>
                </a:cubicBezTo>
                <a:cubicBezTo>
                  <a:pt x="1695" y="2255"/>
                  <a:pt x="1609" y="2517"/>
                  <a:pt x="1792" y="2608"/>
                </a:cubicBezTo>
                <a:cubicBezTo>
                  <a:pt x="1817" y="2682"/>
                  <a:pt x="1831" y="2706"/>
                  <a:pt x="1800" y="2808"/>
                </a:cubicBezTo>
                <a:cubicBezTo>
                  <a:pt x="1790" y="2841"/>
                  <a:pt x="1751" y="2835"/>
                  <a:pt x="1728" y="2848"/>
                </a:cubicBezTo>
                <a:cubicBezTo>
                  <a:pt x="1711" y="2857"/>
                  <a:pt x="1680" y="2880"/>
                  <a:pt x="1680" y="2880"/>
                </a:cubicBezTo>
                <a:cubicBezTo>
                  <a:pt x="1649" y="2926"/>
                  <a:pt x="1640" y="2965"/>
                  <a:pt x="1584" y="2984"/>
                </a:cubicBezTo>
                <a:cubicBezTo>
                  <a:pt x="1367" y="2979"/>
                  <a:pt x="1271" y="2973"/>
                  <a:pt x="1088" y="2960"/>
                </a:cubicBezTo>
                <a:cubicBezTo>
                  <a:pt x="1072" y="2957"/>
                  <a:pt x="1055" y="2958"/>
                  <a:pt x="1040" y="2952"/>
                </a:cubicBezTo>
                <a:cubicBezTo>
                  <a:pt x="1012" y="2942"/>
                  <a:pt x="960" y="2912"/>
                  <a:pt x="960" y="2912"/>
                </a:cubicBezTo>
                <a:cubicBezTo>
                  <a:pt x="915" y="2844"/>
                  <a:pt x="899" y="2774"/>
                  <a:pt x="864" y="2704"/>
                </a:cubicBezTo>
                <a:cubicBezTo>
                  <a:pt x="836" y="2649"/>
                  <a:pt x="784" y="2586"/>
                  <a:pt x="752" y="2536"/>
                </a:cubicBezTo>
                <a:cubicBezTo>
                  <a:pt x="746" y="2527"/>
                  <a:pt x="739" y="2487"/>
                  <a:pt x="736" y="2480"/>
                </a:cubicBezTo>
                <a:cubicBezTo>
                  <a:pt x="711" y="2413"/>
                  <a:pt x="701" y="2342"/>
                  <a:pt x="664" y="2280"/>
                </a:cubicBezTo>
                <a:cubicBezTo>
                  <a:pt x="641" y="2165"/>
                  <a:pt x="673" y="2307"/>
                  <a:pt x="640" y="2208"/>
                </a:cubicBezTo>
                <a:cubicBezTo>
                  <a:pt x="625" y="2164"/>
                  <a:pt x="623" y="2116"/>
                  <a:pt x="608" y="2072"/>
                </a:cubicBezTo>
                <a:cubicBezTo>
                  <a:pt x="587" y="2010"/>
                  <a:pt x="530" y="1952"/>
                  <a:pt x="496" y="1896"/>
                </a:cubicBezTo>
                <a:cubicBezTo>
                  <a:pt x="488" y="1865"/>
                  <a:pt x="471" y="1839"/>
                  <a:pt x="464" y="1808"/>
                </a:cubicBezTo>
                <a:cubicBezTo>
                  <a:pt x="447" y="1731"/>
                  <a:pt x="448" y="1655"/>
                  <a:pt x="408" y="1584"/>
                </a:cubicBezTo>
                <a:cubicBezTo>
                  <a:pt x="397" y="1564"/>
                  <a:pt x="383" y="1545"/>
                  <a:pt x="368" y="1528"/>
                </a:cubicBezTo>
                <a:cubicBezTo>
                  <a:pt x="350" y="1508"/>
                  <a:pt x="312" y="1472"/>
                  <a:pt x="312" y="1472"/>
                </a:cubicBezTo>
                <a:cubicBezTo>
                  <a:pt x="302" y="1434"/>
                  <a:pt x="269" y="1354"/>
                  <a:pt x="240" y="1328"/>
                </a:cubicBezTo>
                <a:cubicBezTo>
                  <a:pt x="226" y="1315"/>
                  <a:pt x="192" y="1296"/>
                  <a:pt x="192" y="1296"/>
                </a:cubicBezTo>
                <a:cubicBezTo>
                  <a:pt x="184" y="1283"/>
                  <a:pt x="177" y="1268"/>
                  <a:pt x="168" y="1256"/>
                </a:cubicBezTo>
                <a:cubicBezTo>
                  <a:pt x="161" y="1247"/>
                  <a:pt x="150" y="1241"/>
                  <a:pt x="144" y="1232"/>
                </a:cubicBezTo>
                <a:cubicBezTo>
                  <a:pt x="139" y="1225"/>
                  <a:pt x="140" y="1215"/>
                  <a:pt x="136" y="1208"/>
                </a:cubicBezTo>
                <a:cubicBezTo>
                  <a:pt x="112" y="1165"/>
                  <a:pt x="83" y="1123"/>
                  <a:pt x="48" y="1088"/>
                </a:cubicBezTo>
                <a:cubicBezTo>
                  <a:pt x="34" y="1046"/>
                  <a:pt x="24" y="1028"/>
                  <a:pt x="0" y="992"/>
                </a:cubicBezTo>
                <a:close/>
              </a:path>
            </a:pathLst>
          </a:custGeom>
          <a:solidFill>
            <a:srgbClr val="003399">
              <a:alpha val="50195"/>
            </a:srgbClr>
          </a:solidFill>
          <a:ln>
            <a:noFill/>
          </a:ln>
          <a:effectLst/>
          <a:extLst>
            <a:ext uri="{91240B29-F687-4f45-9708-019B960494DF}">
              <a14:hiddenLine xmlns="" xmlns:a14="http://schemas.microsoft.com/office/drawing/2010/main" w="1587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en-US"/>
          </a:p>
        </p:txBody>
      </p:sp>
    </p:spTree>
    <p:extLst>
      <p:ext uri="{BB962C8B-B14F-4D97-AF65-F5344CB8AC3E}">
        <p14:creationId xmlns:p14="http://schemas.microsoft.com/office/powerpoint/2010/main" val="33592800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r>
              <a:rPr lang="en-US" altLang="en-US" dirty="0" smtClean="0">
                <a:solidFill>
                  <a:srgbClr val="CD0000"/>
                </a:solidFill>
              </a:rPr>
              <a:t>Dijkstra's Shortest Path Algorithm</a:t>
            </a:r>
          </a:p>
        </p:txBody>
      </p:sp>
      <p:sp>
        <p:nvSpPr>
          <p:cNvPr id="18436"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18437"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18438"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18439"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18440"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18441"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18442"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18443"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18444" name="AutoShape 11"/>
          <p:cNvCxnSpPr>
            <a:cxnSpLocks noChangeShapeType="1"/>
            <a:stCxn id="18436" idx="7"/>
            <a:endCxn id="18439" idx="2"/>
          </p:cNvCxnSpPr>
          <p:nvPr/>
        </p:nvCxnSpPr>
        <p:spPr bwMode="auto">
          <a:xfrm flipV="1">
            <a:off x="2081213" y="3057526"/>
            <a:ext cx="1511300" cy="379413"/>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8445" name="AutoShape 12"/>
          <p:cNvCxnSpPr>
            <a:cxnSpLocks noChangeShapeType="1"/>
            <a:stCxn id="18436" idx="6"/>
            <a:endCxn id="18440" idx="1"/>
          </p:cNvCxnSpPr>
          <p:nvPr/>
        </p:nvCxnSpPr>
        <p:spPr bwMode="auto">
          <a:xfrm>
            <a:off x="2133600" y="3551239"/>
            <a:ext cx="2317750" cy="561975"/>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8446" name="AutoShape 13"/>
          <p:cNvCxnSpPr>
            <a:cxnSpLocks noChangeShapeType="1"/>
            <a:stCxn id="18436" idx="5"/>
            <a:endCxn id="18441" idx="0"/>
          </p:cNvCxnSpPr>
          <p:nvPr/>
        </p:nvCxnSpPr>
        <p:spPr bwMode="auto">
          <a:xfrm>
            <a:off x="2081213" y="3665539"/>
            <a:ext cx="1731962" cy="2346325"/>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8447" name="AutoShape 14"/>
          <p:cNvCxnSpPr>
            <a:cxnSpLocks noChangeShapeType="1"/>
            <a:stCxn id="18440" idx="7"/>
            <a:endCxn id="18437" idx="2"/>
          </p:cNvCxnSpPr>
          <p:nvPr/>
        </p:nvCxnSpPr>
        <p:spPr bwMode="auto">
          <a:xfrm flipV="1">
            <a:off x="4664075" y="3057525"/>
            <a:ext cx="4819650" cy="1055688"/>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8448" name="AutoShape 15"/>
          <p:cNvCxnSpPr>
            <a:cxnSpLocks noChangeShapeType="1"/>
            <a:stCxn id="18442" idx="7"/>
            <a:endCxn id="18437"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8449" name="AutoShape 16"/>
          <p:cNvCxnSpPr>
            <a:cxnSpLocks noChangeShapeType="1"/>
            <a:stCxn id="18440" idx="5"/>
            <a:endCxn id="18443"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8450" name="AutoShape 17"/>
          <p:cNvCxnSpPr>
            <a:cxnSpLocks noChangeShapeType="1"/>
            <a:stCxn id="18443" idx="5"/>
            <a:endCxn id="18438" idx="2"/>
          </p:cNvCxnSpPr>
          <p:nvPr/>
        </p:nvCxnSpPr>
        <p:spPr bwMode="auto">
          <a:xfrm>
            <a:off x="6070601" y="5033964"/>
            <a:ext cx="3724275" cy="102393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8451" name="AutoShape 18"/>
          <p:cNvCxnSpPr>
            <a:cxnSpLocks noChangeShapeType="1"/>
            <a:stCxn id="18443" idx="6"/>
            <a:endCxn id="18442" idx="2"/>
          </p:cNvCxnSpPr>
          <p:nvPr/>
        </p:nvCxnSpPr>
        <p:spPr bwMode="auto">
          <a:xfrm flipV="1">
            <a:off x="6122988" y="4576763"/>
            <a:ext cx="2417762" cy="34290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8452" name="AutoShape 19"/>
          <p:cNvCxnSpPr>
            <a:cxnSpLocks noChangeShapeType="1"/>
            <a:stCxn id="18442" idx="4"/>
            <a:endCxn id="18438"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8453" name="AutoShape 20"/>
          <p:cNvCxnSpPr>
            <a:cxnSpLocks noChangeShapeType="1"/>
            <a:stCxn id="18437" idx="3"/>
            <a:endCxn id="18443" idx="7"/>
          </p:cNvCxnSpPr>
          <p:nvPr/>
        </p:nvCxnSpPr>
        <p:spPr bwMode="auto">
          <a:xfrm flipH="1">
            <a:off x="6070601" y="3171825"/>
            <a:ext cx="3465513" cy="1633538"/>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8454" name="AutoShape 21"/>
          <p:cNvCxnSpPr>
            <a:cxnSpLocks noChangeShapeType="1"/>
            <a:stCxn id="18440" idx="4"/>
            <a:endCxn id="18441"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8455" name="AutoShape 22"/>
          <p:cNvCxnSpPr>
            <a:cxnSpLocks noChangeShapeType="1"/>
            <a:stCxn id="18441" idx="6"/>
            <a:endCxn id="18443"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8456" name="AutoShape 23"/>
          <p:cNvCxnSpPr>
            <a:cxnSpLocks noChangeShapeType="1"/>
            <a:stCxn id="18439" idx="6"/>
            <a:endCxn id="18437" idx="1"/>
          </p:cNvCxnSpPr>
          <p:nvPr/>
        </p:nvCxnSpPr>
        <p:spPr bwMode="auto">
          <a:xfrm flipV="1">
            <a:off x="3910013" y="2943225"/>
            <a:ext cx="5626100" cy="114300"/>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8457" name="AutoShape 24"/>
          <p:cNvCxnSpPr>
            <a:cxnSpLocks noChangeShapeType="1"/>
            <a:stCxn id="18441" idx="6"/>
            <a:endCxn id="18438"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8458" name="AutoShape 25"/>
          <p:cNvCxnSpPr>
            <a:cxnSpLocks noChangeShapeType="1"/>
            <a:stCxn id="18437" idx="5"/>
            <a:endCxn id="18438" idx="0"/>
          </p:cNvCxnSpPr>
          <p:nvPr/>
        </p:nvCxnSpPr>
        <p:spPr bwMode="auto">
          <a:xfrm>
            <a:off x="9748839" y="3171826"/>
            <a:ext cx="204787" cy="2727325"/>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18459"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18460"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18461"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18462"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18463"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18464"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18465"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18466"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18467"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18468"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18469"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18470"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8471"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18472"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8473" name="Text Box 41"/>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15</a:t>
            </a:r>
            <a:endParaRPr lang="en-US" altLang="en-US" sz="1600">
              <a:solidFill>
                <a:srgbClr val="006600"/>
              </a:solidFill>
            </a:endParaRPr>
          </a:p>
        </p:txBody>
      </p:sp>
      <p:sp>
        <p:nvSpPr>
          <p:cNvPr id="18474" name="Text Box 42"/>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18475" name="Text Box 44"/>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8476" name="Text Box 45"/>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8477" name="Text Box 46"/>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18478" name="Text Box 47"/>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8479" name="Text Box 48"/>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0</a:t>
            </a:r>
            <a:endParaRPr lang="en-US" altLang="en-US" sz="1600">
              <a:solidFill>
                <a:srgbClr val="006600"/>
              </a:solidFill>
            </a:endParaRPr>
          </a:p>
        </p:txBody>
      </p:sp>
      <p:sp>
        <p:nvSpPr>
          <p:cNvPr id="18480" name="Text Box 49"/>
          <p:cNvSpPr txBox="1">
            <a:spLocks noChangeArrowheads="1"/>
          </p:cNvSpPr>
          <p:nvPr/>
        </p:nvSpPr>
        <p:spPr bwMode="auto">
          <a:xfrm>
            <a:off x="4959350" y="1484061"/>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a:t>S = { s, 2, 3, 6, 7 }</a:t>
            </a:r>
          </a:p>
          <a:p>
            <a:pPr>
              <a:spcBef>
                <a:spcPct val="20000"/>
              </a:spcBef>
              <a:buClr>
                <a:srgbClr val="003399"/>
              </a:buClr>
              <a:buSzPct val="50000"/>
              <a:buFont typeface="Monotype Sorts" pitchFamily="92" charset="2"/>
              <a:buNone/>
            </a:pPr>
            <a:r>
              <a:rPr lang="en-US" altLang="en-US"/>
              <a:t>PQ = { 4, 5, t }</a:t>
            </a:r>
          </a:p>
        </p:txBody>
      </p:sp>
      <p:sp>
        <p:nvSpPr>
          <p:cNvPr id="18481" name="Text Box 50"/>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8482" name="Text Box 51"/>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8483" name="Text Box 52"/>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8484" name="Text Box 53"/>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8485" name="Text Box 54"/>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8486" name="Text Box 55"/>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8487" name="Text Box 58"/>
          <p:cNvSpPr txBox="1">
            <a:spLocks noChangeArrowheads="1"/>
          </p:cNvSpPr>
          <p:nvPr/>
        </p:nvSpPr>
        <p:spPr bwMode="auto">
          <a:xfrm>
            <a:off x="5645151" y="42021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44</a:t>
            </a:r>
            <a:endParaRPr lang="en-US" altLang="en-US" sz="1600">
              <a:solidFill>
                <a:srgbClr val="006600"/>
              </a:solidFill>
            </a:endParaRPr>
          </a:p>
        </p:txBody>
      </p:sp>
      <p:sp>
        <p:nvSpPr>
          <p:cNvPr id="18488" name="Text Box 59"/>
          <p:cNvSpPr txBox="1">
            <a:spLocks noChangeArrowheads="1"/>
          </p:cNvSpPr>
          <p:nvPr/>
        </p:nvSpPr>
        <p:spPr bwMode="auto">
          <a:xfrm>
            <a:off x="5870576" y="4475164"/>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8489" name="Text Box 60"/>
          <p:cNvSpPr txBox="1">
            <a:spLocks noChangeArrowheads="1"/>
          </p:cNvSpPr>
          <p:nvPr/>
        </p:nvSpPr>
        <p:spPr bwMode="auto">
          <a:xfrm>
            <a:off x="5962651" y="41894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35</a:t>
            </a:r>
            <a:endParaRPr lang="en-US" altLang="en-US" sz="1600">
              <a:solidFill>
                <a:srgbClr val="006600"/>
              </a:solidFill>
            </a:endParaRPr>
          </a:p>
        </p:txBody>
      </p:sp>
      <p:sp>
        <p:nvSpPr>
          <p:cNvPr id="18490" name="Text Box 61"/>
          <p:cNvSpPr txBox="1">
            <a:spLocks noChangeArrowheads="1"/>
          </p:cNvSpPr>
          <p:nvPr/>
        </p:nvSpPr>
        <p:spPr bwMode="auto">
          <a:xfrm>
            <a:off x="5883276" y="4246564"/>
            <a:ext cx="276225"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18491" name="Text Box 62"/>
          <p:cNvSpPr txBox="1">
            <a:spLocks noChangeArrowheads="1"/>
          </p:cNvSpPr>
          <p:nvPr/>
        </p:nvSpPr>
        <p:spPr bwMode="auto">
          <a:xfrm>
            <a:off x="9353551" y="6280150"/>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59</a:t>
            </a:r>
            <a:endParaRPr lang="en-US" altLang="en-US" sz="1600">
              <a:solidFill>
                <a:srgbClr val="006600"/>
              </a:solidFill>
            </a:endParaRPr>
          </a:p>
        </p:txBody>
      </p:sp>
      <p:sp>
        <p:nvSpPr>
          <p:cNvPr id="18492" name="Text Box 63"/>
          <p:cNvSpPr txBox="1">
            <a:spLocks noChangeArrowheads="1"/>
          </p:cNvSpPr>
          <p:nvPr/>
        </p:nvSpPr>
        <p:spPr bwMode="auto">
          <a:xfrm>
            <a:off x="9871076" y="63246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8493" name="Text Box 65"/>
          <p:cNvSpPr txBox="1">
            <a:spLocks noChangeArrowheads="1"/>
          </p:cNvSpPr>
          <p:nvPr/>
        </p:nvSpPr>
        <p:spPr bwMode="auto">
          <a:xfrm>
            <a:off x="9591676" y="63246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8494" name="Text Box 66"/>
          <p:cNvSpPr txBox="1">
            <a:spLocks noChangeArrowheads="1"/>
          </p:cNvSpPr>
          <p:nvPr/>
        </p:nvSpPr>
        <p:spPr bwMode="auto">
          <a:xfrm>
            <a:off x="9010651" y="62722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51</a:t>
            </a:r>
            <a:endParaRPr lang="en-US" altLang="en-US" sz="1600">
              <a:solidFill>
                <a:srgbClr val="006600"/>
              </a:solidFill>
            </a:endParaRPr>
          </a:p>
        </p:txBody>
      </p:sp>
      <p:sp>
        <p:nvSpPr>
          <p:cNvPr id="18495" name="Text Box 67"/>
          <p:cNvSpPr txBox="1">
            <a:spLocks noChangeArrowheads="1"/>
          </p:cNvSpPr>
          <p:nvPr/>
        </p:nvSpPr>
        <p:spPr bwMode="auto">
          <a:xfrm>
            <a:off x="6175376" y="4233864"/>
            <a:ext cx="276225"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18496" name="Text Box 68"/>
          <p:cNvSpPr txBox="1">
            <a:spLocks noChangeArrowheads="1"/>
          </p:cNvSpPr>
          <p:nvPr/>
        </p:nvSpPr>
        <p:spPr bwMode="auto">
          <a:xfrm>
            <a:off x="6280151" y="41894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34</a:t>
            </a:r>
            <a:endParaRPr lang="en-US" altLang="en-US" sz="1600">
              <a:solidFill>
                <a:srgbClr val="006600"/>
              </a:solidFill>
            </a:endParaRPr>
          </a:p>
        </p:txBody>
      </p:sp>
      <p:sp>
        <p:nvSpPr>
          <p:cNvPr id="18497" name="AutoShape 69"/>
          <p:cNvSpPr>
            <a:spLocks noChangeArrowheads="1"/>
          </p:cNvSpPr>
          <p:nvPr/>
        </p:nvSpPr>
        <p:spPr bwMode="auto">
          <a:xfrm rot="10800000">
            <a:off x="5884864" y="5149851"/>
            <a:ext cx="174625" cy="314325"/>
          </a:xfrm>
          <a:prstGeom prst="downArrow">
            <a:avLst>
              <a:gd name="adj1" fmla="val 50000"/>
              <a:gd name="adj2" fmla="val 45000"/>
            </a:avLst>
          </a:prstGeom>
          <a:solidFill>
            <a:schemeClr val="accent1"/>
          </a:solidFill>
          <a:ln w="158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endParaRPr lang="en-US" altLang="en-US"/>
          </a:p>
        </p:txBody>
      </p:sp>
      <p:sp>
        <p:nvSpPr>
          <p:cNvPr id="18498" name="Text Box 70"/>
          <p:cNvSpPr txBox="1">
            <a:spLocks noChangeArrowheads="1"/>
          </p:cNvSpPr>
          <p:nvPr/>
        </p:nvSpPr>
        <p:spPr bwMode="auto">
          <a:xfrm>
            <a:off x="5580064" y="5430838"/>
            <a:ext cx="1277937" cy="3391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solidFill>
                  <a:schemeClr val="accent1"/>
                </a:solidFill>
              </a:rPr>
              <a:t>delmin</a:t>
            </a:r>
          </a:p>
        </p:txBody>
      </p:sp>
      <p:sp>
        <p:nvSpPr>
          <p:cNvPr id="18499" name="Text Box 71"/>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8500" name="Text Box 72"/>
          <p:cNvSpPr txBox="1">
            <a:spLocks noChangeArrowheads="1"/>
          </p:cNvSpPr>
          <p:nvPr/>
        </p:nvSpPr>
        <p:spPr bwMode="auto">
          <a:xfrm>
            <a:off x="9536114" y="2428876"/>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8501" name="Text Box 73"/>
          <p:cNvSpPr txBox="1">
            <a:spLocks noChangeArrowheads="1"/>
          </p:cNvSpPr>
          <p:nvPr/>
        </p:nvSpPr>
        <p:spPr bwMode="auto">
          <a:xfrm>
            <a:off x="9632951" y="23860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33</a:t>
            </a:r>
            <a:endParaRPr lang="en-US" altLang="en-US" sz="1600">
              <a:solidFill>
                <a:srgbClr val="006600"/>
              </a:solidFill>
            </a:endParaRPr>
          </a:p>
        </p:txBody>
      </p:sp>
      <p:sp>
        <p:nvSpPr>
          <p:cNvPr id="18502" name="Text Box 74"/>
          <p:cNvSpPr txBox="1">
            <a:spLocks noChangeArrowheads="1"/>
          </p:cNvSpPr>
          <p:nvPr/>
        </p:nvSpPr>
        <p:spPr bwMode="auto">
          <a:xfrm>
            <a:off x="9906001" y="24384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8503" name="Text Box 75"/>
          <p:cNvSpPr txBox="1">
            <a:spLocks noChangeArrowheads="1"/>
          </p:cNvSpPr>
          <p:nvPr/>
        </p:nvSpPr>
        <p:spPr bwMode="auto">
          <a:xfrm>
            <a:off x="9525001" y="2057400"/>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32</a:t>
            </a:r>
            <a:endParaRPr lang="en-US" altLang="en-US" sz="1600">
              <a:solidFill>
                <a:srgbClr val="006600"/>
              </a:solidFill>
            </a:endParaRPr>
          </a:p>
        </p:txBody>
      </p:sp>
      <p:sp>
        <p:nvSpPr>
          <p:cNvPr id="18504" name="Text Box 76"/>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18505" name="Freeform 77"/>
          <p:cNvSpPr>
            <a:spLocks/>
          </p:cNvSpPr>
          <p:nvPr/>
        </p:nvSpPr>
        <p:spPr bwMode="auto">
          <a:xfrm>
            <a:off x="1663700" y="1981200"/>
            <a:ext cx="8547100" cy="4737100"/>
          </a:xfrm>
          <a:custGeom>
            <a:avLst/>
            <a:gdLst>
              <a:gd name="T0" fmla="*/ 63500 w 5384"/>
              <a:gd name="T1" fmla="*/ 1231900 h 2984"/>
              <a:gd name="T2" fmla="*/ 596900 w 5384"/>
              <a:gd name="T3" fmla="*/ 863600 h 2984"/>
              <a:gd name="T4" fmla="*/ 927100 w 5384"/>
              <a:gd name="T5" fmla="*/ 736600 h 2984"/>
              <a:gd name="T6" fmla="*/ 2286000 w 5384"/>
              <a:gd name="T7" fmla="*/ 444500 h 2984"/>
              <a:gd name="T8" fmla="*/ 3822700 w 5384"/>
              <a:gd name="T9" fmla="*/ 419100 h 2984"/>
              <a:gd name="T10" fmla="*/ 4229100 w 5384"/>
              <a:gd name="T11" fmla="*/ 495300 h 2984"/>
              <a:gd name="T12" fmla="*/ 6235700 w 5384"/>
              <a:gd name="T13" fmla="*/ 533400 h 2984"/>
              <a:gd name="T14" fmla="*/ 7353300 w 5384"/>
              <a:gd name="T15" fmla="*/ 495300 h 2984"/>
              <a:gd name="T16" fmla="*/ 7683500 w 5384"/>
              <a:gd name="T17" fmla="*/ 385763 h 2984"/>
              <a:gd name="T18" fmla="*/ 8140700 w 5384"/>
              <a:gd name="T19" fmla="*/ 12700 h 2984"/>
              <a:gd name="T20" fmla="*/ 8462963 w 5384"/>
              <a:gd name="T21" fmla="*/ 287338 h 2984"/>
              <a:gd name="T22" fmla="*/ 8547100 w 5384"/>
              <a:gd name="T23" fmla="*/ 609600 h 2984"/>
              <a:gd name="T24" fmla="*/ 8420100 w 5384"/>
              <a:gd name="T25" fmla="*/ 1308100 h 2984"/>
              <a:gd name="T26" fmla="*/ 7988300 w 5384"/>
              <a:gd name="T27" fmla="*/ 1625600 h 2984"/>
              <a:gd name="T28" fmla="*/ 7188200 w 5384"/>
              <a:gd name="T29" fmla="*/ 1574800 h 2984"/>
              <a:gd name="T30" fmla="*/ 6464300 w 5384"/>
              <a:gd name="T31" fmla="*/ 1592263 h 2984"/>
              <a:gd name="T32" fmla="*/ 5973763 w 5384"/>
              <a:gd name="T33" fmla="*/ 1709738 h 2984"/>
              <a:gd name="T34" fmla="*/ 5329238 w 5384"/>
              <a:gd name="T35" fmla="*/ 1862138 h 2984"/>
              <a:gd name="T36" fmla="*/ 5059363 w 5384"/>
              <a:gd name="T37" fmla="*/ 1879600 h 2984"/>
              <a:gd name="T38" fmla="*/ 4432300 w 5384"/>
              <a:gd name="T39" fmla="*/ 1981200 h 2984"/>
              <a:gd name="T40" fmla="*/ 3657600 w 5384"/>
              <a:gd name="T41" fmla="*/ 2159000 h 2984"/>
              <a:gd name="T42" fmla="*/ 3136900 w 5384"/>
              <a:gd name="T43" fmla="*/ 2349500 h 2984"/>
              <a:gd name="T44" fmla="*/ 3073400 w 5384"/>
              <a:gd name="T45" fmla="*/ 2413000 h 2984"/>
              <a:gd name="T46" fmla="*/ 2933700 w 5384"/>
              <a:gd name="T47" fmla="*/ 2717800 h 2984"/>
              <a:gd name="T48" fmla="*/ 2730500 w 5384"/>
              <a:gd name="T49" fmla="*/ 3302000 h 2984"/>
              <a:gd name="T50" fmla="*/ 2857500 w 5384"/>
              <a:gd name="T51" fmla="*/ 4457700 h 2984"/>
              <a:gd name="T52" fmla="*/ 2667000 w 5384"/>
              <a:gd name="T53" fmla="*/ 4572000 h 2984"/>
              <a:gd name="T54" fmla="*/ 1727200 w 5384"/>
              <a:gd name="T55" fmla="*/ 4699000 h 2984"/>
              <a:gd name="T56" fmla="*/ 1524000 w 5384"/>
              <a:gd name="T57" fmla="*/ 4622800 h 2984"/>
              <a:gd name="T58" fmla="*/ 1193800 w 5384"/>
              <a:gd name="T59" fmla="*/ 4025900 h 2984"/>
              <a:gd name="T60" fmla="*/ 1054100 w 5384"/>
              <a:gd name="T61" fmla="*/ 3619500 h 2984"/>
              <a:gd name="T62" fmla="*/ 965200 w 5384"/>
              <a:gd name="T63" fmla="*/ 3289300 h 2984"/>
              <a:gd name="T64" fmla="*/ 736600 w 5384"/>
              <a:gd name="T65" fmla="*/ 2870200 h 2984"/>
              <a:gd name="T66" fmla="*/ 584200 w 5384"/>
              <a:gd name="T67" fmla="*/ 2425700 h 2984"/>
              <a:gd name="T68" fmla="*/ 381000 w 5384"/>
              <a:gd name="T69" fmla="*/ 2108200 h 2984"/>
              <a:gd name="T70" fmla="*/ 266700 w 5384"/>
              <a:gd name="T71" fmla="*/ 1993900 h 2984"/>
              <a:gd name="T72" fmla="*/ 215900 w 5384"/>
              <a:gd name="T73" fmla="*/ 1917700 h 2984"/>
              <a:gd name="T74" fmla="*/ 0 w 5384"/>
              <a:gd name="T75" fmla="*/ 1574800 h 298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384" h="2984">
                <a:moveTo>
                  <a:pt x="0" y="992"/>
                </a:moveTo>
                <a:cubicBezTo>
                  <a:pt x="12" y="932"/>
                  <a:pt x="8" y="824"/>
                  <a:pt x="40" y="776"/>
                </a:cubicBezTo>
                <a:cubicBezTo>
                  <a:pt x="95" y="694"/>
                  <a:pt x="199" y="659"/>
                  <a:pt x="280" y="608"/>
                </a:cubicBezTo>
                <a:cubicBezTo>
                  <a:pt x="312" y="587"/>
                  <a:pt x="346" y="569"/>
                  <a:pt x="376" y="544"/>
                </a:cubicBezTo>
                <a:cubicBezTo>
                  <a:pt x="385" y="537"/>
                  <a:pt x="390" y="526"/>
                  <a:pt x="400" y="520"/>
                </a:cubicBezTo>
                <a:cubicBezTo>
                  <a:pt x="458" y="485"/>
                  <a:pt x="523" y="488"/>
                  <a:pt x="584" y="464"/>
                </a:cubicBezTo>
                <a:cubicBezTo>
                  <a:pt x="772" y="389"/>
                  <a:pt x="964" y="328"/>
                  <a:pt x="1168" y="312"/>
                </a:cubicBezTo>
                <a:cubicBezTo>
                  <a:pt x="1259" y="297"/>
                  <a:pt x="1348" y="286"/>
                  <a:pt x="1440" y="280"/>
                </a:cubicBezTo>
                <a:cubicBezTo>
                  <a:pt x="1507" y="269"/>
                  <a:pt x="1574" y="269"/>
                  <a:pt x="1640" y="256"/>
                </a:cubicBezTo>
                <a:cubicBezTo>
                  <a:pt x="1896" y="259"/>
                  <a:pt x="2152" y="257"/>
                  <a:pt x="2408" y="264"/>
                </a:cubicBezTo>
                <a:cubicBezTo>
                  <a:pt x="2435" y="265"/>
                  <a:pt x="2488" y="280"/>
                  <a:pt x="2488" y="280"/>
                </a:cubicBezTo>
                <a:cubicBezTo>
                  <a:pt x="2543" y="317"/>
                  <a:pt x="2594" y="308"/>
                  <a:pt x="2664" y="312"/>
                </a:cubicBezTo>
                <a:cubicBezTo>
                  <a:pt x="2779" y="318"/>
                  <a:pt x="2893" y="322"/>
                  <a:pt x="3008" y="328"/>
                </a:cubicBezTo>
                <a:cubicBezTo>
                  <a:pt x="3277" y="395"/>
                  <a:pt x="3886" y="336"/>
                  <a:pt x="3928" y="336"/>
                </a:cubicBezTo>
                <a:cubicBezTo>
                  <a:pt x="4164" y="334"/>
                  <a:pt x="4305" y="322"/>
                  <a:pt x="4422" y="318"/>
                </a:cubicBezTo>
                <a:cubicBezTo>
                  <a:pt x="4539" y="314"/>
                  <a:pt x="4574" y="320"/>
                  <a:pt x="4632" y="312"/>
                </a:cubicBezTo>
                <a:cubicBezTo>
                  <a:pt x="4679" y="300"/>
                  <a:pt x="4722" y="287"/>
                  <a:pt x="4768" y="272"/>
                </a:cubicBezTo>
                <a:cubicBezTo>
                  <a:pt x="4804" y="260"/>
                  <a:pt x="4803" y="251"/>
                  <a:pt x="4840" y="243"/>
                </a:cubicBezTo>
                <a:cubicBezTo>
                  <a:pt x="4908" y="228"/>
                  <a:pt x="4912" y="89"/>
                  <a:pt x="4979" y="72"/>
                </a:cubicBezTo>
                <a:cubicBezTo>
                  <a:pt x="5003" y="75"/>
                  <a:pt x="5105" y="0"/>
                  <a:pt x="5128" y="8"/>
                </a:cubicBezTo>
                <a:cubicBezTo>
                  <a:pt x="5137" y="11"/>
                  <a:pt x="5258" y="62"/>
                  <a:pt x="5267" y="64"/>
                </a:cubicBezTo>
                <a:cubicBezTo>
                  <a:pt x="5309" y="73"/>
                  <a:pt x="5288" y="178"/>
                  <a:pt x="5331" y="181"/>
                </a:cubicBezTo>
                <a:cubicBezTo>
                  <a:pt x="5358" y="221"/>
                  <a:pt x="5324" y="299"/>
                  <a:pt x="5368" y="328"/>
                </a:cubicBezTo>
                <a:cubicBezTo>
                  <a:pt x="5372" y="339"/>
                  <a:pt x="5384" y="374"/>
                  <a:pt x="5384" y="384"/>
                </a:cubicBezTo>
                <a:cubicBezTo>
                  <a:pt x="5384" y="532"/>
                  <a:pt x="5383" y="642"/>
                  <a:pt x="5320" y="768"/>
                </a:cubicBezTo>
                <a:cubicBezTo>
                  <a:pt x="5310" y="787"/>
                  <a:pt x="5312" y="803"/>
                  <a:pt x="5304" y="824"/>
                </a:cubicBezTo>
                <a:cubicBezTo>
                  <a:pt x="5284" y="876"/>
                  <a:pt x="5228" y="915"/>
                  <a:pt x="5176" y="928"/>
                </a:cubicBezTo>
                <a:cubicBezTo>
                  <a:pt x="5135" y="969"/>
                  <a:pt x="5094" y="1019"/>
                  <a:pt x="5032" y="1024"/>
                </a:cubicBezTo>
                <a:cubicBezTo>
                  <a:pt x="4971" y="1029"/>
                  <a:pt x="4909" y="1029"/>
                  <a:pt x="4848" y="1032"/>
                </a:cubicBezTo>
                <a:cubicBezTo>
                  <a:pt x="4741" y="1019"/>
                  <a:pt x="4635" y="1005"/>
                  <a:pt x="4528" y="992"/>
                </a:cubicBezTo>
                <a:cubicBezTo>
                  <a:pt x="4455" y="968"/>
                  <a:pt x="4378" y="955"/>
                  <a:pt x="4304" y="936"/>
                </a:cubicBezTo>
                <a:cubicBezTo>
                  <a:pt x="4229" y="939"/>
                  <a:pt x="4146" y="996"/>
                  <a:pt x="4072" y="1003"/>
                </a:cubicBezTo>
                <a:cubicBezTo>
                  <a:pt x="4037" y="1006"/>
                  <a:pt x="3979" y="1051"/>
                  <a:pt x="3944" y="1056"/>
                </a:cubicBezTo>
                <a:cubicBezTo>
                  <a:pt x="3901" y="1070"/>
                  <a:pt x="3810" y="1070"/>
                  <a:pt x="3763" y="1077"/>
                </a:cubicBezTo>
                <a:cubicBezTo>
                  <a:pt x="3680" y="1089"/>
                  <a:pt x="3612" y="1117"/>
                  <a:pt x="3539" y="1120"/>
                </a:cubicBezTo>
                <a:cubicBezTo>
                  <a:pt x="3495" y="1127"/>
                  <a:pt x="3398" y="1153"/>
                  <a:pt x="3357" y="1173"/>
                </a:cubicBezTo>
                <a:cubicBezTo>
                  <a:pt x="3302" y="1201"/>
                  <a:pt x="3307" y="1156"/>
                  <a:pt x="3240" y="1173"/>
                </a:cubicBezTo>
                <a:cubicBezTo>
                  <a:pt x="3240" y="1162"/>
                  <a:pt x="3215" y="1181"/>
                  <a:pt x="3187" y="1184"/>
                </a:cubicBezTo>
                <a:cubicBezTo>
                  <a:pt x="3159" y="1187"/>
                  <a:pt x="3138" y="1181"/>
                  <a:pt x="3072" y="1192"/>
                </a:cubicBezTo>
                <a:cubicBezTo>
                  <a:pt x="2978" y="1215"/>
                  <a:pt x="2888" y="1239"/>
                  <a:pt x="2792" y="1248"/>
                </a:cubicBezTo>
                <a:cubicBezTo>
                  <a:pt x="2755" y="1257"/>
                  <a:pt x="2718" y="1275"/>
                  <a:pt x="2680" y="1280"/>
                </a:cubicBezTo>
                <a:cubicBezTo>
                  <a:pt x="2552" y="1298"/>
                  <a:pt x="2428" y="1323"/>
                  <a:pt x="2304" y="1360"/>
                </a:cubicBezTo>
                <a:cubicBezTo>
                  <a:pt x="2240" y="1379"/>
                  <a:pt x="2163" y="1394"/>
                  <a:pt x="2104" y="1424"/>
                </a:cubicBezTo>
                <a:cubicBezTo>
                  <a:pt x="2064" y="1444"/>
                  <a:pt x="2018" y="1466"/>
                  <a:pt x="1976" y="1480"/>
                </a:cubicBezTo>
                <a:cubicBezTo>
                  <a:pt x="1971" y="1488"/>
                  <a:pt x="1967" y="1497"/>
                  <a:pt x="1960" y="1504"/>
                </a:cubicBezTo>
                <a:cubicBezTo>
                  <a:pt x="1953" y="1511"/>
                  <a:pt x="1942" y="1513"/>
                  <a:pt x="1936" y="1520"/>
                </a:cubicBezTo>
                <a:cubicBezTo>
                  <a:pt x="1923" y="1534"/>
                  <a:pt x="1915" y="1552"/>
                  <a:pt x="1904" y="1568"/>
                </a:cubicBezTo>
                <a:cubicBezTo>
                  <a:pt x="1876" y="1610"/>
                  <a:pt x="1876" y="1671"/>
                  <a:pt x="1848" y="1712"/>
                </a:cubicBezTo>
                <a:cubicBezTo>
                  <a:pt x="1829" y="1740"/>
                  <a:pt x="1819" y="1768"/>
                  <a:pt x="1808" y="1800"/>
                </a:cubicBezTo>
                <a:cubicBezTo>
                  <a:pt x="1792" y="1911"/>
                  <a:pt x="1754" y="1978"/>
                  <a:pt x="1720" y="2080"/>
                </a:cubicBezTo>
                <a:cubicBezTo>
                  <a:pt x="1695" y="2255"/>
                  <a:pt x="1609" y="2517"/>
                  <a:pt x="1792" y="2608"/>
                </a:cubicBezTo>
                <a:cubicBezTo>
                  <a:pt x="1817" y="2682"/>
                  <a:pt x="1831" y="2706"/>
                  <a:pt x="1800" y="2808"/>
                </a:cubicBezTo>
                <a:cubicBezTo>
                  <a:pt x="1790" y="2841"/>
                  <a:pt x="1751" y="2835"/>
                  <a:pt x="1728" y="2848"/>
                </a:cubicBezTo>
                <a:cubicBezTo>
                  <a:pt x="1711" y="2857"/>
                  <a:pt x="1680" y="2880"/>
                  <a:pt x="1680" y="2880"/>
                </a:cubicBezTo>
                <a:cubicBezTo>
                  <a:pt x="1649" y="2926"/>
                  <a:pt x="1640" y="2965"/>
                  <a:pt x="1584" y="2984"/>
                </a:cubicBezTo>
                <a:cubicBezTo>
                  <a:pt x="1367" y="2979"/>
                  <a:pt x="1271" y="2973"/>
                  <a:pt x="1088" y="2960"/>
                </a:cubicBezTo>
                <a:cubicBezTo>
                  <a:pt x="1072" y="2957"/>
                  <a:pt x="1055" y="2958"/>
                  <a:pt x="1040" y="2952"/>
                </a:cubicBezTo>
                <a:cubicBezTo>
                  <a:pt x="1012" y="2942"/>
                  <a:pt x="960" y="2912"/>
                  <a:pt x="960" y="2912"/>
                </a:cubicBezTo>
                <a:cubicBezTo>
                  <a:pt x="915" y="2844"/>
                  <a:pt x="899" y="2774"/>
                  <a:pt x="864" y="2704"/>
                </a:cubicBezTo>
                <a:cubicBezTo>
                  <a:pt x="836" y="2649"/>
                  <a:pt x="784" y="2586"/>
                  <a:pt x="752" y="2536"/>
                </a:cubicBezTo>
                <a:cubicBezTo>
                  <a:pt x="746" y="2527"/>
                  <a:pt x="739" y="2487"/>
                  <a:pt x="736" y="2480"/>
                </a:cubicBezTo>
                <a:cubicBezTo>
                  <a:pt x="711" y="2413"/>
                  <a:pt x="701" y="2342"/>
                  <a:pt x="664" y="2280"/>
                </a:cubicBezTo>
                <a:cubicBezTo>
                  <a:pt x="641" y="2165"/>
                  <a:pt x="673" y="2307"/>
                  <a:pt x="640" y="2208"/>
                </a:cubicBezTo>
                <a:cubicBezTo>
                  <a:pt x="625" y="2164"/>
                  <a:pt x="623" y="2116"/>
                  <a:pt x="608" y="2072"/>
                </a:cubicBezTo>
                <a:cubicBezTo>
                  <a:pt x="587" y="2010"/>
                  <a:pt x="530" y="1952"/>
                  <a:pt x="496" y="1896"/>
                </a:cubicBezTo>
                <a:cubicBezTo>
                  <a:pt x="488" y="1865"/>
                  <a:pt x="471" y="1839"/>
                  <a:pt x="464" y="1808"/>
                </a:cubicBezTo>
                <a:cubicBezTo>
                  <a:pt x="447" y="1731"/>
                  <a:pt x="448" y="1655"/>
                  <a:pt x="408" y="1584"/>
                </a:cubicBezTo>
                <a:cubicBezTo>
                  <a:pt x="397" y="1564"/>
                  <a:pt x="383" y="1545"/>
                  <a:pt x="368" y="1528"/>
                </a:cubicBezTo>
                <a:cubicBezTo>
                  <a:pt x="350" y="1508"/>
                  <a:pt x="312" y="1472"/>
                  <a:pt x="312" y="1472"/>
                </a:cubicBezTo>
                <a:cubicBezTo>
                  <a:pt x="302" y="1434"/>
                  <a:pt x="269" y="1354"/>
                  <a:pt x="240" y="1328"/>
                </a:cubicBezTo>
                <a:cubicBezTo>
                  <a:pt x="226" y="1315"/>
                  <a:pt x="192" y="1296"/>
                  <a:pt x="192" y="1296"/>
                </a:cubicBezTo>
                <a:cubicBezTo>
                  <a:pt x="184" y="1283"/>
                  <a:pt x="177" y="1268"/>
                  <a:pt x="168" y="1256"/>
                </a:cubicBezTo>
                <a:cubicBezTo>
                  <a:pt x="161" y="1247"/>
                  <a:pt x="150" y="1241"/>
                  <a:pt x="144" y="1232"/>
                </a:cubicBezTo>
                <a:cubicBezTo>
                  <a:pt x="139" y="1225"/>
                  <a:pt x="140" y="1215"/>
                  <a:pt x="136" y="1208"/>
                </a:cubicBezTo>
                <a:cubicBezTo>
                  <a:pt x="112" y="1165"/>
                  <a:pt x="83" y="1123"/>
                  <a:pt x="48" y="1088"/>
                </a:cubicBezTo>
                <a:cubicBezTo>
                  <a:pt x="34" y="1046"/>
                  <a:pt x="24" y="1028"/>
                  <a:pt x="0" y="992"/>
                </a:cubicBezTo>
                <a:close/>
              </a:path>
            </a:pathLst>
          </a:custGeom>
          <a:solidFill>
            <a:srgbClr val="003399">
              <a:alpha val="50195"/>
            </a:srgbClr>
          </a:solidFill>
          <a:ln>
            <a:noFill/>
          </a:ln>
          <a:effectLst/>
          <a:extLst>
            <a:ext uri="{91240B29-F687-4f45-9708-019B960494DF}">
              <a14:hiddenLine xmlns="" xmlns:a14="http://schemas.microsoft.com/office/drawing/2010/main" w="1587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en-US"/>
          </a:p>
        </p:txBody>
      </p:sp>
    </p:spTree>
    <p:extLst>
      <p:ext uri="{BB962C8B-B14F-4D97-AF65-F5344CB8AC3E}">
        <p14:creationId xmlns:p14="http://schemas.microsoft.com/office/powerpoint/2010/main" val="149848766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en-US" altLang="en-US" dirty="0" smtClean="0">
                <a:solidFill>
                  <a:srgbClr val="CD0000"/>
                </a:solidFill>
              </a:rPr>
              <a:t>Dijkstra's Shortest Path Algorithm</a:t>
            </a:r>
          </a:p>
        </p:txBody>
      </p:sp>
      <p:sp>
        <p:nvSpPr>
          <p:cNvPr id="19460"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19461"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19462"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19463"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19464"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19465"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19466"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19467"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19468" name="AutoShape 11"/>
          <p:cNvCxnSpPr>
            <a:cxnSpLocks noChangeShapeType="1"/>
            <a:stCxn id="19460" idx="7"/>
            <a:endCxn id="19463" idx="2"/>
          </p:cNvCxnSpPr>
          <p:nvPr/>
        </p:nvCxnSpPr>
        <p:spPr bwMode="auto">
          <a:xfrm flipV="1">
            <a:off x="2081213" y="3057526"/>
            <a:ext cx="1511300" cy="379413"/>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9469" name="AutoShape 12"/>
          <p:cNvCxnSpPr>
            <a:cxnSpLocks noChangeShapeType="1"/>
            <a:stCxn id="19460" idx="6"/>
            <a:endCxn id="19464" idx="1"/>
          </p:cNvCxnSpPr>
          <p:nvPr/>
        </p:nvCxnSpPr>
        <p:spPr bwMode="auto">
          <a:xfrm>
            <a:off x="2133600" y="3551239"/>
            <a:ext cx="2317750" cy="561975"/>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9470" name="AutoShape 13"/>
          <p:cNvCxnSpPr>
            <a:cxnSpLocks noChangeShapeType="1"/>
            <a:stCxn id="19460" idx="5"/>
            <a:endCxn id="19465" idx="0"/>
          </p:cNvCxnSpPr>
          <p:nvPr/>
        </p:nvCxnSpPr>
        <p:spPr bwMode="auto">
          <a:xfrm>
            <a:off x="2081213" y="3665539"/>
            <a:ext cx="1731962" cy="2346325"/>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9471" name="AutoShape 14"/>
          <p:cNvCxnSpPr>
            <a:cxnSpLocks noChangeShapeType="1"/>
            <a:stCxn id="19464" idx="7"/>
            <a:endCxn id="19461" idx="2"/>
          </p:cNvCxnSpPr>
          <p:nvPr/>
        </p:nvCxnSpPr>
        <p:spPr bwMode="auto">
          <a:xfrm flipV="1">
            <a:off x="4664075" y="3057525"/>
            <a:ext cx="4819650" cy="1055688"/>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9472" name="AutoShape 15"/>
          <p:cNvCxnSpPr>
            <a:cxnSpLocks noChangeShapeType="1"/>
            <a:stCxn id="19466" idx="7"/>
            <a:endCxn id="19461"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9473" name="AutoShape 16"/>
          <p:cNvCxnSpPr>
            <a:cxnSpLocks noChangeShapeType="1"/>
            <a:stCxn id="19464" idx="5"/>
            <a:endCxn id="19467"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9474" name="AutoShape 17"/>
          <p:cNvCxnSpPr>
            <a:cxnSpLocks noChangeShapeType="1"/>
            <a:stCxn id="19467" idx="5"/>
            <a:endCxn id="19462" idx="2"/>
          </p:cNvCxnSpPr>
          <p:nvPr/>
        </p:nvCxnSpPr>
        <p:spPr bwMode="auto">
          <a:xfrm>
            <a:off x="6070601" y="5033964"/>
            <a:ext cx="3724275" cy="1023937"/>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9475" name="AutoShape 18"/>
          <p:cNvCxnSpPr>
            <a:cxnSpLocks noChangeShapeType="1"/>
            <a:stCxn id="19467" idx="6"/>
            <a:endCxn id="19466" idx="2"/>
          </p:cNvCxnSpPr>
          <p:nvPr/>
        </p:nvCxnSpPr>
        <p:spPr bwMode="auto">
          <a:xfrm flipV="1">
            <a:off x="6122988" y="4576763"/>
            <a:ext cx="2417762" cy="342900"/>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9476" name="AutoShape 19"/>
          <p:cNvCxnSpPr>
            <a:cxnSpLocks noChangeShapeType="1"/>
            <a:stCxn id="19466" idx="4"/>
            <a:endCxn id="19462"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9477" name="AutoShape 20"/>
          <p:cNvCxnSpPr>
            <a:cxnSpLocks noChangeShapeType="1"/>
            <a:stCxn id="19461" idx="3"/>
            <a:endCxn id="19467" idx="7"/>
          </p:cNvCxnSpPr>
          <p:nvPr/>
        </p:nvCxnSpPr>
        <p:spPr bwMode="auto">
          <a:xfrm flipH="1">
            <a:off x="6070601" y="3171825"/>
            <a:ext cx="3465513" cy="1633538"/>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9478" name="AutoShape 21"/>
          <p:cNvCxnSpPr>
            <a:cxnSpLocks noChangeShapeType="1"/>
            <a:stCxn id="19464" idx="4"/>
            <a:endCxn id="19465"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9479" name="AutoShape 22"/>
          <p:cNvCxnSpPr>
            <a:cxnSpLocks noChangeShapeType="1"/>
            <a:stCxn id="19465" idx="6"/>
            <a:endCxn id="19467"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9480" name="AutoShape 23"/>
          <p:cNvCxnSpPr>
            <a:cxnSpLocks noChangeShapeType="1"/>
            <a:stCxn id="19463" idx="6"/>
            <a:endCxn id="19461" idx="1"/>
          </p:cNvCxnSpPr>
          <p:nvPr/>
        </p:nvCxnSpPr>
        <p:spPr bwMode="auto">
          <a:xfrm flipV="1">
            <a:off x="3910013" y="2943225"/>
            <a:ext cx="5626100" cy="114300"/>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9481" name="AutoShape 24"/>
          <p:cNvCxnSpPr>
            <a:cxnSpLocks noChangeShapeType="1"/>
            <a:stCxn id="19465" idx="6"/>
            <a:endCxn id="19462"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19482" name="AutoShape 25"/>
          <p:cNvCxnSpPr>
            <a:cxnSpLocks noChangeShapeType="1"/>
            <a:stCxn id="19461" idx="5"/>
            <a:endCxn id="19462" idx="0"/>
          </p:cNvCxnSpPr>
          <p:nvPr/>
        </p:nvCxnSpPr>
        <p:spPr bwMode="auto">
          <a:xfrm>
            <a:off x="9748839" y="3171826"/>
            <a:ext cx="204787" cy="2727325"/>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19483"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19484"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19485"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19486"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19487"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19488"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19489"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19490"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19491"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19492"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19493"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19494"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9495"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19496"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9497" name="Text Box 41"/>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15</a:t>
            </a:r>
            <a:endParaRPr lang="en-US" altLang="en-US" sz="1600">
              <a:solidFill>
                <a:srgbClr val="006600"/>
              </a:solidFill>
            </a:endParaRPr>
          </a:p>
        </p:txBody>
      </p:sp>
      <p:sp>
        <p:nvSpPr>
          <p:cNvPr id="19498" name="Text Box 42"/>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19499" name="Text Box 44"/>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9500" name="Text Box 45"/>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9501" name="Text Box 46"/>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19502" name="Text Box 47"/>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9503" name="Text Box 48"/>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0</a:t>
            </a:r>
            <a:endParaRPr lang="en-US" altLang="en-US" sz="1600">
              <a:solidFill>
                <a:srgbClr val="006600"/>
              </a:solidFill>
            </a:endParaRPr>
          </a:p>
        </p:txBody>
      </p:sp>
      <p:sp>
        <p:nvSpPr>
          <p:cNvPr id="19504" name="Text Box 49"/>
          <p:cNvSpPr txBox="1">
            <a:spLocks noChangeArrowheads="1"/>
          </p:cNvSpPr>
          <p:nvPr/>
        </p:nvSpPr>
        <p:spPr bwMode="auto">
          <a:xfrm>
            <a:off x="4852987" y="1369666"/>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a:t>S = { s, 2, 3, 5, 6, 7 }</a:t>
            </a:r>
          </a:p>
          <a:p>
            <a:pPr>
              <a:spcBef>
                <a:spcPct val="20000"/>
              </a:spcBef>
              <a:buClr>
                <a:srgbClr val="003399"/>
              </a:buClr>
              <a:buSzPct val="50000"/>
              <a:buFont typeface="Monotype Sorts" pitchFamily="92" charset="2"/>
              <a:buNone/>
            </a:pPr>
            <a:r>
              <a:rPr lang="en-US" altLang="en-US"/>
              <a:t>PQ = { 4, t }</a:t>
            </a:r>
          </a:p>
        </p:txBody>
      </p:sp>
      <p:sp>
        <p:nvSpPr>
          <p:cNvPr id="19505" name="Text Box 50"/>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9506" name="Text Box 51"/>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9507" name="Text Box 52"/>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9508" name="Text Box 53"/>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9509" name="Text Box 54"/>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9510" name="Text Box 55"/>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9511" name="Text Box 58"/>
          <p:cNvSpPr txBox="1">
            <a:spLocks noChangeArrowheads="1"/>
          </p:cNvSpPr>
          <p:nvPr/>
        </p:nvSpPr>
        <p:spPr bwMode="auto">
          <a:xfrm>
            <a:off x="5645151" y="42021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44</a:t>
            </a:r>
            <a:endParaRPr lang="en-US" altLang="en-US" sz="1600">
              <a:solidFill>
                <a:srgbClr val="006600"/>
              </a:solidFill>
            </a:endParaRPr>
          </a:p>
        </p:txBody>
      </p:sp>
      <p:sp>
        <p:nvSpPr>
          <p:cNvPr id="19512" name="Text Box 59"/>
          <p:cNvSpPr txBox="1">
            <a:spLocks noChangeArrowheads="1"/>
          </p:cNvSpPr>
          <p:nvPr/>
        </p:nvSpPr>
        <p:spPr bwMode="auto">
          <a:xfrm>
            <a:off x="5870576" y="4475164"/>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9513" name="Text Box 60"/>
          <p:cNvSpPr txBox="1">
            <a:spLocks noChangeArrowheads="1"/>
          </p:cNvSpPr>
          <p:nvPr/>
        </p:nvSpPr>
        <p:spPr bwMode="auto">
          <a:xfrm>
            <a:off x="5962651" y="41894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35</a:t>
            </a:r>
            <a:endParaRPr lang="en-US" altLang="en-US" sz="1600">
              <a:solidFill>
                <a:srgbClr val="006600"/>
              </a:solidFill>
            </a:endParaRPr>
          </a:p>
        </p:txBody>
      </p:sp>
      <p:sp>
        <p:nvSpPr>
          <p:cNvPr id="19514" name="Text Box 61"/>
          <p:cNvSpPr txBox="1">
            <a:spLocks noChangeArrowheads="1"/>
          </p:cNvSpPr>
          <p:nvPr/>
        </p:nvSpPr>
        <p:spPr bwMode="auto">
          <a:xfrm>
            <a:off x="5883276" y="4246564"/>
            <a:ext cx="276225"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19515" name="Text Box 62"/>
          <p:cNvSpPr txBox="1">
            <a:spLocks noChangeArrowheads="1"/>
          </p:cNvSpPr>
          <p:nvPr/>
        </p:nvSpPr>
        <p:spPr bwMode="auto">
          <a:xfrm>
            <a:off x="9353551" y="6280150"/>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59</a:t>
            </a:r>
            <a:endParaRPr lang="en-US" altLang="en-US" sz="1600">
              <a:solidFill>
                <a:srgbClr val="006600"/>
              </a:solidFill>
            </a:endParaRPr>
          </a:p>
        </p:txBody>
      </p:sp>
      <p:sp>
        <p:nvSpPr>
          <p:cNvPr id="19516" name="Text Box 63"/>
          <p:cNvSpPr txBox="1">
            <a:spLocks noChangeArrowheads="1"/>
          </p:cNvSpPr>
          <p:nvPr/>
        </p:nvSpPr>
        <p:spPr bwMode="auto">
          <a:xfrm>
            <a:off x="9871076" y="63246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9517" name="Text Box 65"/>
          <p:cNvSpPr txBox="1">
            <a:spLocks noChangeArrowheads="1"/>
          </p:cNvSpPr>
          <p:nvPr/>
        </p:nvSpPr>
        <p:spPr bwMode="auto">
          <a:xfrm>
            <a:off x="9591676" y="63246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9518" name="Text Box 66"/>
          <p:cNvSpPr txBox="1">
            <a:spLocks noChangeArrowheads="1"/>
          </p:cNvSpPr>
          <p:nvPr/>
        </p:nvSpPr>
        <p:spPr bwMode="auto">
          <a:xfrm>
            <a:off x="9010651" y="62722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51</a:t>
            </a:r>
            <a:endParaRPr lang="en-US" altLang="en-US" sz="1600">
              <a:solidFill>
                <a:srgbClr val="006600"/>
              </a:solidFill>
            </a:endParaRPr>
          </a:p>
        </p:txBody>
      </p:sp>
      <p:sp>
        <p:nvSpPr>
          <p:cNvPr id="19519" name="Text Box 67"/>
          <p:cNvSpPr txBox="1">
            <a:spLocks noChangeArrowheads="1"/>
          </p:cNvSpPr>
          <p:nvPr/>
        </p:nvSpPr>
        <p:spPr bwMode="auto">
          <a:xfrm>
            <a:off x="6175376" y="4233864"/>
            <a:ext cx="276225"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19520" name="Text Box 68"/>
          <p:cNvSpPr txBox="1">
            <a:spLocks noChangeArrowheads="1"/>
          </p:cNvSpPr>
          <p:nvPr/>
        </p:nvSpPr>
        <p:spPr bwMode="auto">
          <a:xfrm>
            <a:off x="6280151" y="41894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34</a:t>
            </a:r>
            <a:endParaRPr lang="en-US" altLang="en-US" sz="1600">
              <a:solidFill>
                <a:srgbClr val="006600"/>
              </a:solidFill>
            </a:endParaRPr>
          </a:p>
        </p:txBody>
      </p:sp>
      <p:sp>
        <p:nvSpPr>
          <p:cNvPr id="19521" name="Text Box 81"/>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19522" name="Freeform 71"/>
          <p:cNvSpPr>
            <a:spLocks/>
          </p:cNvSpPr>
          <p:nvPr/>
        </p:nvSpPr>
        <p:spPr bwMode="auto">
          <a:xfrm>
            <a:off x="1701800" y="2028826"/>
            <a:ext cx="8534400" cy="4752975"/>
          </a:xfrm>
          <a:custGeom>
            <a:avLst/>
            <a:gdLst>
              <a:gd name="T0" fmla="*/ 0 w 5376"/>
              <a:gd name="T1" fmla="*/ 1400175 h 2994"/>
              <a:gd name="T2" fmla="*/ 177800 w 5376"/>
              <a:gd name="T3" fmla="*/ 955675 h 2994"/>
              <a:gd name="T4" fmla="*/ 482600 w 5376"/>
              <a:gd name="T5" fmla="*/ 790575 h 2994"/>
              <a:gd name="T6" fmla="*/ 698500 w 5376"/>
              <a:gd name="T7" fmla="*/ 676275 h 2994"/>
              <a:gd name="T8" fmla="*/ 990600 w 5376"/>
              <a:gd name="T9" fmla="*/ 625475 h 2994"/>
              <a:gd name="T10" fmla="*/ 1320800 w 5376"/>
              <a:gd name="T11" fmla="*/ 561975 h 2994"/>
              <a:gd name="T12" fmla="*/ 1511300 w 5376"/>
              <a:gd name="T13" fmla="*/ 498475 h 2994"/>
              <a:gd name="T14" fmla="*/ 2273300 w 5376"/>
              <a:gd name="T15" fmla="*/ 396875 h 2994"/>
              <a:gd name="T16" fmla="*/ 3060700 w 5376"/>
              <a:gd name="T17" fmla="*/ 460375 h 2994"/>
              <a:gd name="T18" fmla="*/ 4191000 w 5376"/>
              <a:gd name="T19" fmla="*/ 511175 h 2994"/>
              <a:gd name="T20" fmla="*/ 7256463 w 5376"/>
              <a:gd name="T21" fmla="*/ 290513 h 2994"/>
              <a:gd name="T22" fmla="*/ 7866063 w 5376"/>
              <a:gd name="T23" fmla="*/ 53975 h 2994"/>
              <a:gd name="T24" fmla="*/ 8288338 w 5376"/>
              <a:gd name="T25" fmla="*/ 36513 h 2994"/>
              <a:gd name="T26" fmla="*/ 8491538 w 5376"/>
              <a:gd name="T27" fmla="*/ 223838 h 2994"/>
              <a:gd name="T28" fmla="*/ 8534400 w 5376"/>
              <a:gd name="T29" fmla="*/ 434975 h 2994"/>
              <a:gd name="T30" fmla="*/ 8521700 w 5376"/>
              <a:gd name="T31" fmla="*/ 993775 h 2994"/>
              <a:gd name="T32" fmla="*/ 8394700 w 5376"/>
              <a:gd name="T33" fmla="*/ 1362075 h 2994"/>
              <a:gd name="T34" fmla="*/ 8318500 w 5376"/>
              <a:gd name="T35" fmla="*/ 1577975 h 2994"/>
              <a:gd name="T36" fmla="*/ 8026400 w 5376"/>
              <a:gd name="T37" fmla="*/ 1654175 h 2994"/>
              <a:gd name="T38" fmla="*/ 7670800 w 5376"/>
              <a:gd name="T39" fmla="*/ 1768475 h 2994"/>
              <a:gd name="T40" fmla="*/ 7467600 w 5376"/>
              <a:gd name="T41" fmla="*/ 1793875 h 2994"/>
              <a:gd name="T42" fmla="*/ 6692900 w 5376"/>
              <a:gd name="T43" fmla="*/ 1984375 h 2994"/>
              <a:gd name="T44" fmla="*/ 6578600 w 5376"/>
              <a:gd name="T45" fmla="*/ 2035175 h 2994"/>
              <a:gd name="T46" fmla="*/ 6248400 w 5376"/>
              <a:gd name="T47" fmla="*/ 2200275 h 2994"/>
              <a:gd name="T48" fmla="*/ 5918200 w 5376"/>
              <a:gd name="T49" fmla="*/ 2365375 h 2994"/>
              <a:gd name="T50" fmla="*/ 5613400 w 5376"/>
              <a:gd name="T51" fmla="*/ 2441575 h 2994"/>
              <a:gd name="T52" fmla="*/ 5435600 w 5376"/>
              <a:gd name="T53" fmla="*/ 2492375 h 2994"/>
              <a:gd name="T54" fmla="*/ 5156200 w 5376"/>
              <a:gd name="T55" fmla="*/ 2543175 h 2994"/>
              <a:gd name="T56" fmla="*/ 5003800 w 5376"/>
              <a:gd name="T57" fmla="*/ 2657475 h 2994"/>
              <a:gd name="T58" fmla="*/ 4914900 w 5376"/>
              <a:gd name="T59" fmla="*/ 2759075 h 2994"/>
              <a:gd name="T60" fmla="*/ 4851400 w 5376"/>
              <a:gd name="T61" fmla="*/ 2873375 h 2994"/>
              <a:gd name="T62" fmla="*/ 4775200 w 5376"/>
              <a:gd name="T63" fmla="*/ 3025775 h 2994"/>
              <a:gd name="T64" fmla="*/ 4445000 w 5376"/>
              <a:gd name="T65" fmla="*/ 3241675 h 2994"/>
              <a:gd name="T66" fmla="*/ 4292600 w 5376"/>
              <a:gd name="T67" fmla="*/ 3317875 h 2994"/>
              <a:gd name="T68" fmla="*/ 4051300 w 5376"/>
              <a:gd name="T69" fmla="*/ 3355975 h 2994"/>
              <a:gd name="T70" fmla="*/ 3822700 w 5376"/>
              <a:gd name="T71" fmla="*/ 3521075 h 2994"/>
              <a:gd name="T72" fmla="*/ 3657600 w 5376"/>
              <a:gd name="T73" fmla="*/ 3622675 h 2994"/>
              <a:gd name="T74" fmla="*/ 3251200 w 5376"/>
              <a:gd name="T75" fmla="*/ 3952875 h 2994"/>
              <a:gd name="T76" fmla="*/ 3124200 w 5376"/>
              <a:gd name="T77" fmla="*/ 4041775 h 2994"/>
              <a:gd name="T78" fmla="*/ 3022600 w 5376"/>
              <a:gd name="T79" fmla="*/ 4232275 h 2994"/>
              <a:gd name="T80" fmla="*/ 2946400 w 5376"/>
              <a:gd name="T81" fmla="*/ 4410075 h 2994"/>
              <a:gd name="T82" fmla="*/ 2667000 w 5376"/>
              <a:gd name="T83" fmla="*/ 4752975 h 2994"/>
              <a:gd name="T84" fmla="*/ 1917700 w 5376"/>
              <a:gd name="T85" fmla="*/ 4689475 h 2994"/>
              <a:gd name="T86" fmla="*/ 1600200 w 5376"/>
              <a:gd name="T87" fmla="*/ 4600575 h 2994"/>
              <a:gd name="T88" fmla="*/ 1485900 w 5376"/>
              <a:gd name="T89" fmla="*/ 4549775 h 2994"/>
              <a:gd name="T90" fmla="*/ 1409700 w 5376"/>
              <a:gd name="T91" fmla="*/ 4371975 h 2994"/>
              <a:gd name="T92" fmla="*/ 1257300 w 5376"/>
              <a:gd name="T93" fmla="*/ 4219575 h 2994"/>
              <a:gd name="T94" fmla="*/ 1168400 w 5376"/>
              <a:gd name="T95" fmla="*/ 4092575 h 2994"/>
              <a:gd name="T96" fmla="*/ 1117600 w 5376"/>
              <a:gd name="T97" fmla="*/ 3978275 h 2994"/>
              <a:gd name="T98" fmla="*/ 1079500 w 5376"/>
              <a:gd name="T99" fmla="*/ 3940175 h 2994"/>
              <a:gd name="T100" fmla="*/ 1041400 w 5376"/>
              <a:gd name="T101" fmla="*/ 3851275 h 2994"/>
              <a:gd name="T102" fmla="*/ 749300 w 5376"/>
              <a:gd name="T103" fmla="*/ 3482975 h 2994"/>
              <a:gd name="T104" fmla="*/ 698500 w 5376"/>
              <a:gd name="T105" fmla="*/ 3279775 h 2994"/>
              <a:gd name="T106" fmla="*/ 533400 w 5376"/>
              <a:gd name="T107" fmla="*/ 3025775 h 2994"/>
              <a:gd name="T108" fmla="*/ 431800 w 5376"/>
              <a:gd name="T109" fmla="*/ 2835275 h 2994"/>
              <a:gd name="T110" fmla="*/ 304800 w 5376"/>
              <a:gd name="T111" fmla="*/ 2695575 h 2994"/>
              <a:gd name="T112" fmla="*/ 152400 w 5376"/>
              <a:gd name="T113" fmla="*/ 1984375 h 2994"/>
              <a:gd name="T114" fmla="*/ 38100 w 5376"/>
              <a:gd name="T115" fmla="*/ 1781175 h 2994"/>
              <a:gd name="T116" fmla="*/ 25400 w 5376"/>
              <a:gd name="T117" fmla="*/ 1730375 h 2994"/>
              <a:gd name="T118" fmla="*/ 0 w 5376"/>
              <a:gd name="T119" fmla="*/ 1654175 h 2994"/>
              <a:gd name="T120" fmla="*/ 0 w 5376"/>
              <a:gd name="T121" fmla="*/ 1400175 h 299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376" h="2994">
                <a:moveTo>
                  <a:pt x="0" y="882"/>
                </a:moveTo>
                <a:cubicBezTo>
                  <a:pt x="45" y="791"/>
                  <a:pt x="44" y="682"/>
                  <a:pt x="112" y="602"/>
                </a:cubicBezTo>
                <a:cubicBezTo>
                  <a:pt x="158" y="548"/>
                  <a:pt x="244" y="531"/>
                  <a:pt x="304" y="498"/>
                </a:cubicBezTo>
                <a:cubicBezTo>
                  <a:pt x="354" y="470"/>
                  <a:pt x="386" y="444"/>
                  <a:pt x="440" y="426"/>
                </a:cubicBezTo>
                <a:cubicBezTo>
                  <a:pt x="500" y="406"/>
                  <a:pt x="562" y="404"/>
                  <a:pt x="624" y="394"/>
                </a:cubicBezTo>
                <a:cubicBezTo>
                  <a:pt x="693" y="382"/>
                  <a:pt x="764" y="371"/>
                  <a:pt x="832" y="354"/>
                </a:cubicBezTo>
                <a:cubicBezTo>
                  <a:pt x="869" y="329"/>
                  <a:pt x="911" y="328"/>
                  <a:pt x="952" y="314"/>
                </a:cubicBezTo>
                <a:cubicBezTo>
                  <a:pt x="1113" y="260"/>
                  <a:pt x="1260" y="256"/>
                  <a:pt x="1432" y="250"/>
                </a:cubicBezTo>
                <a:cubicBezTo>
                  <a:pt x="1618" y="257"/>
                  <a:pt x="1740" y="283"/>
                  <a:pt x="1928" y="290"/>
                </a:cubicBezTo>
                <a:cubicBezTo>
                  <a:pt x="2165" y="314"/>
                  <a:pt x="2402" y="317"/>
                  <a:pt x="2640" y="322"/>
                </a:cubicBezTo>
                <a:cubicBezTo>
                  <a:pt x="3273" y="355"/>
                  <a:pt x="3932" y="189"/>
                  <a:pt x="4571" y="183"/>
                </a:cubicBezTo>
                <a:cubicBezTo>
                  <a:pt x="4711" y="165"/>
                  <a:pt x="4828" y="88"/>
                  <a:pt x="4955" y="34"/>
                </a:cubicBezTo>
                <a:cubicBezTo>
                  <a:pt x="5034" y="0"/>
                  <a:pt x="5151" y="26"/>
                  <a:pt x="5221" y="23"/>
                </a:cubicBezTo>
                <a:cubicBezTo>
                  <a:pt x="5277" y="29"/>
                  <a:pt x="5310" y="102"/>
                  <a:pt x="5349" y="141"/>
                </a:cubicBezTo>
                <a:cubicBezTo>
                  <a:pt x="5354" y="160"/>
                  <a:pt x="5376" y="255"/>
                  <a:pt x="5376" y="274"/>
                </a:cubicBezTo>
                <a:cubicBezTo>
                  <a:pt x="5376" y="391"/>
                  <a:pt x="5373" y="509"/>
                  <a:pt x="5368" y="626"/>
                </a:cubicBezTo>
                <a:cubicBezTo>
                  <a:pt x="5365" y="705"/>
                  <a:pt x="5312" y="785"/>
                  <a:pt x="5288" y="858"/>
                </a:cubicBezTo>
                <a:cubicBezTo>
                  <a:pt x="5275" y="898"/>
                  <a:pt x="5274" y="967"/>
                  <a:pt x="5240" y="994"/>
                </a:cubicBezTo>
                <a:cubicBezTo>
                  <a:pt x="5195" y="1030"/>
                  <a:pt x="5111" y="1036"/>
                  <a:pt x="5056" y="1042"/>
                </a:cubicBezTo>
                <a:cubicBezTo>
                  <a:pt x="4981" y="1061"/>
                  <a:pt x="4909" y="1101"/>
                  <a:pt x="4832" y="1114"/>
                </a:cubicBezTo>
                <a:cubicBezTo>
                  <a:pt x="4765" y="1125"/>
                  <a:pt x="4765" y="1118"/>
                  <a:pt x="4704" y="1130"/>
                </a:cubicBezTo>
                <a:cubicBezTo>
                  <a:pt x="4540" y="1163"/>
                  <a:pt x="4378" y="1210"/>
                  <a:pt x="4216" y="1250"/>
                </a:cubicBezTo>
                <a:cubicBezTo>
                  <a:pt x="4189" y="1257"/>
                  <a:pt x="4170" y="1273"/>
                  <a:pt x="4144" y="1282"/>
                </a:cubicBezTo>
                <a:cubicBezTo>
                  <a:pt x="4089" y="1337"/>
                  <a:pt x="4009" y="1362"/>
                  <a:pt x="3936" y="1386"/>
                </a:cubicBezTo>
                <a:cubicBezTo>
                  <a:pt x="3905" y="1478"/>
                  <a:pt x="3805" y="1471"/>
                  <a:pt x="3728" y="1490"/>
                </a:cubicBezTo>
                <a:cubicBezTo>
                  <a:pt x="3665" y="1506"/>
                  <a:pt x="3598" y="1517"/>
                  <a:pt x="3536" y="1538"/>
                </a:cubicBezTo>
                <a:cubicBezTo>
                  <a:pt x="3504" y="1549"/>
                  <a:pt x="3457" y="1567"/>
                  <a:pt x="3424" y="1570"/>
                </a:cubicBezTo>
                <a:cubicBezTo>
                  <a:pt x="3360" y="1576"/>
                  <a:pt x="3308" y="1582"/>
                  <a:pt x="3248" y="1602"/>
                </a:cubicBezTo>
                <a:cubicBezTo>
                  <a:pt x="3211" y="1614"/>
                  <a:pt x="3183" y="1653"/>
                  <a:pt x="3152" y="1674"/>
                </a:cubicBezTo>
                <a:cubicBezTo>
                  <a:pt x="3115" y="1730"/>
                  <a:pt x="3136" y="1711"/>
                  <a:pt x="3096" y="1738"/>
                </a:cubicBezTo>
                <a:cubicBezTo>
                  <a:pt x="3082" y="1780"/>
                  <a:pt x="3093" y="1755"/>
                  <a:pt x="3056" y="1810"/>
                </a:cubicBezTo>
                <a:cubicBezTo>
                  <a:pt x="3004" y="1888"/>
                  <a:pt x="3084" y="1830"/>
                  <a:pt x="3008" y="1906"/>
                </a:cubicBezTo>
                <a:cubicBezTo>
                  <a:pt x="2945" y="1969"/>
                  <a:pt x="2885" y="2014"/>
                  <a:pt x="2800" y="2042"/>
                </a:cubicBezTo>
                <a:cubicBezTo>
                  <a:pt x="2768" y="2053"/>
                  <a:pt x="2738" y="2079"/>
                  <a:pt x="2704" y="2090"/>
                </a:cubicBezTo>
                <a:cubicBezTo>
                  <a:pt x="2655" y="2106"/>
                  <a:pt x="2602" y="2104"/>
                  <a:pt x="2552" y="2114"/>
                </a:cubicBezTo>
                <a:cubicBezTo>
                  <a:pt x="2477" y="2111"/>
                  <a:pt x="2482" y="2225"/>
                  <a:pt x="2408" y="2218"/>
                </a:cubicBezTo>
                <a:cubicBezTo>
                  <a:pt x="2336" y="2212"/>
                  <a:pt x="2372" y="2305"/>
                  <a:pt x="2304" y="2282"/>
                </a:cubicBezTo>
                <a:cubicBezTo>
                  <a:pt x="2244" y="2327"/>
                  <a:pt x="2104" y="2446"/>
                  <a:pt x="2048" y="2490"/>
                </a:cubicBezTo>
                <a:cubicBezTo>
                  <a:pt x="2032" y="2485"/>
                  <a:pt x="1968" y="2546"/>
                  <a:pt x="1968" y="2546"/>
                </a:cubicBezTo>
                <a:cubicBezTo>
                  <a:pt x="1908" y="2569"/>
                  <a:pt x="1945" y="2638"/>
                  <a:pt x="1904" y="2666"/>
                </a:cubicBezTo>
                <a:cubicBezTo>
                  <a:pt x="1871" y="2699"/>
                  <a:pt x="1893" y="2723"/>
                  <a:pt x="1856" y="2778"/>
                </a:cubicBezTo>
                <a:cubicBezTo>
                  <a:pt x="1916" y="2868"/>
                  <a:pt x="1776" y="2962"/>
                  <a:pt x="1680" y="2994"/>
                </a:cubicBezTo>
                <a:cubicBezTo>
                  <a:pt x="1552" y="2908"/>
                  <a:pt x="1310" y="2956"/>
                  <a:pt x="1208" y="2954"/>
                </a:cubicBezTo>
                <a:cubicBezTo>
                  <a:pt x="1140" y="2937"/>
                  <a:pt x="1074" y="2920"/>
                  <a:pt x="1008" y="2898"/>
                </a:cubicBezTo>
                <a:cubicBezTo>
                  <a:pt x="984" y="2890"/>
                  <a:pt x="955" y="2885"/>
                  <a:pt x="936" y="2866"/>
                </a:cubicBezTo>
                <a:cubicBezTo>
                  <a:pt x="901" y="2831"/>
                  <a:pt x="906" y="2795"/>
                  <a:pt x="888" y="2754"/>
                </a:cubicBezTo>
                <a:cubicBezTo>
                  <a:pt x="871" y="2715"/>
                  <a:pt x="819" y="2689"/>
                  <a:pt x="792" y="2658"/>
                </a:cubicBezTo>
                <a:cubicBezTo>
                  <a:pt x="776" y="2640"/>
                  <a:pt x="747" y="2594"/>
                  <a:pt x="736" y="2578"/>
                </a:cubicBezTo>
                <a:cubicBezTo>
                  <a:pt x="673" y="2484"/>
                  <a:pt x="762" y="2587"/>
                  <a:pt x="704" y="2506"/>
                </a:cubicBezTo>
                <a:cubicBezTo>
                  <a:pt x="697" y="2497"/>
                  <a:pt x="687" y="2491"/>
                  <a:pt x="680" y="2482"/>
                </a:cubicBezTo>
                <a:cubicBezTo>
                  <a:pt x="640" y="2426"/>
                  <a:pt x="682" y="2473"/>
                  <a:pt x="656" y="2426"/>
                </a:cubicBezTo>
                <a:cubicBezTo>
                  <a:pt x="606" y="2336"/>
                  <a:pt x="506" y="2296"/>
                  <a:pt x="472" y="2194"/>
                </a:cubicBezTo>
                <a:cubicBezTo>
                  <a:pt x="469" y="2171"/>
                  <a:pt x="458" y="2084"/>
                  <a:pt x="440" y="2066"/>
                </a:cubicBezTo>
                <a:cubicBezTo>
                  <a:pt x="395" y="2021"/>
                  <a:pt x="364" y="1962"/>
                  <a:pt x="336" y="1906"/>
                </a:cubicBezTo>
                <a:cubicBezTo>
                  <a:pt x="315" y="1864"/>
                  <a:pt x="302" y="1822"/>
                  <a:pt x="272" y="1786"/>
                </a:cubicBezTo>
                <a:cubicBezTo>
                  <a:pt x="154" y="1644"/>
                  <a:pt x="240" y="1770"/>
                  <a:pt x="192" y="1698"/>
                </a:cubicBezTo>
                <a:cubicBezTo>
                  <a:pt x="167" y="1547"/>
                  <a:pt x="133" y="1399"/>
                  <a:pt x="96" y="1250"/>
                </a:cubicBezTo>
                <a:cubicBezTo>
                  <a:pt x="91" y="1230"/>
                  <a:pt x="34" y="1150"/>
                  <a:pt x="24" y="1122"/>
                </a:cubicBezTo>
                <a:cubicBezTo>
                  <a:pt x="20" y="1112"/>
                  <a:pt x="19" y="1101"/>
                  <a:pt x="16" y="1090"/>
                </a:cubicBezTo>
                <a:cubicBezTo>
                  <a:pt x="11" y="1074"/>
                  <a:pt x="0" y="1042"/>
                  <a:pt x="0" y="1042"/>
                </a:cubicBezTo>
                <a:cubicBezTo>
                  <a:pt x="9" y="908"/>
                  <a:pt x="16" y="961"/>
                  <a:pt x="0" y="882"/>
                </a:cubicBezTo>
                <a:close/>
              </a:path>
            </a:pathLst>
          </a:custGeom>
          <a:solidFill>
            <a:srgbClr val="003399">
              <a:alpha val="50195"/>
            </a:srgbClr>
          </a:solidFill>
          <a:ln>
            <a:noFill/>
          </a:ln>
          <a:effectLst/>
          <a:extLst>
            <a:ext uri="{91240B29-F687-4f45-9708-019B960494DF}">
              <a14:hiddenLine xmlns="" xmlns:a14="http://schemas.microsoft.com/office/drawing/2010/main" w="1587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en-US"/>
          </a:p>
        </p:txBody>
      </p:sp>
      <p:sp>
        <p:nvSpPr>
          <p:cNvPr id="19523" name="Text Box 72"/>
          <p:cNvSpPr txBox="1">
            <a:spLocks noChangeArrowheads="1"/>
          </p:cNvSpPr>
          <p:nvPr/>
        </p:nvSpPr>
        <p:spPr bwMode="auto">
          <a:xfrm>
            <a:off x="9236076" y="63246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9524" name="Text Box 73"/>
          <p:cNvSpPr txBox="1">
            <a:spLocks noChangeArrowheads="1"/>
          </p:cNvSpPr>
          <p:nvPr/>
        </p:nvSpPr>
        <p:spPr bwMode="auto">
          <a:xfrm>
            <a:off x="8655051" y="62722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50</a:t>
            </a:r>
            <a:endParaRPr lang="en-US" altLang="en-US" sz="1600">
              <a:solidFill>
                <a:srgbClr val="006600"/>
              </a:solidFill>
            </a:endParaRPr>
          </a:p>
        </p:txBody>
      </p:sp>
      <p:sp>
        <p:nvSpPr>
          <p:cNvPr id="19525" name="Text Box 74"/>
          <p:cNvSpPr txBox="1">
            <a:spLocks noChangeArrowheads="1"/>
          </p:cNvSpPr>
          <p:nvPr/>
        </p:nvSpPr>
        <p:spPr bwMode="auto">
          <a:xfrm>
            <a:off x="8474076" y="41910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9526" name="Text Box 75"/>
          <p:cNvSpPr txBox="1">
            <a:spLocks noChangeArrowheads="1"/>
          </p:cNvSpPr>
          <p:nvPr/>
        </p:nvSpPr>
        <p:spPr bwMode="auto">
          <a:xfrm>
            <a:off x="7969251" y="41386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45</a:t>
            </a:r>
            <a:endParaRPr lang="en-US" altLang="en-US" sz="1600">
              <a:solidFill>
                <a:srgbClr val="006600"/>
              </a:solidFill>
            </a:endParaRPr>
          </a:p>
        </p:txBody>
      </p:sp>
      <p:sp>
        <p:nvSpPr>
          <p:cNvPr id="19527" name="Text Box 76"/>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9528" name="Text Box 77"/>
          <p:cNvSpPr txBox="1">
            <a:spLocks noChangeArrowheads="1"/>
          </p:cNvSpPr>
          <p:nvPr/>
        </p:nvSpPr>
        <p:spPr bwMode="auto">
          <a:xfrm>
            <a:off x="9536114" y="2428876"/>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9529" name="Text Box 78"/>
          <p:cNvSpPr txBox="1">
            <a:spLocks noChangeArrowheads="1"/>
          </p:cNvSpPr>
          <p:nvPr/>
        </p:nvSpPr>
        <p:spPr bwMode="auto">
          <a:xfrm>
            <a:off x="9632951" y="23860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33</a:t>
            </a:r>
            <a:endParaRPr lang="en-US" altLang="en-US" sz="1600">
              <a:solidFill>
                <a:srgbClr val="006600"/>
              </a:solidFill>
            </a:endParaRPr>
          </a:p>
        </p:txBody>
      </p:sp>
      <p:sp>
        <p:nvSpPr>
          <p:cNvPr id="19530" name="Text Box 79"/>
          <p:cNvSpPr txBox="1">
            <a:spLocks noChangeArrowheads="1"/>
          </p:cNvSpPr>
          <p:nvPr/>
        </p:nvSpPr>
        <p:spPr bwMode="auto">
          <a:xfrm>
            <a:off x="9906001" y="24384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9531" name="Text Box 80"/>
          <p:cNvSpPr txBox="1">
            <a:spLocks noChangeArrowheads="1"/>
          </p:cNvSpPr>
          <p:nvPr/>
        </p:nvSpPr>
        <p:spPr bwMode="auto">
          <a:xfrm>
            <a:off x="9525001" y="2057400"/>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32</a:t>
            </a:r>
            <a:endParaRPr lang="en-US" altLang="en-US" sz="1600">
              <a:solidFill>
                <a:srgbClr val="006600"/>
              </a:solidFill>
            </a:endParaRPr>
          </a:p>
        </p:txBody>
      </p:sp>
    </p:spTree>
    <p:extLst>
      <p:ext uri="{BB962C8B-B14F-4D97-AF65-F5344CB8AC3E}">
        <p14:creationId xmlns:p14="http://schemas.microsoft.com/office/powerpoint/2010/main" val="126013021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r>
              <a:rPr lang="en-US" altLang="en-US" dirty="0" smtClean="0">
                <a:solidFill>
                  <a:srgbClr val="CD0000"/>
                </a:solidFill>
              </a:rPr>
              <a:t>Dijkstra's Shortest Path Algorithm</a:t>
            </a:r>
          </a:p>
        </p:txBody>
      </p:sp>
      <p:sp>
        <p:nvSpPr>
          <p:cNvPr id="20484"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20485"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20486"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20487"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20488"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20489"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20490"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20491"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20492" name="AutoShape 11"/>
          <p:cNvCxnSpPr>
            <a:cxnSpLocks noChangeShapeType="1"/>
            <a:stCxn id="20484" idx="7"/>
            <a:endCxn id="20487" idx="2"/>
          </p:cNvCxnSpPr>
          <p:nvPr/>
        </p:nvCxnSpPr>
        <p:spPr bwMode="auto">
          <a:xfrm flipV="1">
            <a:off x="2081213" y="3057526"/>
            <a:ext cx="1511300" cy="379413"/>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0493" name="AutoShape 12"/>
          <p:cNvCxnSpPr>
            <a:cxnSpLocks noChangeShapeType="1"/>
            <a:stCxn id="20484" idx="6"/>
            <a:endCxn id="20488" idx="1"/>
          </p:cNvCxnSpPr>
          <p:nvPr/>
        </p:nvCxnSpPr>
        <p:spPr bwMode="auto">
          <a:xfrm>
            <a:off x="2133600" y="3551239"/>
            <a:ext cx="2317750" cy="561975"/>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0494" name="AutoShape 13"/>
          <p:cNvCxnSpPr>
            <a:cxnSpLocks noChangeShapeType="1"/>
            <a:stCxn id="20484" idx="5"/>
            <a:endCxn id="20489" idx="0"/>
          </p:cNvCxnSpPr>
          <p:nvPr/>
        </p:nvCxnSpPr>
        <p:spPr bwMode="auto">
          <a:xfrm>
            <a:off x="2081213" y="3665539"/>
            <a:ext cx="1731962" cy="2346325"/>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0495" name="AutoShape 14"/>
          <p:cNvCxnSpPr>
            <a:cxnSpLocks noChangeShapeType="1"/>
            <a:stCxn id="20488" idx="7"/>
            <a:endCxn id="20485" idx="2"/>
          </p:cNvCxnSpPr>
          <p:nvPr/>
        </p:nvCxnSpPr>
        <p:spPr bwMode="auto">
          <a:xfrm flipV="1">
            <a:off x="4664075" y="3057525"/>
            <a:ext cx="4819650" cy="1055688"/>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0496" name="AutoShape 15"/>
          <p:cNvCxnSpPr>
            <a:cxnSpLocks noChangeShapeType="1"/>
            <a:stCxn id="20490" idx="7"/>
            <a:endCxn id="20485"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0497" name="AutoShape 16"/>
          <p:cNvCxnSpPr>
            <a:cxnSpLocks noChangeShapeType="1"/>
            <a:stCxn id="20488" idx="5"/>
            <a:endCxn id="20491"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0498" name="AutoShape 17"/>
          <p:cNvCxnSpPr>
            <a:cxnSpLocks noChangeShapeType="1"/>
            <a:stCxn id="20491" idx="5"/>
            <a:endCxn id="20486" idx="2"/>
          </p:cNvCxnSpPr>
          <p:nvPr/>
        </p:nvCxnSpPr>
        <p:spPr bwMode="auto">
          <a:xfrm>
            <a:off x="6070601" y="5033964"/>
            <a:ext cx="3724275" cy="1023937"/>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0499" name="AutoShape 18"/>
          <p:cNvCxnSpPr>
            <a:cxnSpLocks noChangeShapeType="1"/>
            <a:stCxn id="20491" idx="6"/>
            <a:endCxn id="20490" idx="2"/>
          </p:cNvCxnSpPr>
          <p:nvPr/>
        </p:nvCxnSpPr>
        <p:spPr bwMode="auto">
          <a:xfrm flipV="1">
            <a:off x="6122988" y="4576763"/>
            <a:ext cx="2417762" cy="342900"/>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0500" name="AutoShape 19"/>
          <p:cNvCxnSpPr>
            <a:cxnSpLocks noChangeShapeType="1"/>
            <a:stCxn id="20490" idx="4"/>
            <a:endCxn id="20486"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0501" name="AutoShape 20"/>
          <p:cNvCxnSpPr>
            <a:cxnSpLocks noChangeShapeType="1"/>
            <a:stCxn id="20485" idx="3"/>
            <a:endCxn id="20491" idx="7"/>
          </p:cNvCxnSpPr>
          <p:nvPr/>
        </p:nvCxnSpPr>
        <p:spPr bwMode="auto">
          <a:xfrm flipH="1">
            <a:off x="6070601" y="3171825"/>
            <a:ext cx="3465513" cy="1633538"/>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0502" name="AutoShape 21"/>
          <p:cNvCxnSpPr>
            <a:cxnSpLocks noChangeShapeType="1"/>
            <a:stCxn id="20488" idx="4"/>
            <a:endCxn id="20489"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0503" name="AutoShape 22"/>
          <p:cNvCxnSpPr>
            <a:cxnSpLocks noChangeShapeType="1"/>
            <a:stCxn id="20489" idx="6"/>
            <a:endCxn id="20491"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0504" name="AutoShape 23"/>
          <p:cNvCxnSpPr>
            <a:cxnSpLocks noChangeShapeType="1"/>
            <a:stCxn id="20487" idx="6"/>
            <a:endCxn id="20485" idx="1"/>
          </p:cNvCxnSpPr>
          <p:nvPr/>
        </p:nvCxnSpPr>
        <p:spPr bwMode="auto">
          <a:xfrm flipV="1">
            <a:off x="3910013" y="2943225"/>
            <a:ext cx="5626100" cy="114300"/>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0505" name="AutoShape 24"/>
          <p:cNvCxnSpPr>
            <a:cxnSpLocks noChangeShapeType="1"/>
            <a:stCxn id="20489" idx="6"/>
            <a:endCxn id="20486"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0506" name="AutoShape 25"/>
          <p:cNvCxnSpPr>
            <a:cxnSpLocks noChangeShapeType="1"/>
            <a:stCxn id="20485" idx="5"/>
            <a:endCxn id="20486" idx="0"/>
          </p:cNvCxnSpPr>
          <p:nvPr/>
        </p:nvCxnSpPr>
        <p:spPr bwMode="auto">
          <a:xfrm>
            <a:off x="9748839" y="3171826"/>
            <a:ext cx="204787" cy="2727325"/>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20507"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20508"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20509"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20510"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20511"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20512"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20513"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20514"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20515"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20516"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20517"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20518"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20519"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20520"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20521" name="Text Box 41"/>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15</a:t>
            </a:r>
            <a:endParaRPr lang="en-US" altLang="en-US" sz="1600">
              <a:solidFill>
                <a:srgbClr val="006600"/>
              </a:solidFill>
            </a:endParaRPr>
          </a:p>
        </p:txBody>
      </p:sp>
      <p:sp>
        <p:nvSpPr>
          <p:cNvPr id="20522" name="Text Box 42"/>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20523" name="Text Box 44"/>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0524" name="Text Box 45"/>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0525" name="Text Box 46"/>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20526" name="Text Box 47"/>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0527" name="Text Box 48"/>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0</a:t>
            </a:r>
            <a:endParaRPr lang="en-US" altLang="en-US" sz="1600">
              <a:solidFill>
                <a:srgbClr val="006600"/>
              </a:solidFill>
            </a:endParaRPr>
          </a:p>
        </p:txBody>
      </p:sp>
      <p:sp>
        <p:nvSpPr>
          <p:cNvPr id="20528" name="Text Box 49"/>
          <p:cNvSpPr txBox="1">
            <a:spLocks noChangeArrowheads="1"/>
          </p:cNvSpPr>
          <p:nvPr/>
        </p:nvSpPr>
        <p:spPr bwMode="auto">
          <a:xfrm>
            <a:off x="4852987" y="1432466"/>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a:t>S = { s, 2, 3, 5, 6, 7 }</a:t>
            </a:r>
          </a:p>
          <a:p>
            <a:pPr>
              <a:spcBef>
                <a:spcPct val="20000"/>
              </a:spcBef>
              <a:buClr>
                <a:srgbClr val="003399"/>
              </a:buClr>
              <a:buSzPct val="50000"/>
              <a:buFont typeface="Monotype Sorts" pitchFamily="92" charset="2"/>
              <a:buNone/>
            </a:pPr>
            <a:r>
              <a:rPr lang="en-US" altLang="en-US"/>
              <a:t>PQ = { 4, t }</a:t>
            </a:r>
          </a:p>
        </p:txBody>
      </p:sp>
      <p:sp>
        <p:nvSpPr>
          <p:cNvPr id="20529" name="Text Box 50"/>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0530" name="Text Box 51"/>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0531" name="Text Box 52"/>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0532" name="Text Box 53"/>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0533" name="Text Box 54"/>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0534" name="Text Box 55"/>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0535" name="Text Box 58"/>
          <p:cNvSpPr txBox="1">
            <a:spLocks noChangeArrowheads="1"/>
          </p:cNvSpPr>
          <p:nvPr/>
        </p:nvSpPr>
        <p:spPr bwMode="auto">
          <a:xfrm>
            <a:off x="5645151" y="42021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44</a:t>
            </a:r>
            <a:endParaRPr lang="en-US" altLang="en-US" sz="1600">
              <a:solidFill>
                <a:srgbClr val="006600"/>
              </a:solidFill>
            </a:endParaRPr>
          </a:p>
        </p:txBody>
      </p:sp>
      <p:sp>
        <p:nvSpPr>
          <p:cNvPr id="20536" name="Text Box 59"/>
          <p:cNvSpPr txBox="1">
            <a:spLocks noChangeArrowheads="1"/>
          </p:cNvSpPr>
          <p:nvPr/>
        </p:nvSpPr>
        <p:spPr bwMode="auto">
          <a:xfrm>
            <a:off x="5870576" y="4475164"/>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0537" name="Text Box 60"/>
          <p:cNvSpPr txBox="1">
            <a:spLocks noChangeArrowheads="1"/>
          </p:cNvSpPr>
          <p:nvPr/>
        </p:nvSpPr>
        <p:spPr bwMode="auto">
          <a:xfrm>
            <a:off x="5962651" y="41894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35</a:t>
            </a:r>
            <a:endParaRPr lang="en-US" altLang="en-US" sz="1600">
              <a:solidFill>
                <a:srgbClr val="006600"/>
              </a:solidFill>
            </a:endParaRPr>
          </a:p>
        </p:txBody>
      </p:sp>
      <p:sp>
        <p:nvSpPr>
          <p:cNvPr id="20538" name="Text Box 61"/>
          <p:cNvSpPr txBox="1">
            <a:spLocks noChangeArrowheads="1"/>
          </p:cNvSpPr>
          <p:nvPr/>
        </p:nvSpPr>
        <p:spPr bwMode="auto">
          <a:xfrm>
            <a:off x="5883276" y="4246564"/>
            <a:ext cx="276225"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20539" name="Text Box 62"/>
          <p:cNvSpPr txBox="1">
            <a:spLocks noChangeArrowheads="1"/>
          </p:cNvSpPr>
          <p:nvPr/>
        </p:nvSpPr>
        <p:spPr bwMode="auto">
          <a:xfrm>
            <a:off x="9353551" y="6280150"/>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59</a:t>
            </a:r>
            <a:endParaRPr lang="en-US" altLang="en-US" sz="1600">
              <a:solidFill>
                <a:srgbClr val="006600"/>
              </a:solidFill>
            </a:endParaRPr>
          </a:p>
        </p:txBody>
      </p:sp>
      <p:sp>
        <p:nvSpPr>
          <p:cNvPr id="20540" name="Text Box 63"/>
          <p:cNvSpPr txBox="1">
            <a:spLocks noChangeArrowheads="1"/>
          </p:cNvSpPr>
          <p:nvPr/>
        </p:nvSpPr>
        <p:spPr bwMode="auto">
          <a:xfrm>
            <a:off x="9871076" y="63246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0541" name="Text Box 64"/>
          <p:cNvSpPr txBox="1">
            <a:spLocks noChangeArrowheads="1"/>
          </p:cNvSpPr>
          <p:nvPr/>
        </p:nvSpPr>
        <p:spPr bwMode="auto">
          <a:xfrm>
            <a:off x="9591676" y="63246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0542" name="Text Box 65"/>
          <p:cNvSpPr txBox="1">
            <a:spLocks noChangeArrowheads="1"/>
          </p:cNvSpPr>
          <p:nvPr/>
        </p:nvSpPr>
        <p:spPr bwMode="auto">
          <a:xfrm>
            <a:off x="9010651" y="62722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51</a:t>
            </a:r>
            <a:endParaRPr lang="en-US" altLang="en-US" sz="1600">
              <a:solidFill>
                <a:srgbClr val="006600"/>
              </a:solidFill>
            </a:endParaRPr>
          </a:p>
        </p:txBody>
      </p:sp>
      <p:sp>
        <p:nvSpPr>
          <p:cNvPr id="20543" name="Text Box 66"/>
          <p:cNvSpPr txBox="1">
            <a:spLocks noChangeArrowheads="1"/>
          </p:cNvSpPr>
          <p:nvPr/>
        </p:nvSpPr>
        <p:spPr bwMode="auto">
          <a:xfrm>
            <a:off x="6175376" y="4233864"/>
            <a:ext cx="276225"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20544" name="Text Box 67"/>
          <p:cNvSpPr txBox="1">
            <a:spLocks noChangeArrowheads="1"/>
          </p:cNvSpPr>
          <p:nvPr/>
        </p:nvSpPr>
        <p:spPr bwMode="auto">
          <a:xfrm>
            <a:off x="6280151" y="41894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34</a:t>
            </a:r>
            <a:endParaRPr lang="en-US" altLang="en-US" sz="1600">
              <a:solidFill>
                <a:srgbClr val="006600"/>
              </a:solidFill>
            </a:endParaRPr>
          </a:p>
        </p:txBody>
      </p:sp>
      <p:sp>
        <p:nvSpPr>
          <p:cNvPr id="20545" name="Text Box 81"/>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20546" name="Text Box 69"/>
          <p:cNvSpPr txBox="1">
            <a:spLocks noChangeArrowheads="1"/>
          </p:cNvSpPr>
          <p:nvPr/>
        </p:nvSpPr>
        <p:spPr bwMode="auto">
          <a:xfrm>
            <a:off x="9236076" y="63246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0547" name="Text Box 70"/>
          <p:cNvSpPr txBox="1">
            <a:spLocks noChangeArrowheads="1"/>
          </p:cNvSpPr>
          <p:nvPr/>
        </p:nvSpPr>
        <p:spPr bwMode="auto">
          <a:xfrm>
            <a:off x="8655051" y="62722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50</a:t>
            </a:r>
            <a:endParaRPr lang="en-US" altLang="en-US" sz="1600">
              <a:solidFill>
                <a:srgbClr val="006600"/>
              </a:solidFill>
            </a:endParaRPr>
          </a:p>
        </p:txBody>
      </p:sp>
      <p:sp>
        <p:nvSpPr>
          <p:cNvPr id="20548" name="Text Box 71"/>
          <p:cNvSpPr txBox="1">
            <a:spLocks noChangeArrowheads="1"/>
          </p:cNvSpPr>
          <p:nvPr/>
        </p:nvSpPr>
        <p:spPr bwMode="auto">
          <a:xfrm>
            <a:off x="8474076" y="41910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0549" name="Text Box 72"/>
          <p:cNvSpPr txBox="1">
            <a:spLocks noChangeArrowheads="1"/>
          </p:cNvSpPr>
          <p:nvPr/>
        </p:nvSpPr>
        <p:spPr bwMode="auto">
          <a:xfrm>
            <a:off x="7969251" y="41386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45</a:t>
            </a:r>
            <a:endParaRPr lang="en-US" altLang="en-US" sz="1600">
              <a:solidFill>
                <a:srgbClr val="006600"/>
              </a:solidFill>
            </a:endParaRPr>
          </a:p>
        </p:txBody>
      </p:sp>
      <p:sp>
        <p:nvSpPr>
          <p:cNvPr id="20550" name="AutoShape 73"/>
          <p:cNvSpPr>
            <a:spLocks noChangeArrowheads="1"/>
          </p:cNvSpPr>
          <p:nvPr/>
        </p:nvSpPr>
        <p:spPr bwMode="auto">
          <a:xfrm rot="-9897911">
            <a:off x="8069264" y="4451351"/>
            <a:ext cx="174625" cy="314325"/>
          </a:xfrm>
          <a:prstGeom prst="downArrow">
            <a:avLst>
              <a:gd name="adj1" fmla="val 50000"/>
              <a:gd name="adj2" fmla="val 45000"/>
            </a:avLst>
          </a:prstGeom>
          <a:solidFill>
            <a:schemeClr val="accent1"/>
          </a:solidFill>
          <a:ln w="158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endParaRPr lang="en-US" altLang="en-US"/>
          </a:p>
        </p:txBody>
      </p:sp>
      <p:sp>
        <p:nvSpPr>
          <p:cNvPr id="20551" name="Text Box 74"/>
          <p:cNvSpPr txBox="1">
            <a:spLocks noChangeArrowheads="1"/>
          </p:cNvSpPr>
          <p:nvPr/>
        </p:nvSpPr>
        <p:spPr bwMode="auto">
          <a:xfrm>
            <a:off x="7772400" y="4770438"/>
            <a:ext cx="1277938" cy="3391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solidFill>
                  <a:schemeClr val="accent1"/>
                </a:solidFill>
              </a:rPr>
              <a:t>delmin</a:t>
            </a:r>
          </a:p>
        </p:txBody>
      </p:sp>
      <p:sp>
        <p:nvSpPr>
          <p:cNvPr id="20552" name="Text Box 75"/>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0553" name="Text Box 76"/>
          <p:cNvSpPr txBox="1">
            <a:spLocks noChangeArrowheads="1"/>
          </p:cNvSpPr>
          <p:nvPr/>
        </p:nvSpPr>
        <p:spPr bwMode="auto">
          <a:xfrm>
            <a:off x="9536114" y="2428876"/>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0554" name="Text Box 77"/>
          <p:cNvSpPr txBox="1">
            <a:spLocks noChangeArrowheads="1"/>
          </p:cNvSpPr>
          <p:nvPr/>
        </p:nvSpPr>
        <p:spPr bwMode="auto">
          <a:xfrm>
            <a:off x="9632951" y="23860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33</a:t>
            </a:r>
            <a:endParaRPr lang="en-US" altLang="en-US" sz="1600">
              <a:solidFill>
                <a:srgbClr val="006600"/>
              </a:solidFill>
            </a:endParaRPr>
          </a:p>
        </p:txBody>
      </p:sp>
      <p:sp>
        <p:nvSpPr>
          <p:cNvPr id="20555" name="Text Box 78"/>
          <p:cNvSpPr txBox="1">
            <a:spLocks noChangeArrowheads="1"/>
          </p:cNvSpPr>
          <p:nvPr/>
        </p:nvSpPr>
        <p:spPr bwMode="auto">
          <a:xfrm>
            <a:off x="9906001" y="24384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0556" name="Text Box 79"/>
          <p:cNvSpPr txBox="1">
            <a:spLocks noChangeArrowheads="1"/>
          </p:cNvSpPr>
          <p:nvPr/>
        </p:nvSpPr>
        <p:spPr bwMode="auto">
          <a:xfrm>
            <a:off x="9525001" y="2057400"/>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32</a:t>
            </a:r>
            <a:endParaRPr lang="en-US" altLang="en-US" sz="1600">
              <a:solidFill>
                <a:srgbClr val="006600"/>
              </a:solidFill>
            </a:endParaRPr>
          </a:p>
        </p:txBody>
      </p:sp>
      <p:sp>
        <p:nvSpPr>
          <p:cNvPr id="20557" name="Freeform 82"/>
          <p:cNvSpPr>
            <a:spLocks/>
          </p:cNvSpPr>
          <p:nvPr/>
        </p:nvSpPr>
        <p:spPr bwMode="auto">
          <a:xfrm>
            <a:off x="1701800" y="2028826"/>
            <a:ext cx="8534400" cy="4752975"/>
          </a:xfrm>
          <a:custGeom>
            <a:avLst/>
            <a:gdLst>
              <a:gd name="T0" fmla="*/ 0 w 5376"/>
              <a:gd name="T1" fmla="*/ 1400175 h 2994"/>
              <a:gd name="T2" fmla="*/ 177800 w 5376"/>
              <a:gd name="T3" fmla="*/ 955675 h 2994"/>
              <a:gd name="T4" fmla="*/ 482600 w 5376"/>
              <a:gd name="T5" fmla="*/ 790575 h 2994"/>
              <a:gd name="T6" fmla="*/ 698500 w 5376"/>
              <a:gd name="T7" fmla="*/ 676275 h 2994"/>
              <a:gd name="T8" fmla="*/ 990600 w 5376"/>
              <a:gd name="T9" fmla="*/ 625475 h 2994"/>
              <a:gd name="T10" fmla="*/ 1320800 w 5376"/>
              <a:gd name="T11" fmla="*/ 561975 h 2994"/>
              <a:gd name="T12" fmla="*/ 1511300 w 5376"/>
              <a:gd name="T13" fmla="*/ 498475 h 2994"/>
              <a:gd name="T14" fmla="*/ 2273300 w 5376"/>
              <a:gd name="T15" fmla="*/ 396875 h 2994"/>
              <a:gd name="T16" fmla="*/ 3060700 w 5376"/>
              <a:gd name="T17" fmla="*/ 460375 h 2994"/>
              <a:gd name="T18" fmla="*/ 4191000 w 5376"/>
              <a:gd name="T19" fmla="*/ 511175 h 2994"/>
              <a:gd name="T20" fmla="*/ 7256463 w 5376"/>
              <a:gd name="T21" fmla="*/ 290513 h 2994"/>
              <a:gd name="T22" fmla="*/ 7866063 w 5376"/>
              <a:gd name="T23" fmla="*/ 53975 h 2994"/>
              <a:gd name="T24" fmla="*/ 8288338 w 5376"/>
              <a:gd name="T25" fmla="*/ 36513 h 2994"/>
              <a:gd name="T26" fmla="*/ 8491538 w 5376"/>
              <a:gd name="T27" fmla="*/ 223838 h 2994"/>
              <a:gd name="T28" fmla="*/ 8534400 w 5376"/>
              <a:gd name="T29" fmla="*/ 434975 h 2994"/>
              <a:gd name="T30" fmla="*/ 8521700 w 5376"/>
              <a:gd name="T31" fmla="*/ 993775 h 2994"/>
              <a:gd name="T32" fmla="*/ 8394700 w 5376"/>
              <a:gd name="T33" fmla="*/ 1362075 h 2994"/>
              <a:gd name="T34" fmla="*/ 8318500 w 5376"/>
              <a:gd name="T35" fmla="*/ 1577975 h 2994"/>
              <a:gd name="T36" fmla="*/ 8026400 w 5376"/>
              <a:gd name="T37" fmla="*/ 1654175 h 2994"/>
              <a:gd name="T38" fmla="*/ 7670800 w 5376"/>
              <a:gd name="T39" fmla="*/ 1768475 h 2994"/>
              <a:gd name="T40" fmla="*/ 7467600 w 5376"/>
              <a:gd name="T41" fmla="*/ 1793875 h 2994"/>
              <a:gd name="T42" fmla="*/ 6692900 w 5376"/>
              <a:gd name="T43" fmla="*/ 1984375 h 2994"/>
              <a:gd name="T44" fmla="*/ 6578600 w 5376"/>
              <a:gd name="T45" fmla="*/ 2035175 h 2994"/>
              <a:gd name="T46" fmla="*/ 6248400 w 5376"/>
              <a:gd name="T47" fmla="*/ 2200275 h 2994"/>
              <a:gd name="T48" fmla="*/ 5918200 w 5376"/>
              <a:gd name="T49" fmla="*/ 2365375 h 2994"/>
              <a:gd name="T50" fmla="*/ 5613400 w 5376"/>
              <a:gd name="T51" fmla="*/ 2441575 h 2994"/>
              <a:gd name="T52" fmla="*/ 5435600 w 5376"/>
              <a:gd name="T53" fmla="*/ 2492375 h 2994"/>
              <a:gd name="T54" fmla="*/ 5156200 w 5376"/>
              <a:gd name="T55" fmla="*/ 2543175 h 2994"/>
              <a:gd name="T56" fmla="*/ 5003800 w 5376"/>
              <a:gd name="T57" fmla="*/ 2657475 h 2994"/>
              <a:gd name="T58" fmla="*/ 4914900 w 5376"/>
              <a:gd name="T59" fmla="*/ 2759075 h 2994"/>
              <a:gd name="T60" fmla="*/ 4851400 w 5376"/>
              <a:gd name="T61" fmla="*/ 2873375 h 2994"/>
              <a:gd name="T62" fmla="*/ 4775200 w 5376"/>
              <a:gd name="T63" fmla="*/ 3025775 h 2994"/>
              <a:gd name="T64" fmla="*/ 4445000 w 5376"/>
              <a:gd name="T65" fmla="*/ 3241675 h 2994"/>
              <a:gd name="T66" fmla="*/ 4292600 w 5376"/>
              <a:gd name="T67" fmla="*/ 3317875 h 2994"/>
              <a:gd name="T68" fmla="*/ 4051300 w 5376"/>
              <a:gd name="T69" fmla="*/ 3355975 h 2994"/>
              <a:gd name="T70" fmla="*/ 3822700 w 5376"/>
              <a:gd name="T71" fmla="*/ 3521075 h 2994"/>
              <a:gd name="T72" fmla="*/ 3657600 w 5376"/>
              <a:gd name="T73" fmla="*/ 3622675 h 2994"/>
              <a:gd name="T74" fmla="*/ 3251200 w 5376"/>
              <a:gd name="T75" fmla="*/ 3952875 h 2994"/>
              <a:gd name="T76" fmla="*/ 3124200 w 5376"/>
              <a:gd name="T77" fmla="*/ 4041775 h 2994"/>
              <a:gd name="T78" fmla="*/ 3022600 w 5376"/>
              <a:gd name="T79" fmla="*/ 4232275 h 2994"/>
              <a:gd name="T80" fmla="*/ 2946400 w 5376"/>
              <a:gd name="T81" fmla="*/ 4410075 h 2994"/>
              <a:gd name="T82" fmla="*/ 2667000 w 5376"/>
              <a:gd name="T83" fmla="*/ 4752975 h 2994"/>
              <a:gd name="T84" fmla="*/ 1917700 w 5376"/>
              <a:gd name="T85" fmla="*/ 4689475 h 2994"/>
              <a:gd name="T86" fmla="*/ 1600200 w 5376"/>
              <a:gd name="T87" fmla="*/ 4600575 h 2994"/>
              <a:gd name="T88" fmla="*/ 1485900 w 5376"/>
              <a:gd name="T89" fmla="*/ 4549775 h 2994"/>
              <a:gd name="T90" fmla="*/ 1409700 w 5376"/>
              <a:gd name="T91" fmla="*/ 4371975 h 2994"/>
              <a:gd name="T92" fmla="*/ 1257300 w 5376"/>
              <a:gd name="T93" fmla="*/ 4219575 h 2994"/>
              <a:gd name="T94" fmla="*/ 1168400 w 5376"/>
              <a:gd name="T95" fmla="*/ 4092575 h 2994"/>
              <a:gd name="T96" fmla="*/ 1117600 w 5376"/>
              <a:gd name="T97" fmla="*/ 3978275 h 2994"/>
              <a:gd name="T98" fmla="*/ 1079500 w 5376"/>
              <a:gd name="T99" fmla="*/ 3940175 h 2994"/>
              <a:gd name="T100" fmla="*/ 1041400 w 5376"/>
              <a:gd name="T101" fmla="*/ 3851275 h 2994"/>
              <a:gd name="T102" fmla="*/ 749300 w 5376"/>
              <a:gd name="T103" fmla="*/ 3482975 h 2994"/>
              <a:gd name="T104" fmla="*/ 698500 w 5376"/>
              <a:gd name="T105" fmla="*/ 3279775 h 2994"/>
              <a:gd name="T106" fmla="*/ 533400 w 5376"/>
              <a:gd name="T107" fmla="*/ 3025775 h 2994"/>
              <a:gd name="T108" fmla="*/ 431800 w 5376"/>
              <a:gd name="T109" fmla="*/ 2835275 h 2994"/>
              <a:gd name="T110" fmla="*/ 304800 w 5376"/>
              <a:gd name="T111" fmla="*/ 2695575 h 2994"/>
              <a:gd name="T112" fmla="*/ 152400 w 5376"/>
              <a:gd name="T113" fmla="*/ 1984375 h 2994"/>
              <a:gd name="T114" fmla="*/ 38100 w 5376"/>
              <a:gd name="T115" fmla="*/ 1781175 h 2994"/>
              <a:gd name="T116" fmla="*/ 25400 w 5376"/>
              <a:gd name="T117" fmla="*/ 1730375 h 2994"/>
              <a:gd name="T118" fmla="*/ 0 w 5376"/>
              <a:gd name="T119" fmla="*/ 1654175 h 2994"/>
              <a:gd name="T120" fmla="*/ 0 w 5376"/>
              <a:gd name="T121" fmla="*/ 1400175 h 299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376" h="2994">
                <a:moveTo>
                  <a:pt x="0" y="882"/>
                </a:moveTo>
                <a:cubicBezTo>
                  <a:pt x="45" y="791"/>
                  <a:pt x="44" y="682"/>
                  <a:pt x="112" y="602"/>
                </a:cubicBezTo>
                <a:cubicBezTo>
                  <a:pt x="158" y="548"/>
                  <a:pt x="244" y="531"/>
                  <a:pt x="304" y="498"/>
                </a:cubicBezTo>
                <a:cubicBezTo>
                  <a:pt x="354" y="470"/>
                  <a:pt x="386" y="444"/>
                  <a:pt x="440" y="426"/>
                </a:cubicBezTo>
                <a:cubicBezTo>
                  <a:pt x="500" y="406"/>
                  <a:pt x="562" y="404"/>
                  <a:pt x="624" y="394"/>
                </a:cubicBezTo>
                <a:cubicBezTo>
                  <a:pt x="693" y="382"/>
                  <a:pt x="764" y="371"/>
                  <a:pt x="832" y="354"/>
                </a:cubicBezTo>
                <a:cubicBezTo>
                  <a:pt x="869" y="329"/>
                  <a:pt x="911" y="328"/>
                  <a:pt x="952" y="314"/>
                </a:cubicBezTo>
                <a:cubicBezTo>
                  <a:pt x="1113" y="260"/>
                  <a:pt x="1260" y="256"/>
                  <a:pt x="1432" y="250"/>
                </a:cubicBezTo>
                <a:cubicBezTo>
                  <a:pt x="1618" y="257"/>
                  <a:pt x="1740" y="283"/>
                  <a:pt x="1928" y="290"/>
                </a:cubicBezTo>
                <a:cubicBezTo>
                  <a:pt x="2165" y="314"/>
                  <a:pt x="2402" y="317"/>
                  <a:pt x="2640" y="322"/>
                </a:cubicBezTo>
                <a:cubicBezTo>
                  <a:pt x="3273" y="355"/>
                  <a:pt x="3932" y="189"/>
                  <a:pt x="4571" y="183"/>
                </a:cubicBezTo>
                <a:cubicBezTo>
                  <a:pt x="4711" y="165"/>
                  <a:pt x="4828" y="88"/>
                  <a:pt x="4955" y="34"/>
                </a:cubicBezTo>
                <a:cubicBezTo>
                  <a:pt x="5034" y="0"/>
                  <a:pt x="5151" y="26"/>
                  <a:pt x="5221" y="23"/>
                </a:cubicBezTo>
                <a:cubicBezTo>
                  <a:pt x="5277" y="29"/>
                  <a:pt x="5310" y="102"/>
                  <a:pt x="5349" y="141"/>
                </a:cubicBezTo>
                <a:cubicBezTo>
                  <a:pt x="5354" y="160"/>
                  <a:pt x="5376" y="255"/>
                  <a:pt x="5376" y="274"/>
                </a:cubicBezTo>
                <a:cubicBezTo>
                  <a:pt x="5376" y="391"/>
                  <a:pt x="5373" y="509"/>
                  <a:pt x="5368" y="626"/>
                </a:cubicBezTo>
                <a:cubicBezTo>
                  <a:pt x="5365" y="705"/>
                  <a:pt x="5312" y="785"/>
                  <a:pt x="5288" y="858"/>
                </a:cubicBezTo>
                <a:cubicBezTo>
                  <a:pt x="5275" y="898"/>
                  <a:pt x="5274" y="967"/>
                  <a:pt x="5240" y="994"/>
                </a:cubicBezTo>
                <a:cubicBezTo>
                  <a:pt x="5195" y="1030"/>
                  <a:pt x="5111" y="1036"/>
                  <a:pt x="5056" y="1042"/>
                </a:cubicBezTo>
                <a:cubicBezTo>
                  <a:pt x="4981" y="1061"/>
                  <a:pt x="4909" y="1101"/>
                  <a:pt x="4832" y="1114"/>
                </a:cubicBezTo>
                <a:cubicBezTo>
                  <a:pt x="4765" y="1125"/>
                  <a:pt x="4765" y="1118"/>
                  <a:pt x="4704" y="1130"/>
                </a:cubicBezTo>
                <a:cubicBezTo>
                  <a:pt x="4540" y="1163"/>
                  <a:pt x="4378" y="1210"/>
                  <a:pt x="4216" y="1250"/>
                </a:cubicBezTo>
                <a:cubicBezTo>
                  <a:pt x="4189" y="1257"/>
                  <a:pt x="4170" y="1273"/>
                  <a:pt x="4144" y="1282"/>
                </a:cubicBezTo>
                <a:cubicBezTo>
                  <a:pt x="4089" y="1337"/>
                  <a:pt x="4009" y="1362"/>
                  <a:pt x="3936" y="1386"/>
                </a:cubicBezTo>
                <a:cubicBezTo>
                  <a:pt x="3905" y="1478"/>
                  <a:pt x="3805" y="1471"/>
                  <a:pt x="3728" y="1490"/>
                </a:cubicBezTo>
                <a:cubicBezTo>
                  <a:pt x="3665" y="1506"/>
                  <a:pt x="3598" y="1517"/>
                  <a:pt x="3536" y="1538"/>
                </a:cubicBezTo>
                <a:cubicBezTo>
                  <a:pt x="3504" y="1549"/>
                  <a:pt x="3457" y="1567"/>
                  <a:pt x="3424" y="1570"/>
                </a:cubicBezTo>
                <a:cubicBezTo>
                  <a:pt x="3360" y="1576"/>
                  <a:pt x="3308" y="1582"/>
                  <a:pt x="3248" y="1602"/>
                </a:cubicBezTo>
                <a:cubicBezTo>
                  <a:pt x="3211" y="1614"/>
                  <a:pt x="3183" y="1653"/>
                  <a:pt x="3152" y="1674"/>
                </a:cubicBezTo>
                <a:cubicBezTo>
                  <a:pt x="3115" y="1730"/>
                  <a:pt x="3136" y="1711"/>
                  <a:pt x="3096" y="1738"/>
                </a:cubicBezTo>
                <a:cubicBezTo>
                  <a:pt x="3082" y="1780"/>
                  <a:pt x="3093" y="1755"/>
                  <a:pt x="3056" y="1810"/>
                </a:cubicBezTo>
                <a:cubicBezTo>
                  <a:pt x="3004" y="1888"/>
                  <a:pt x="3084" y="1830"/>
                  <a:pt x="3008" y="1906"/>
                </a:cubicBezTo>
                <a:cubicBezTo>
                  <a:pt x="2945" y="1969"/>
                  <a:pt x="2885" y="2014"/>
                  <a:pt x="2800" y="2042"/>
                </a:cubicBezTo>
                <a:cubicBezTo>
                  <a:pt x="2768" y="2053"/>
                  <a:pt x="2738" y="2079"/>
                  <a:pt x="2704" y="2090"/>
                </a:cubicBezTo>
                <a:cubicBezTo>
                  <a:pt x="2655" y="2106"/>
                  <a:pt x="2602" y="2104"/>
                  <a:pt x="2552" y="2114"/>
                </a:cubicBezTo>
                <a:cubicBezTo>
                  <a:pt x="2477" y="2111"/>
                  <a:pt x="2482" y="2225"/>
                  <a:pt x="2408" y="2218"/>
                </a:cubicBezTo>
                <a:cubicBezTo>
                  <a:pt x="2336" y="2212"/>
                  <a:pt x="2372" y="2305"/>
                  <a:pt x="2304" y="2282"/>
                </a:cubicBezTo>
                <a:cubicBezTo>
                  <a:pt x="2244" y="2327"/>
                  <a:pt x="2104" y="2446"/>
                  <a:pt x="2048" y="2490"/>
                </a:cubicBezTo>
                <a:cubicBezTo>
                  <a:pt x="2032" y="2485"/>
                  <a:pt x="1968" y="2546"/>
                  <a:pt x="1968" y="2546"/>
                </a:cubicBezTo>
                <a:cubicBezTo>
                  <a:pt x="1908" y="2569"/>
                  <a:pt x="1945" y="2638"/>
                  <a:pt x="1904" y="2666"/>
                </a:cubicBezTo>
                <a:cubicBezTo>
                  <a:pt x="1871" y="2699"/>
                  <a:pt x="1893" y="2723"/>
                  <a:pt x="1856" y="2778"/>
                </a:cubicBezTo>
                <a:cubicBezTo>
                  <a:pt x="1916" y="2868"/>
                  <a:pt x="1776" y="2962"/>
                  <a:pt x="1680" y="2994"/>
                </a:cubicBezTo>
                <a:cubicBezTo>
                  <a:pt x="1552" y="2908"/>
                  <a:pt x="1310" y="2956"/>
                  <a:pt x="1208" y="2954"/>
                </a:cubicBezTo>
                <a:cubicBezTo>
                  <a:pt x="1140" y="2937"/>
                  <a:pt x="1074" y="2920"/>
                  <a:pt x="1008" y="2898"/>
                </a:cubicBezTo>
                <a:cubicBezTo>
                  <a:pt x="984" y="2890"/>
                  <a:pt x="955" y="2885"/>
                  <a:pt x="936" y="2866"/>
                </a:cubicBezTo>
                <a:cubicBezTo>
                  <a:pt x="901" y="2831"/>
                  <a:pt x="906" y="2795"/>
                  <a:pt x="888" y="2754"/>
                </a:cubicBezTo>
                <a:cubicBezTo>
                  <a:pt x="871" y="2715"/>
                  <a:pt x="819" y="2689"/>
                  <a:pt x="792" y="2658"/>
                </a:cubicBezTo>
                <a:cubicBezTo>
                  <a:pt x="776" y="2640"/>
                  <a:pt x="747" y="2594"/>
                  <a:pt x="736" y="2578"/>
                </a:cubicBezTo>
                <a:cubicBezTo>
                  <a:pt x="673" y="2484"/>
                  <a:pt x="762" y="2587"/>
                  <a:pt x="704" y="2506"/>
                </a:cubicBezTo>
                <a:cubicBezTo>
                  <a:pt x="697" y="2497"/>
                  <a:pt x="687" y="2491"/>
                  <a:pt x="680" y="2482"/>
                </a:cubicBezTo>
                <a:cubicBezTo>
                  <a:pt x="640" y="2426"/>
                  <a:pt x="682" y="2473"/>
                  <a:pt x="656" y="2426"/>
                </a:cubicBezTo>
                <a:cubicBezTo>
                  <a:pt x="606" y="2336"/>
                  <a:pt x="506" y="2296"/>
                  <a:pt x="472" y="2194"/>
                </a:cubicBezTo>
                <a:cubicBezTo>
                  <a:pt x="469" y="2171"/>
                  <a:pt x="458" y="2084"/>
                  <a:pt x="440" y="2066"/>
                </a:cubicBezTo>
                <a:cubicBezTo>
                  <a:pt x="395" y="2021"/>
                  <a:pt x="364" y="1962"/>
                  <a:pt x="336" y="1906"/>
                </a:cubicBezTo>
                <a:cubicBezTo>
                  <a:pt x="315" y="1864"/>
                  <a:pt x="302" y="1822"/>
                  <a:pt x="272" y="1786"/>
                </a:cubicBezTo>
                <a:cubicBezTo>
                  <a:pt x="154" y="1644"/>
                  <a:pt x="240" y="1770"/>
                  <a:pt x="192" y="1698"/>
                </a:cubicBezTo>
                <a:cubicBezTo>
                  <a:pt x="167" y="1547"/>
                  <a:pt x="133" y="1399"/>
                  <a:pt x="96" y="1250"/>
                </a:cubicBezTo>
                <a:cubicBezTo>
                  <a:pt x="91" y="1230"/>
                  <a:pt x="34" y="1150"/>
                  <a:pt x="24" y="1122"/>
                </a:cubicBezTo>
                <a:cubicBezTo>
                  <a:pt x="20" y="1112"/>
                  <a:pt x="19" y="1101"/>
                  <a:pt x="16" y="1090"/>
                </a:cubicBezTo>
                <a:cubicBezTo>
                  <a:pt x="11" y="1074"/>
                  <a:pt x="0" y="1042"/>
                  <a:pt x="0" y="1042"/>
                </a:cubicBezTo>
                <a:cubicBezTo>
                  <a:pt x="9" y="908"/>
                  <a:pt x="16" y="961"/>
                  <a:pt x="0" y="882"/>
                </a:cubicBezTo>
                <a:close/>
              </a:path>
            </a:pathLst>
          </a:custGeom>
          <a:solidFill>
            <a:srgbClr val="003399">
              <a:alpha val="50195"/>
            </a:srgbClr>
          </a:solidFill>
          <a:ln>
            <a:noFill/>
          </a:ln>
          <a:effectLst/>
          <a:extLst>
            <a:ext uri="{91240B29-F687-4f45-9708-019B960494DF}">
              <a14:hiddenLine xmlns="" xmlns:a14="http://schemas.microsoft.com/office/drawing/2010/main" w="1587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en-US"/>
          </a:p>
        </p:txBody>
      </p:sp>
    </p:spTree>
    <p:extLst>
      <p:ext uri="{BB962C8B-B14F-4D97-AF65-F5344CB8AC3E}">
        <p14:creationId xmlns:p14="http://schemas.microsoft.com/office/powerpoint/2010/main" val="668926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normAutofit/>
          </a:bodyPr>
          <a:lstStyle/>
          <a:p>
            <a:r>
              <a:rPr lang="en-US" altLang="en-US" sz="4000" dirty="0" smtClean="0">
                <a:solidFill>
                  <a:srgbClr val="CD0000"/>
                </a:solidFill>
              </a:rPr>
              <a:t>A.I. In Video Games</a:t>
            </a:r>
          </a:p>
        </p:txBody>
      </p:sp>
      <p:sp>
        <p:nvSpPr>
          <p:cNvPr id="3" name="Content Placeholder 2"/>
          <p:cNvSpPr>
            <a:spLocks noGrp="1"/>
          </p:cNvSpPr>
          <p:nvPr>
            <p:ph idx="1"/>
          </p:nvPr>
        </p:nvSpPr>
        <p:spPr/>
        <p:txBody>
          <a:bodyPr>
            <a:normAutofit/>
          </a:bodyPr>
          <a:lstStyle/>
          <a:p>
            <a:pPr>
              <a:lnSpc>
                <a:spcPct val="90000"/>
              </a:lnSpc>
            </a:pPr>
            <a:r>
              <a:rPr lang="en-US" altLang="en-US" dirty="0" smtClean="0">
                <a:latin typeface="+mj-lt"/>
              </a:rPr>
              <a:t>Video game artificial intelligence is a programming area that tries to make the computer act in  a similar way to human intelligence.</a:t>
            </a:r>
          </a:p>
          <a:p>
            <a:pPr>
              <a:lnSpc>
                <a:spcPct val="90000"/>
              </a:lnSpc>
            </a:pPr>
            <a:r>
              <a:rPr lang="en-US" altLang="en-US" dirty="0" smtClean="0">
                <a:latin typeface="+mj-lt"/>
              </a:rPr>
              <a:t>A rule based system is used whereby information and rules are entered into a database, and when the video game AI is faced with a situation, it finds appropriate information and acts accordingly. </a:t>
            </a:r>
          </a:p>
          <a:p>
            <a:pPr>
              <a:lnSpc>
                <a:spcPct val="90000"/>
              </a:lnSpc>
              <a:buFont typeface="Arial" panose="020B0604020202020204" pitchFamily="34" charset="0"/>
              <a:buNone/>
            </a:pPr>
            <a:endParaRPr lang="en-US" altLang="en-US" dirty="0" smtClean="0"/>
          </a:p>
        </p:txBody>
      </p:sp>
    </p:spTree>
    <p:extLst>
      <p:ext uri="{BB962C8B-B14F-4D97-AF65-F5344CB8AC3E}">
        <p14:creationId xmlns:p14="http://schemas.microsoft.com/office/powerpoint/2010/main" val="102853234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r>
              <a:rPr lang="en-US" altLang="en-US" dirty="0" smtClean="0">
                <a:solidFill>
                  <a:srgbClr val="CD0000"/>
                </a:solidFill>
              </a:rPr>
              <a:t>Dijkstra's Shortest Path Algorithm</a:t>
            </a:r>
          </a:p>
        </p:txBody>
      </p:sp>
      <p:sp>
        <p:nvSpPr>
          <p:cNvPr id="21508"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21509"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21510"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21511"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21512"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21513"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21514"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21515"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21516" name="AutoShape 11"/>
          <p:cNvCxnSpPr>
            <a:cxnSpLocks noChangeShapeType="1"/>
            <a:stCxn id="21508" idx="7"/>
            <a:endCxn id="21511" idx="2"/>
          </p:cNvCxnSpPr>
          <p:nvPr/>
        </p:nvCxnSpPr>
        <p:spPr bwMode="auto">
          <a:xfrm flipV="1">
            <a:off x="2081213" y="3057526"/>
            <a:ext cx="1511300" cy="379413"/>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1517" name="AutoShape 12"/>
          <p:cNvCxnSpPr>
            <a:cxnSpLocks noChangeShapeType="1"/>
            <a:stCxn id="21508" idx="6"/>
            <a:endCxn id="21512" idx="1"/>
          </p:cNvCxnSpPr>
          <p:nvPr/>
        </p:nvCxnSpPr>
        <p:spPr bwMode="auto">
          <a:xfrm>
            <a:off x="2133600" y="3551239"/>
            <a:ext cx="2317750" cy="561975"/>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1518" name="AutoShape 13"/>
          <p:cNvCxnSpPr>
            <a:cxnSpLocks noChangeShapeType="1"/>
            <a:stCxn id="21508" idx="5"/>
            <a:endCxn id="21513" idx="0"/>
          </p:cNvCxnSpPr>
          <p:nvPr/>
        </p:nvCxnSpPr>
        <p:spPr bwMode="auto">
          <a:xfrm>
            <a:off x="2081213" y="3665539"/>
            <a:ext cx="1731962" cy="2346325"/>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1519" name="AutoShape 14"/>
          <p:cNvCxnSpPr>
            <a:cxnSpLocks noChangeShapeType="1"/>
            <a:stCxn id="21512" idx="7"/>
            <a:endCxn id="21509" idx="2"/>
          </p:cNvCxnSpPr>
          <p:nvPr/>
        </p:nvCxnSpPr>
        <p:spPr bwMode="auto">
          <a:xfrm flipV="1">
            <a:off x="4664075" y="3057525"/>
            <a:ext cx="4819650" cy="1055688"/>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1520" name="AutoShape 15"/>
          <p:cNvCxnSpPr>
            <a:cxnSpLocks noChangeShapeType="1"/>
            <a:stCxn id="21514" idx="7"/>
            <a:endCxn id="21509"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1521" name="AutoShape 16"/>
          <p:cNvCxnSpPr>
            <a:cxnSpLocks noChangeShapeType="1"/>
            <a:stCxn id="21512" idx="5"/>
            <a:endCxn id="21515"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1522" name="AutoShape 17"/>
          <p:cNvCxnSpPr>
            <a:cxnSpLocks noChangeShapeType="1"/>
            <a:stCxn id="21515" idx="5"/>
            <a:endCxn id="21510" idx="2"/>
          </p:cNvCxnSpPr>
          <p:nvPr/>
        </p:nvCxnSpPr>
        <p:spPr bwMode="auto">
          <a:xfrm>
            <a:off x="6070601" y="5033964"/>
            <a:ext cx="3724275" cy="1023937"/>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1523" name="AutoShape 18"/>
          <p:cNvCxnSpPr>
            <a:cxnSpLocks noChangeShapeType="1"/>
            <a:stCxn id="21515" idx="6"/>
            <a:endCxn id="21514" idx="2"/>
          </p:cNvCxnSpPr>
          <p:nvPr/>
        </p:nvCxnSpPr>
        <p:spPr bwMode="auto">
          <a:xfrm flipV="1">
            <a:off x="6122988" y="4576763"/>
            <a:ext cx="2417762" cy="342900"/>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1524" name="AutoShape 19"/>
          <p:cNvCxnSpPr>
            <a:cxnSpLocks noChangeShapeType="1"/>
            <a:stCxn id="21514" idx="4"/>
            <a:endCxn id="21510"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1525" name="AutoShape 20"/>
          <p:cNvCxnSpPr>
            <a:cxnSpLocks noChangeShapeType="1"/>
            <a:stCxn id="21509" idx="3"/>
            <a:endCxn id="21515" idx="7"/>
          </p:cNvCxnSpPr>
          <p:nvPr/>
        </p:nvCxnSpPr>
        <p:spPr bwMode="auto">
          <a:xfrm flipH="1">
            <a:off x="6070601" y="3171825"/>
            <a:ext cx="3465513" cy="1633538"/>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1526" name="AutoShape 21"/>
          <p:cNvCxnSpPr>
            <a:cxnSpLocks noChangeShapeType="1"/>
            <a:stCxn id="21512" idx="4"/>
            <a:endCxn id="21513"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1527" name="AutoShape 22"/>
          <p:cNvCxnSpPr>
            <a:cxnSpLocks noChangeShapeType="1"/>
            <a:stCxn id="21513" idx="6"/>
            <a:endCxn id="21515"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1528" name="AutoShape 23"/>
          <p:cNvCxnSpPr>
            <a:cxnSpLocks noChangeShapeType="1"/>
            <a:stCxn id="21511" idx="6"/>
            <a:endCxn id="21509" idx="1"/>
          </p:cNvCxnSpPr>
          <p:nvPr/>
        </p:nvCxnSpPr>
        <p:spPr bwMode="auto">
          <a:xfrm flipV="1">
            <a:off x="3910013" y="2943225"/>
            <a:ext cx="5626100" cy="114300"/>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1529" name="AutoShape 24"/>
          <p:cNvCxnSpPr>
            <a:cxnSpLocks noChangeShapeType="1"/>
            <a:stCxn id="21513" idx="6"/>
            <a:endCxn id="21510"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1530" name="AutoShape 25"/>
          <p:cNvCxnSpPr>
            <a:cxnSpLocks noChangeShapeType="1"/>
            <a:stCxn id="21509" idx="5"/>
            <a:endCxn id="21510" idx="0"/>
          </p:cNvCxnSpPr>
          <p:nvPr/>
        </p:nvCxnSpPr>
        <p:spPr bwMode="auto">
          <a:xfrm>
            <a:off x="9748839" y="3171826"/>
            <a:ext cx="204787" cy="2727325"/>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21531"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21532"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21533"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21534"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21535"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21536"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21537"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21538"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21539"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21540"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21541"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21542"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21543"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21544"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21545" name="Text Box 41"/>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15</a:t>
            </a:r>
            <a:endParaRPr lang="en-US" altLang="en-US" sz="1600">
              <a:solidFill>
                <a:srgbClr val="006600"/>
              </a:solidFill>
            </a:endParaRPr>
          </a:p>
        </p:txBody>
      </p:sp>
      <p:sp>
        <p:nvSpPr>
          <p:cNvPr id="21546" name="Text Box 42"/>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21547" name="Text Box 44"/>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1548" name="Text Box 45"/>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1549" name="Text Box 46"/>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21550" name="Text Box 47"/>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1551" name="Text Box 48"/>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0</a:t>
            </a:r>
            <a:endParaRPr lang="en-US" altLang="en-US" sz="1600">
              <a:solidFill>
                <a:srgbClr val="006600"/>
              </a:solidFill>
            </a:endParaRPr>
          </a:p>
        </p:txBody>
      </p:sp>
      <p:sp>
        <p:nvSpPr>
          <p:cNvPr id="21552" name="Text Box 49"/>
          <p:cNvSpPr txBox="1">
            <a:spLocks noChangeArrowheads="1"/>
          </p:cNvSpPr>
          <p:nvPr/>
        </p:nvSpPr>
        <p:spPr bwMode="auto">
          <a:xfrm>
            <a:off x="5064127" y="1395065"/>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a:t>S = { s, 2, 3, 4, 5, 6, 7 }</a:t>
            </a:r>
          </a:p>
          <a:p>
            <a:pPr>
              <a:spcBef>
                <a:spcPct val="20000"/>
              </a:spcBef>
              <a:buClr>
                <a:srgbClr val="003399"/>
              </a:buClr>
              <a:buSzPct val="50000"/>
              <a:buFont typeface="Monotype Sorts" pitchFamily="92" charset="2"/>
              <a:buNone/>
            </a:pPr>
            <a:r>
              <a:rPr lang="en-US" altLang="en-US"/>
              <a:t>PQ = { t }</a:t>
            </a:r>
          </a:p>
        </p:txBody>
      </p:sp>
      <p:sp>
        <p:nvSpPr>
          <p:cNvPr id="21553" name="Text Box 50"/>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1554" name="Text Box 51"/>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1555" name="Text Box 52"/>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1556" name="Text Box 53"/>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1557" name="Text Box 54"/>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1558" name="Text Box 55"/>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1559" name="Text Box 58"/>
          <p:cNvSpPr txBox="1">
            <a:spLocks noChangeArrowheads="1"/>
          </p:cNvSpPr>
          <p:nvPr/>
        </p:nvSpPr>
        <p:spPr bwMode="auto">
          <a:xfrm>
            <a:off x="5645151" y="42021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44</a:t>
            </a:r>
            <a:endParaRPr lang="en-US" altLang="en-US" sz="1600">
              <a:solidFill>
                <a:srgbClr val="006600"/>
              </a:solidFill>
            </a:endParaRPr>
          </a:p>
        </p:txBody>
      </p:sp>
      <p:sp>
        <p:nvSpPr>
          <p:cNvPr id="21560" name="Text Box 59"/>
          <p:cNvSpPr txBox="1">
            <a:spLocks noChangeArrowheads="1"/>
          </p:cNvSpPr>
          <p:nvPr/>
        </p:nvSpPr>
        <p:spPr bwMode="auto">
          <a:xfrm>
            <a:off x="5870576" y="4475164"/>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1561" name="Text Box 60"/>
          <p:cNvSpPr txBox="1">
            <a:spLocks noChangeArrowheads="1"/>
          </p:cNvSpPr>
          <p:nvPr/>
        </p:nvSpPr>
        <p:spPr bwMode="auto">
          <a:xfrm>
            <a:off x="5962651" y="41894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35</a:t>
            </a:r>
            <a:endParaRPr lang="en-US" altLang="en-US" sz="1600">
              <a:solidFill>
                <a:srgbClr val="006600"/>
              </a:solidFill>
            </a:endParaRPr>
          </a:p>
        </p:txBody>
      </p:sp>
      <p:sp>
        <p:nvSpPr>
          <p:cNvPr id="21562" name="Text Box 61"/>
          <p:cNvSpPr txBox="1">
            <a:spLocks noChangeArrowheads="1"/>
          </p:cNvSpPr>
          <p:nvPr/>
        </p:nvSpPr>
        <p:spPr bwMode="auto">
          <a:xfrm>
            <a:off x="5883276" y="4246564"/>
            <a:ext cx="276225"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21563" name="Text Box 62"/>
          <p:cNvSpPr txBox="1">
            <a:spLocks noChangeArrowheads="1"/>
          </p:cNvSpPr>
          <p:nvPr/>
        </p:nvSpPr>
        <p:spPr bwMode="auto">
          <a:xfrm>
            <a:off x="9353551" y="6280150"/>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59</a:t>
            </a:r>
            <a:endParaRPr lang="en-US" altLang="en-US" sz="1600">
              <a:solidFill>
                <a:srgbClr val="006600"/>
              </a:solidFill>
            </a:endParaRPr>
          </a:p>
        </p:txBody>
      </p:sp>
      <p:sp>
        <p:nvSpPr>
          <p:cNvPr id="21564" name="Text Box 63"/>
          <p:cNvSpPr txBox="1">
            <a:spLocks noChangeArrowheads="1"/>
          </p:cNvSpPr>
          <p:nvPr/>
        </p:nvSpPr>
        <p:spPr bwMode="auto">
          <a:xfrm>
            <a:off x="9871076" y="63246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1565" name="Text Box 64"/>
          <p:cNvSpPr txBox="1">
            <a:spLocks noChangeArrowheads="1"/>
          </p:cNvSpPr>
          <p:nvPr/>
        </p:nvSpPr>
        <p:spPr bwMode="auto">
          <a:xfrm>
            <a:off x="9591676" y="63246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1566" name="Text Box 65"/>
          <p:cNvSpPr txBox="1">
            <a:spLocks noChangeArrowheads="1"/>
          </p:cNvSpPr>
          <p:nvPr/>
        </p:nvSpPr>
        <p:spPr bwMode="auto">
          <a:xfrm>
            <a:off x="9010651" y="62722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51</a:t>
            </a:r>
            <a:endParaRPr lang="en-US" altLang="en-US" sz="1600">
              <a:solidFill>
                <a:srgbClr val="006600"/>
              </a:solidFill>
            </a:endParaRPr>
          </a:p>
        </p:txBody>
      </p:sp>
      <p:sp>
        <p:nvSpPr>
          <p:cNvPr id="21567" name="Text Box 66"/>
          <p:cNvSpPr txBox="1">
            <a:spLocks noChangeArrowheads="1"/>
          </p:cNvSpPr>
          <p:nvPr/>
        </p:nvSpPr>
        <p:spPr bwMode="auto">
          <a:xfrm>
            <a:off x="6175376" y="4233864"/>
            <a:ext cx="276225"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21568" name="Text Box 67"/>
          <p:cNvSpPr txBox="1">
            <a:spLocks noChangeArrowheads="1"/>
          </p:cNvSpPr>
          <p:nvPr/>
        </p:nvSpPr>
        <p:spPr bwMode="auto">
          <a:xfrm>
            <a:off x="6280151" y="41894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34</a:t>
            </a:r>
            <a:endParaRPr lang="en-US" altLang="en-US" sz="1600">
              <a:solidFill>
                <a:srgbClr val="006600"/>
              </a:solidFill>
            </a:endParaRPr>
          </a:p>
        </p:txBody>
      </p:sp>
      <p:sp>
        <p:nvSpPr>
          <p:cNvPr id="21569" name="Text Box 80"/>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21570" name="Freeform 68"/>
          <p:cNvSpPr>
            <a:spLocks/>
          </p:cNvSpPr>
          <p:nvPr/>
        </p:nvSpPr>
        <p:spPr bwMode="auto">
          <a:xfrm>
            <a:off x="1701800" y="1995488"/>
            <a:ext cx="8534400" cy="4786312"/>
          </a:xfrm>
          <a:custGeom>
            <a:avLst/>
            <a:gdLst>
              <a:gd name="T0" fmla="*/ 0 w 5376"/>
              <a:gd name="T1" fmla="*/ 1433512 h 3015"/>
              <a:gd name="T2" fmla="*/ 177800 w 5376"/>
              <a:gd name="T3" fmla="*/ 989012 h 3015"/>
              <a:gd name="T4" fmla="*/ 482600 w 5376"/>
              <a:gd name="T5" fmla="*/ 823912 h 3015"/>
              <a:gd name="T6" fmla="*/ 698500 w 5376"/>
              <a:gd name="T7" fmla="*/ 709612 h 3015"/>
              <a:gd name="T8" fmla="*/ 990600 w 5376"/>
              <a:gd name="T9" fmla="*/ 658812 h 3015"/>
              <a:gd name="T10" fmla="*/ 1320800 w 5376"/>
              <a:gd name="T11" fmla="*/ 595312 h 3015"/>
              <a:gd name="T12" fmla="*/ 1511300 w 5376"/>
              <a:gd name="T13" fmla="*/ 531812 h 3015"/>
              <a:gd name="T14" fmla="*/ 2273300 w 5376"/>
              <a:gd name="T15" fmla="*/ 430212 h 3015"/>
              <a:gd name="T16" fmla="*/ 3060700 w 5376"/>
              <a:gd name="T17" fmla="*/ 493712 h 3015"/>
              <a:gd name="T18" fmla="*/ 4191000 w 5376"/>
              <a:gd name="T19" fmla="*/ 544512 h 3015"/>
              <a:gd name="T20" fmla="*/ 7188200 w 5376"/>
              <a:gd name="T21" fmla="*/ 206375 h 3015"/>
              <a:gd name="T22" fmla="*/ 7866063 w 5376"/>
              <a:gd name="T23" fmla="*/ 53975 h 3015"/>
              <a:gd name="T24" fmla="*/ 8305800 w 5376"/>
              <a:gd name="T25" fmla="*/ 53975 h 3015"/>
              <a:gd name="T26" fmla="*/ 8526463 w 5376"/>
              <a:gd name="T27" fmla="*/ 257175 h 3015"/>
              <a:gd name="T28" fmla="*/ 8534400 w 5376"/>
              <a:gd name="T29" fmla="*/ 468312 h 3015"/>
              <a:gd name="T30" fmla="*/ 8521700 w 5376"/>
              <a:gd name="T31" fmla="*/ 1027112 h 3015"/>
              <a:gd name="T32" fmla="*/ 8394700 w 5376"/>
              <a:gd name="T33" fmla="*/ 1395412 h 3015"/>
              <a:gd name="T34" fmla="*/ 8318500 w 5376"/>
              <a:gd name="T35" fmla="*/ 1611312 h 3015"/>
              <a:gd name="T36" fmla="*/ 8280400 w 5376"/>
              <a:gd name="T37" fmla="*/ 1763712 h 3015"/>
              <a:gd name="T38" fmla="*/ 7835900 w 5376"/>
              <a:gd name="T39" fmla="*/ 2284412 h 3015"/>
              <a:gd name="T40" fmla="*/ 7124700 w 5376"/>
              <a:gd name="T41" fmla="*/ 2868612 h 3015"/>
              <a:gd name="T42" fmla="*/ 6438900 w 5376"/>
              <a:gd name="T43" fmla="*/ 3033712 h 3015"/>
              <a:gd name="T44" fmla="*/ 5880100 w 5376"/>
              <a:gd name="T45" fmla="*/ 3097212 h 3015"/>
              <a:gd name="T46" fmla="*/ 5473700 w 5376"/>
              <a:gd name="T47" fmla="*/ 3160712 h 3015"/>
              <a:gd name="T48" fmla="*/ 4902200 w 5376"/>
              <a:gd name="T49" fmla="*/ 3287712 h 3015"/>
              <a:gd name="T50" fmla="*/ 4622800 w 5376"/>
              <a:gd name="T51" fmla="*/ 3325812 h 3015"/>
              <a:gd name="T52" fmla="*/ 4445000 w 5376"/>
              <a:gd name="T53" fmla="*/ 3275012 h 3015"/>
              <a:gd name="T54" fmla="*/ 4292600 w 5376"/>
              <a:gd name="T55" fmla="*/ 3351212 h 3015"/>
              <a:gd name="T56" fmla="*/ 4051300 w 5376"/>
              <a:gd name="T57" fmla="*/ 3389312 h 3015"/>
              <a:gd name="T58" fmla="*/ 3822700 w 5376"/>
              <a:gd name="T59" fmla="*/ 3554412 h 3015"/>
              <a:gd name="T60" fmla="*/ 3657600 w 5376"/>
              <a:gd name="T61" fmla="*/ 3656012 h 3015"/>
              <a:gd name="T62" fmla="*/ 3251200 w 5376"/>
              <a:gd name="T63" fmla="*/ 3986212 h 3015"/>
              <a:gd name="T64" fmla="*/ 3124200 w 5376"/>
              <a:gd name="T65" fmla="*/ 4075112 h 3015"/>
              <a:gd name="T66" fmla="*/ 3022600 w 5376"/>
              <a:gd name="T67" fmla="*/ 4265612 h 3015"/>
              <a:gd name="T68" fmla="*/ 2946400 w 5376"/>
              <a:gd name="T69" fmla="*/ 4443412 h 3015"/>
              <a:gd name="T70" fmla="*/ 2667000 w 5376"/>
              <a:gd name="T71" fmla="*/ 4786312 h 3015"/>
              <a:gd name="T72" fmla="*/ 1917700 w 5376"/>
              <a:gd name="T73" fmla="*/ 4722812 h 3015"/>
              <a:gd name="T74" fmla="*/ 1600200 w 5376"/>
              <a:gd name="T75" fmla="*/ 4633912 h 3015"/>
              <a:gd name="T76" fmla="*/ 1485900 w 5376"/>
              <a:gd name="T77" fmla="*/ 4583112 h 3015"/>
              <a:gd name="T78" fmla="*/ 1409700 w 5376"/>
              <a:gd name="T79" fmla="*/ 4405312 h 3015"/>
              <a:gd name="T80" fmla="*/ 1257300 w 5376"/>
              <a:gd name="T81" fmla="*/ 4252912 h 3015"/>
              <a:gd name="T82" fmla="*/ 1168400 w 5376"/>
              <a:gd name="T83" fmla="*/ 4125912 h 3015"/>
              <a:gd name="T84" fmla="*/ 1117600 w 5376"/>
              <a:gd name="T85" fmla="*/ 4011612 h 3015"/>
              <a:gd name="T86" fmla="*/ 1079500 w 5376"/>
              <a:gd name="T87" fmla="*/ 3973512 h 3015"/>
              <a:gd name="T88" fmla="*/ 1041400 w 5376"/>
              <a:gd name="T89" fmla="*/ 3884612 h 3015"/>
              <a:gd name="T90" fmla="*/ 749300 w 5376"/>
              <a:gd name="T91" fmla="*/ 3516312 h 3015"/>
              <a:gd name="T92" fmla="*/ 698500 w 5376"/>
              <a:gd name="T93" fmla="*/ 3313112 h 3015"/>
              <a:gd name="T94" fmla="*/ 533400 w 5376"/>
              <a:gd name="T95" fmla="*/ 3059112 h 3015"/>
              <a:gd name="T96" fmla="*/ 431800 w 5376"/>
              <a:gd name="T97" fmla="*/ 2868612 h 3015"/>
              <a:gd name="T98" fmla="*/ 304800 w 5376"/>
              <a:gd name="T99" fmla="*/ 2728912 h 3015"/>
              <a:gd name="T100" fmla="*/ 152400 w 5376"/>
              <a:gd name="T101" fmla="*/ 2017712 h 3015"/>
              <a:gd name="T102" fmla="*/ 38100 w 5376"/>
              <a:gd name="T103" fmla="*/ 1814512 h 3015"/>
              <a:gd name="T104" fmla="*/ 25400 w 5376"/>
              <a:gd name="T105" fmla="*/ 1763712 h 3015"/>
              <a:gd name="T106" fmla="*/ 0 w 5376"/>
              <a:gd name="T107" fmla="*/ 1687512 h 3015"/>
              <a:gd name="T108" fmla="*/ 0 w 5376"/>
              <a:gd name="T109" fmla="*/ 1433512 h 301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376" h="3015">
                <a:moveTo>
                  <a:pt x="0" y="903"/>
                </a:moveTo>
                <a:cubicBezTo>
                  <a:pt x="45" y="812"/>
                  <a:pt x="44" y="703"/>
                  <a:pt x="112" y="623"/>
                </a:cubicBezTo>
                <a:cubicBezTo>
                  <a:pt x="158" y="569"/>
                  <a:pt x="244" y="552"/>
                  <a:pt x="304" y="519"/>
                </a:cubicBezTo>
                <a:cubicBezTo>
                  <a:pt x="354" y="491"/>
                  <a:pt x="386" y="465"/>
                  <a:pt x="440" y="447"/>
                </a:cubicBezTo>
                <a:cubicBezTo>
                  <a:pt x="500" y="427"/>
                  <a:pt x="562" y="425"/>
                  <a:pt x="624" y="415"/>
                </a:cubicBezTo>
                <a:cubicBezTo>
                  <a:pt x="693" y="403"/>
                  <a:pt x="764" y="392"/>
                  <a:pt x="832" y="375"/>
                </a:cubicBezTo>
                <a:cubicBezTo>
                  <a:pt x="869" y="350"/>
                  <a:pt x="911" y="349"/>
                  <a:pt x="952" y="335"/>
                </a:cubicBezTo>
                <a:cubicBezTo>
                  <a:pt x="1113" y="281"/>
                  <a:pt x="1260" y="277"/>
                  <a:pt x="1432" y="271"/>
                </a:cubicBezTo>
                <a:cubicBezTo>
                  <a:pt x="1618" y="278"/>
                  <a:pt x="1740" y="304"/>
                  <a:pt x="1928" y="311"/>
                </a:cubicBezTo>
                <a:cubicBezTo>
                  <a:pt x="2165" y="335"/>
                  <a:pt x="2402" y="338"/>
                  <a:pt x="2640" y="343"/>
                </a:cubicBezTo>
                <a:cubicBezTo>
                  <a:pt x="3273" y="376"/>
                  <a:pt x="3889" y="136"/>
                  <a:pt x="4528" y="130"/>
                </a:cubicBezTo>
                <a:cubicBezTo>
                  <a:pt x="4668" y="112"/>
                  <a:pt x="4828" y="88"/>
                  <a:pt x="4955" y="34"/>
                </a:cubicBezTo>
                <a:cubicBezTo>
                  <a:pt x="5034" y="0"/>
                  <a:pt x="5162" y="37"/>
                  <a:pt x="5232" y="34"/>
                </a:cubicBezTo>
                <a:cubicBezTo>
                  <a:pt x="5288" y="40"/>
                  <a:pt x="5332" y="123"/>
                  <a:pt x="5371" y="162"/>
                </a:cubicBezTo>
                <a:cubicBezTo>
                  <a:pt x="5376" y="181"/>
                  <a:pt x="5376" y="276"/>
                  <a:pt x="5376" y="295"/>
                </a:cubicBezTo>
                <a:cubicBezTo>
                  <a:pt x="5376" y="412"/>
                  <a:pt x="5373" y="530"/>
                  <a:pt x="5368" y="647"/>
                </a:cubicBezTo>
                <a:cubicBezTo>
                  <a:pt x="5365" y="726"/>
                  <a:pt x="5312" y="806"/>
                  <a:pt x="5288" y="879"/>
                </a:cubicBezTo>
                <a:cubicBezTo>
                  <a:pt x="5275" y="919"/>
                  <a:pt x="5274" y="988"/>
                  <a:pt x="5240" y="1015"/>
                </a:cubicBezTo>
                <a:cubicBezTo>
                  <a:pt x="5195" y="1051"/>
                  <a:pt x="5271" y="1105"/>
                  <a:pt x="5216" y="1111"/>
                </a:cubicBezTo>
                <a:cubicBezTo>
                  <a:pt x="5165" y="1181"/>
                  <a:pt x="5057" y="1323"/>
                  <a:pt x="4936" y="1439"/>
                </a:cubicBezTo>
                <a:cubicBezTo>
                  <a:pt x="4772" y="1472"/>
                  <a:pt x="4650" y="1767"/>
                  <a:pt x="4488" y="1807"/>
                </a:cubicBezTo>
                <a:cubicBezTo>
                  <a:pt x="4461" y="1814"/>
                  <a:pt x="4082" y="1902"/>
                  <a:pt x="4056" y="1911"/>
                </a:cubicBezTo>
                <a:cubicBezTo>
                  <a:pt x="4001" y="1966"/>
                  <a:pt x="3777" y="1927"/>
                  <a:pt x="3704" y="1951"/>
                </a:cubicBezTo>
                <a:cubicBezTo>
                  <a:pt x="3673" y="2043"/>
                  <a:pt x="3525" y="1972"/>
                  <a:pt x="3448" y="1991"/>
                </a:cubicBezTo>
                <a:cubicBezTo>
                  <a:pt x="3385" y="2007"/>
                  <a:pt x="3150" y="2050"/>
                  <a:pt x="3088" y="2071"/>
                </a:cubicBezTo>
                <a:cubicBezTo>
                  <a:pt x="3056" y="2082"/>
                  <a:pt x="2945" y="2092"/>
                  <a:pt x="2912" y="2095"/>
                </a:cubicBezTo>
                <a:cubicBezTo>
                  <a:pt x="2864" y="2094"/>
                  <a:pt x="2835" y="2060"/>
                  <a:pt x="2800" y="2063"/>
                </a:cubicBezTo>
                <a:cubicBezTo>
                  <a:pt x="2768" y="2074"/>
                  <a:pt x="2738" y="2100"/>
                  <a:pt x="2704" y="2111"/>
                </a:cubicBezTo>
                <a:cubicBezTo>
                  <a:pt x="2655" y="2127"/>
                  <a:pt x="2602" y="2125"/>
                  <a:pt x="2552" y="2135"/>
                </a:cubicBezTo>
                <a:cubicBezTo>
                  <a:pt x="2477" y="2132"/>
                  <a:pt x="2482" y="2246"/>
                  <a:pt x="2408" y="2239"/>
                </a:cubicBezTo>
                <a:cubicBezTo>
                  <a:pt x="2336" y="2233"/>
                  <a:pt x="2372" y="2326"/>
                  <a:pt x="2304" y="2303"/>
                </a:cubicBezTo>
                <a:cubicBezTo>
                  <a:pt x="2244" y="2348"/>
                  <a:pt x="2104" y="2467"/>
                  <a:pt x="2048" y="2511"/>
                </a:cubicBezTo>
                <a:cubicBezTo>
                  <a:pt x="2032" y="2506"/>
                  <a:pt x="1968" y="2567"/>
                  <a:pt x="1968" y="2567"/>
                </a:cubicBezTo>
                <a:cubicBezTo>
                  <a:pt x="1908" y="2590"/>
                  <a:pt x="1945" y="2659"/>
                  <a:pt x="1904" y="2687"/>
                </a:cubicBezTo>
                <a:cubicBezTo>
                  <a:pt x="1871" y="2720"/>
                  <a:pt x="1893" y="2744"/>
                  <a:pt x="1856" y="2799"/>
                </a:cubicBezTo>
                <a:cubicBezTo>
                  <a:pt x="1916" y="2889"/>
                  <a:pt x="1776" y="2983"/>
                  <a:pt x="1680" y="3015"/>
                </a:cubicBezTo>
                <a:cubicBezTo>
                  <a:pt x="1552" y="2929"/>
                  <a:pt x="1310" y="2977"/>
                  <a:pt x="1208" y="2975"/>
                </a:cubicBezTo>
                <a:cubicBezTo>
                  <a:pt x="1140" y="2958"/>
                  <a:pt x="1074" y="2941"/>
                  <a:pt x="1008" y="2919"/>
                </a:cubicBezTo>
                <a:cubicBezTo>
                  <a:pt x="984" y="2911"/>
                  <a:pt x="955" y="2906"/>
                  <a:pt x="936" y="2887"/>
                </a:cubicBezTo>
                <a:cubicBezTo>
                  <a:pt x="901" y="2852"/>
                  <a:pt x="906" y="2816"/>
                  <a:pt x="888" y="2775"/>
                </a:cubicBezTo>
                <a:cubicBezTo>
                  <a:pt x="871" y="2736"/>
                  <a:pt x="819" y="2710"/>
                  <a:pt x="792" y="2679"/>
                </a:cubicBezTo>
                <a:cubicBezTo>
                  <a:pt x="776" y="2661"/>
                  <a:pt x="747" y="2615"/>
                  <a:pt x="736" y="2599"/>
                </a:cubicBezTo>
                <a:cubicBezTo>
                  <a:pt x="673" y="2505"/>
                  <a:pt x="762" y="2608"/>
                  <a:pt x="704" y="2527"/>
                </a:cubicBezTo>
                <a:cubicBezTo>
                  <a:pt x="697" y="2518"/>
                  <a:pt x="687" y="2512"/>
                  <a:pt x="680" y="2503"/>
                </a:cubicBezTo>
                <a:cubicBezTo>
                  <a:pt x="640" y="2447"/>
                  <a:pt x="682" y="2494"/>
                  <a:pt x="656" y="2447"/>
                </a:cubicBezTo>
                <a:cubicBezTo>
                  <a:pt x="606" y="2357"/>
                  <a:pt x="506" y="2317"/>
                  <a:pt x="472" y="2215"/>
                </a:cubicBezTo>
                <a:cubicBezTo>
                  <a:pt x="469" y="2192"/>
                  <a:pt x="458" y="2105"/>
                  <a:pt x="440" y="2087"/>
                </a:cubicBezTo>
                <a:cubicBezTo>
                  <a:pt x="395" y="2042"/>
                  <a:pt x="364" y="1983"/>
                  <a:pt x="336" y="1927"/>
                </a:cubicBezTo>
                <a:cubicBezTo>
                  <a:pt x="315" y="1885"/>
                  <a:pt x="302" y="1843"/>
                  <a:pt x="272" y="1807"/>
                </a:cubicBezTo>
                <a:cubicBezTo>
                  <a:pt x="154" y="1665"/>
                  <a:pt x="240" y="1791"/>
                  <a:pt x="192" y="1719"/>
                </a:cubicBezTo>
                <a:cubicBezTo>
                  <a:pt x="167" y="1568"/>
                  <a:pt x="133" y="1420"/>
                  <a:pt x="96" y="1271"/>
                </a:cubicBezTo>
                <a:cubicBezTo>
                  <a:pt x="91" y="1251"/>
                  <a:pt x="34" y="1171"/>
                  <a:pt x="24" y="1143"/>
                </a:cubicBezTo>
                <a:cubicBezTo>
                  <a:pt x="20" y="1133"/>
                  <a:pt x="19" y="1122"/>
                  <a:pt x="16" y="1111"/>
                </a:cubicBezTo>
                <a:cubicBezTo>
                  <a:pt x="11" y="1095"/>
                  <a:pt x="0" y="1063"/>
                  <a:pt x="0" y="1063"/>
                </a:cubicBezTo>
                <a:cubicBezTo>
                  <a:pt x="9" y="929"/>
                  <a:pt x="16" y="982"/>
                  <a:pt x="0" y="903"/>
                </a:cubicBezTo>
                <a:close/>
              </a:path>
            </a:pathLst>
          </a:custGeom>
          <a:solidFill>
            <a:srgbClr val="003399">
              <a:alpha val="50195"/>
            </a:srgbClr>
          </a:solidFill>
          <a:ln>
            <a:noFill/>
          </a:ln>
          <a:effectLst/>
          <a:extLst>
            <a:ext uri="{91240B29-F687-4f45-9708-019B960494DF}">
              <a14:hiddenLine xmlns="" xmlns:a14="http://schemas.microsoft.com/office/drawing/2010/main" w="1587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en-US"/>
          </a:p>
        </p:txBody>
      </p:sp>
      <p:sp>
        <p:nvSpPr>
          <p:cNvPr id="21571" name="Text Box 69"/>
          <p:cNvSpPr txBox="1">
            <a:spLocks noChangeArrowheads="1"/>
          </p:cNvSpPr>
          <p:nvPr/>
        </p:nvSpPr>
        <p:spPr bwMode="auto">
          <a:xfrm>
            <a:off x="9236076" y="63246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1572" name="Text Box 70"/>
          <p:cNvSpPr txBox="1">
            <a:spLocks noChangeArrowheads="1"/>
          </p:cNvSpPr>
          <p:nvPr/>
        </p:nvSpPr>
        <p:spPr bwMode="auto">
          <a:xfrm>
            <a:off x="8655051" y="62722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50</a:t>
            </a:r>
            <a:endParaRPr lang="en-US" altLang="en-US" sz="1600">
              <a:solidFill>
                <a:srgbClr val="006600"/>
              </a:solidFill>
            </a:endParaRPr>
          </a:p>
        </p:txBody>
      </p:sp>
      <p:sp>
        <p:nvSpPr>
          <p:cNvPr id="21573" name="Text Box 71"/>
          <p:cNvSpPr txBox="1">
            <a:spLocks noChangeArrowheads="1"/>
          </p:cNvSpPr>
          <p:nvPr/>
        </p:nvSpPr>
        <p:spPr bwMode="auto">
          <a:xfrm>
            <a:off x="8474076" y="41910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1574" name="Text Box 72"/>
          <p:cNvSpPr txBox="1">
            <a:spLocks noChangeArrowheads="1"/>
          </p:cNvSpPr>
          <p:nvPr/>
        </p:nvSpPr>
        <p:spPr bwMode="auto">
          <a:xfrm>
            <a:off x="7969251" y="41386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45</a:t>
            </a:r>
            <a:endParaRPr lang="en-US" altLang="en-US" sz="1600">
              <a:solidFill>
                <a:srgbClr val="006600"/>
              </a:solidFill>
            </a:endParaRPr>
          </a:p>
        </p:txBody>
      </p:sp>
      <p:sp>
        <p:nvSpPr>
          <p:cNvPr id="21575" name="Text Box 75"/>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1576" name="Text Box 76"/>
          <p:cNvSpPr txBox="1">
            <a:spLocks noChangeArrowheads="1"/>
          </p:cNvSpPr>
          <p:nvPr/>
        </p:nvSpPr>
        <p:spPr bwMode="auto">
          <a:xfrm>
            <a:off x="9536114" y="2428876"/>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1577" name="Text Box 77"/>
          <p:cNvSpPr txBox="1">
            <a:spLocks noChangeArrowheads="1"/>
          </p:cNvSpPr>
          <p:nvPr/>
        </p:nvSpPr>
        <p:spPr bwMode="auto">
          <a:xfrm>
            <a:off x="9632951" y="23860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33</a:t>
            </a:r>
            <a:endParaRPr lang="en-US" altLang="en-US" sz="1600">
              <a:solidFill>
                <a:srgbClr val="006600"/>
              </a:solidFill>
            </a:endParaRPr>
          </a:p>
        </p:txBody>
      </p:sp>
      <p:sp>
        <p:nvSpPr>
          <p:cNvPr id="21578" name="Text Box 78"/>
          <p:cNvSpPr txBox="1">
            <a:spLocks noChangeArrowheads="1"/>
          </p:cNvSpPr>
          <p:nvPr/>
        </p:nvSpPr>
        <p:spPr bwMode="auto">
          <a:xfrm>
            <a:off x="9906001" y="24384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1579" name="Text Box 79"/>
          <p:cNvSpPr txBox="1">
            <a:spLocks noChangeArrowheads="1"/>
          </p:cNvSpPr>
          <p:nvPr/>
        </p:nvSpPr>
        <p:spPr bwMode="auto">
          <a:xfrm>
            <a:off x="9525001" y="2057400"/>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32</a:t>
            </a:r>
            <a:endParaRPr lang="en-US" altLang="en-US" sz="1600">
              <a:solidFill>
                <a:srgbClr val="006600"/>
              </a:solidFill>
            </a:endParaRPr>
          </a:p>
        </p:txBody>
      </p:sp>
    </p:spTree>
    <p:extLst>
      <p:ext uri="{BB962C8B-B14F-4D97-AF65-F5344CB8AC3E}">
        <p14:creationId xmlns:p14="http://schemas.microsoft.com/office/powerpoint/2010/main" val="18351837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r>
              <a:rPr lang="en-US" altLang="en-US" dirty="0" smtClean="0">
                <a:solidFill>
                  <a:srgbClr val="CD0000"/>
                </a:solidFill>
              </a:rPr>
              <a:t>Dijkstra's Shortest Path Algorithm</a:t>
            </a:r>
          </a:p>
        </p:txBody>
      </p:sp>
      <p:sp>
        <p:nvSpPr>
          <p:cNvPr id="22532"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22533"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22534"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22535"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22536"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22537"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22538"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22539"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22540" name="AutoShape 11"/>
          <p:cNvCxnSpPr>
            <a:cxnSpLocks noChangeShapeType="1"/>
            <a:stCxn id="22532" idx="7"/>
            <a:endCxn id="22535" idx="2"/>
          </p:cNvCxnSpPr>
          <p:nvPr/>
        </p:nvCxnSpPr>
        <p:spPr bwMode="auto">
          <a:xfrm flipV="1">
            <a:off x="2081213" y="3057526"/>
            <a:ext cx="1511300" cy="379413"/>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2541" name="AutoShape 12"/>
          <p:cNvCxnSpPr>
            <a:cxnSpLocks noChangeShapeType="1"/>
            <a:stCxn id="22532" idx="6"/>
            <a:endCxn id="22536" idx="1"/>
          </p:cNvCxnSpPr>
          <p:nvPr/>
        </p:nvCxnSpPr>
        <p:spPr bwMode="auto">
          <a:xfrm>
            <a:off x="2133600" y="3551239"/>
            <a:ext cx="2317750" cy="561975"/>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2542" name="AutoShape 13"/>
          <p:cNvCxnSpPr>
            <a:cxnSpLocks noChangeShapeType="1"/>
            <a:stCxn id="22532" idx="5"/>
            <a:endCxn id="22537" idx="0"/>
          </p:cNvCxnSpPr>
          <p:nvPr/>
        </p:nvCxnSpPr>
        <p:spPr bwMode="auto">
          <a:xfrm>
            <a:off x="2081213" y="3665539"/>
            <a:ext cx="1731962" cy="2346325"/>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2543" name="AutoShape 14"/>
          <p:cNvCxnSpPr>
            <a:cxnSpLocks noChangeShapeType="1"/>
            <a:stCxn id="22536" idx="7"/>
            <a:endCxn id="22533" idx="2"/>
          </p:cNvCxnSpPr>
          <p:nvPr/>
        </p:nvCxnSpPr>
        <p:spPr bwMode="auto">
          <a:xfrm flipV="1">
            <a:off x="4664075" y="3057525"/>
            <a:ext cx="4819650" cy="1055688"/>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2544" name="AutoShape 15"/>
          <p:cNvCxnSpPr>
            <a:cxnSpLocks noChangeShapeType="1"/>
            <a:stCxn id="22538" idx="7"/>
            <a:endCxn id="22533"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2545" name="AutoShape 16"/>
          <p:cNvCxnSpPr>
            <a:cxnSpLocks noChangeShapeType="1"/>
            <a:stCxn id="22536" idx="5"/>
            <a:endCxn id="22539"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2546" name="AutoShape 17"/>
          <p:cNvCxnSpPr>
            <a:cxnSpLocks noChangeShapeType="1"/>
            <a:stCxn id="22539" idx="5"/>
            <a:endCxn id="22534" idx="2"/>
          </p:cNvCxnSpPr>
          <p:nvPr/>
        </p:nvCxnSpPr>
        <p:spPr bwMode="auto">
          <a:xfrm>
            <a:off x="6070601" y="5033964"/>
            <a:ext cx="3724275" cy="1023937"/>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2547" name="AutoShape 18"/>
          <p:cNvCxnSpPr>
            <a:cxnSpLocks noChangeShapeType="1"/>
            <a:stCxn id="22539" idx="6"/>
            <a:endCxn id="22538" idx="2"/>
          </p:cNvCxnSpPr>
          <p:nvPr/>
        </p:nvCxnSpPr>
        <p:spPr bwMode="auto">
          <a:xfrm flipV="1">
            <a:off x="6122988" y="4576763"/>
            <a:ext cx="2417762" cy="342900"/>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2548" name="AutoShape 19"/>
          <p:cNvCxnSpPr>
            <a:cxnSpLocks noChangeShapeType="1"/>
            <a:stCxn id="22538" idx="4"/>
            <a:endCxn id="22534"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2549" name="AutoShape 20"/>
          <p:cNvCxnSpPr>
            <a:cxnSpLocks noChangeShapeType="1"/>
            <a:stCxn id="22533" idx="3"/>
            <a:endCxn id="22539" idx="7"/>
          </p:cNvCxnSpPr>
          <p:nvPr/>
        </p:nvCxnSpPr>
        <p:spPr bwMode="auto">
          <a:xfrm flipH="1">
            <a:off x="6070601" y="3171825"/>
            <a:ext cx="3465513" cy="1633538"/>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2550" name="AutoShape 21"/>
          <p:cNvCxnSpPr>
            <a:cxnSpLocks noChangeShapeType="1"/>
            <a:stCxn id="22536" idx="4"/>
            <a:endCxn id="22537"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2551" name="AutoShape 22"/>
          <p:cNvCxnSpPr>
            <a:cxnSpLocks noChangeShapeType="1"/>
            <a:stCxn id="22537" idx="6"/>
            <a:endCxn id="22539"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2552" name="AutoShape 23"/>
          <p:cNvCxnSpPr>
            <a:cxnSpLocks noChangeShapeType="1"/>
            <a:stCxn id="22535" idx="6"/>
            <a:endCxn id="22533" idx="1"/>
          </p:cNvCxnSpPr>
          <p:nvPr/>
        </p:nvCxnSpPr>
        <p:spPr bwMode="auto">
          <a:xfrm flipV="1">
            <a:off x="3910013" y="2943225"/>
            <a:ext cx="5626100" cy="114300"/>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2553" name="AutoShape 24"/>
          <p:cNvCxnSpPr>
            <a:cxnSpLocks noChangeShapeType="1"/>
            <a:stCxn id="22537" idx="6"/>
            <a:endCxn id="22534"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2554" name="AutoShape 25"/>
          <p:cNvCxnSpPr>
            <a:cxnSpLocks noChangeShapeType="1"/>
            <a:stCxn id="22533" idx="5"/>
            <a:endCxn id="22534" idx="0"/>
          </p:cNvCxnSpPr>
          <p:nvPr/>
        </p:nvCxnSpPr>
        <p:spPr bwMode="auto">
          <a:xfrm>
            <a:off x="9748839" y="3171826"/>
            <a:ext cx="204787" cy="2727325"/>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22555"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22556"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22557"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22558"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22559"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22560"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22561"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22562"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22563"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22564"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22565"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22566"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22567"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22568"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22569" name="Text Box 41"/>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15</a:t>
            </a:r>
            <a:endParaRPr lang="en-US" altLang="en-US" sz="1600">
              <a:solidFill>
                <a:srgbClr val="006600"/>
              </a:solidFill>
            </a:endParaRPr>
          </a:p>
        </p:txBody>
      </p:sp>
      <p:sp>
        <p:nvSpPr>
          <p:cNvPr id="22570" name="Text Box 42"/>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22571" name="Text Box 44"/>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2572" name="Text Box 45"/>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2573" name="Text Box 46"/>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22574" name="Text Box 47"/>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2575" name="Text Box 48"/>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0</a:t>
            </a:r>
            <a:endParaRPr lang="en-US" altLang="en-US" sz="1600">
              <a:solidFill>
                <a:srgbClr val="006600"/>
              </a:solidFill>
            </a:endParaRPr>
          </a:p>
        </p:txBody>
      </p:sp>
      <p:sp>
        <p:nvSpPr>
          <p:cNvPr id="22576" name="Text Box 49"/>
          <p:cNvSpPr txBox="1">
            <a:spLocks noChangeArrowheads="1"/>
          </p:cNvSpPr>
          <p:nvPr/>
        </p:nvSpPr>
        <p:spPr bwMode="auto">
          <a:xfrm>
            <a:off x="4907758" y="1358551"/>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dirty="0"/>
              <a:t>S = { s, 2, 3, 4, 5, 6, 7 }</a:t>
            </a:r>
          </a:p>
          <a:p>
            <a:pPr>
              <a:spcBef>
                <a:spcPct val="20000"/>
              </a:spcBef>
              <a:buClr>
                <a:srgbClr val="003399"/>
              </a:buClr>
              <a:buSzPct val="50000"/>
              <a:buFont typeface="Monotype Sorts" pitchFamily="92" charset="2"/>
              <a:buNone/>
            </a:pPr>
            <a:r>
              <a:rPr lang="en-US" altLang="en-US" dirty="0"/>
              <a:t>PQ = { t }</a:t>
            </a:r>
          </a:p>
        </p:txBody>
      </p:sp>
      <p:sp>
        <p:nvSpPr>
          <p:cNvPr id="22577" name="Text Box 50"/>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2578" name="Text Box 51"/>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2579" name="Text Box 52"/>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2580" name="Text Box 53"/>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2581" name="Text Box 54"/>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2582" name="Text Box 55"/>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2583" name="Text Box 58"/>
          <p:cNvSpPr txBox="1">
            <a:spLocks noChangeArrowheads="1"/>
          </p:cNvSpPr>
          <p:nvPr/>
        </p:nvSpPr>
        <p:spPr bwMode="auto">
          <a:xfrm>
            <a:off x="5645151" y="42021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44</a:t>
            </a:r>
            <a:endParaRPr lang="en-US" altLang="en-US" sz="1600">
              <a:solidFill>
                <a:srgbClr val="006600"/>
              </a:solidFill>
            </a:endParaRPr>
          </a:p>
        </p:txBody>
      </p:sp>
      <p:sp>
        <p:nvSpPr>
          <p:cNvPr id="22584" name="Text Box 59"/>
          <p:cNvSpPr txBox="1">
            <a:spLocks noChangeArrowheads="1"/>
          </p:cNvSpPr>
          <p:nvPr/>
        </p:nvSpPr>
        <p:spPr bwMode="auto">
          <a:xfrm>
            <a:off x="5870576" y="4475164"/>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2585" name="Text Box 60"/>
          <p:cNvSpPr txBox="1">
            <a:spLocks noChangeArrowheads="1"/>
          </p:cNvSpPr>
          <p:nvPr/>
        </p:nvSpPr>
        <p:spPr bwMode="auto">
          <a:xfrm>
            <a:off x="5962651" y="41894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35</a:t>
            </a:r>
            <a:endParaRPr lang="en-US" altLang="en-US" sz="1600">
              <a:solidFill>
                <a:srgbClr val="006600"/>
              </a:solidFill>
            </a:endParaRPr>
          </a:p>
        </p:txBody>
      </p:sp>
      <p:sp>
        <p:nvSpPr>
          <p:cNvPr id="22586" name="Text Box 61"/>
          <p:cNvSpPr txBox="1">
            <a:spLocks noChangeArrowheads="1"/>
          </p:cNvSpPr>
          <p:nvPr/>
        </p:nvSpPr>
        <p:spPr bwMode="auto">
          <a:xfrm>
            <a:off x="5883276" y="4246564"/>
            <a:ext cx="276225"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22587" name="Text Box 62"/>
          <p:cNvSpPr txBox="1">
            <a:spLocks noChangeArrowheads="1"/>
          </p:cNvSpPr>
          <p:nvPr/>
        </p:nvSpPr>
        <p:spPr bwMode="auto">
          <a:xfrm>
            <a:off x="9353551" y="6280150"/>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59</a:t>
            </a:r>
            <a:endParaRPr lang="en-US" altLang="en-US" sz="1600">
              <a:solidFill>
                <a:srgbClr val="006600"/>
              </a:solidFill>
            </a:endParaRPr>
          </a:p>
        </p:txBody>
      </p:sp>
      <p:sp>
        <p:nvSpPr>
          <p:cNvPr id="22588" name="Text Box 63"/>
          <p:cNvSpPr txBox="1">
            <a:spLocks noChangeArrowheads="1"/>
          </p:cNvSpPr>
          <p:nvPr/>
        </p:nvSpPr>
        <p:spPr bwMode="auto">
          <a:xfrm>
            <a:off x="9871076" y="63246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2589" name="Text Box 64"/>
          <p:cNvSpPr txBox="1">
            <a:spLocks noChangeArrowheads="1"/>
          </p:cNvSpPr>
          <p:nvPr/>
        </p:nvSpPr>
        <p:spPr bwMode="auto">
          <a:xfrm>
            <a:off x="9591676" y="63246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2590" name="Text Box 65"/>
          <p:cNvSpPr txBox="1">
            <a:spLocks noChangeArrowheads="1"/>
          </p:cNvSpPr>
          <p:nvPr/>
        </p:nvSpPr>
        <p:spPr bwMode="auto">
          <a:xfrm>
            <a:off x="9010651" y="62722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51</a:t>
            </a:r>
            <a:endParaRPr lang="en-US" altLang="en-US" sz="1600">
              <a:solidFill>
                <a:srgbClr val="006600"/>
              </a:solidFill>
            </a:endParaRPr>
          </a:p>
        </p:txBody>
      </p:sp>
      <p:sp>
        <p:nvSpPr>
          <p:cNvPr id="22591" name="Text Box 66"/>
          <p:cNvSpPr txBox="1">
            <a:spLocks noChangeArrowheads="1"/>
          </p:cNvSpPr>
          <p:nvPr/>
        </p:nvSpPr>
        <p:spPr bwMode="auto">
          <a:xfrm>
            <a:off x="6175376" y="4233864"/>
            <a:ext cx="276225"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22592" name="Text Box 67"/>
          <p:cNvSpPr txBox="1">
            <a:spLocks noChangeArrowheads="1"/>
          </p:cNvSpPr>
          <p:nvPr/>
        </p:nvSpPr>
        <p:spPr bwMode="auto">
          <a:xfrm>
            <a:off x="6280151" y="41894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34</a:t>
            </a:r>
            <a:endParaRPr lang="en-US" altLang="en-US" sz="1600">
              <a:solidFill>
                <a:srgbClr val="006600"/>
              </a:solidFill>
            </a:endParaRPr>
          </a:p>
        </p:txBody>
      </p:sp>
      <p:sp>
        <p:nvSpPr>
          <p:cNvPr id="22593" name="Text Box 69"/>
          <p:cNvSpPr txBox="1">
            <a:spLocks noChangeArrowheads="1"/>
          </p:cNvSpPr>
          <p:nvPr/>
        </p:nvSpPr>
        <p:spPr bwMode="auto">
          <a:xfrm>
            <a:off x="9236076" y="63246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2594" name="Text Box 70"/>
          <p:cNvSpPr txBox="1">
            <a:spLocks noChangeArrowheads="1"/>
          </p:cNvSpPr>
          <p:nvPr/>
        </p:nvSpPr>
        <p:spPr bwMode="auto">
          <a:xfrm>
            <a:off x="8655051" y="62722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50</a:t>
            </a:r>
            <a:endParaRPr lang="en-US" altLang="en-US" sz="1600">
              <a:solidFill>
                <a:srgbClr val="006600"/>
              </a:solidFill>
            </a:endParaRPr>
          </a:p>
        </p:txBody>
      </p:sp>
      <p:sp>
        <p:nvSpPr>
          <p:cNvPr id="22595" name="Text Box 71"/>
          <p:cNvSpPr txBox="1">
            <a:spLocks noChangeArrowheads="1"/>
          </p:cNvSpPr>
          <p:nvPr/>
        </p:nvSpPr>
        <p:spPr bwMode="auto">
          <a:xfrm>
            <a:off x="8474076" y="41910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2596" name="Text Box 72"/>
          <p:cNvSpPr txBox="1">
            <a:spLocks noChangeArrowheads="1"/>
          </p:cNvSpPr>
          <p:nvPr/>
        </p:nvSpPr>
        <p:spPr bwMode="auto">
          <a:xfrm>
            <a:off x="7969251" y="41386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45</a:t>
            </a:r>
            <a:endParaRPr lang="en-US" altLang="en-US" sz="1600">
              <a:solidFill>
                <a:srgbClr val="006600"/>
              </a:solidFill>
            </a:endParaRPr>
          </a:p>
        </p:txBody>
      </p:sp>
      <p:sp>
        <p:nvSpPr>
          <p:cNvPr id="22597" name="AutoShape 73"/>
          <p:cNvSpPr>
            <a:spLocks noChangeArrowheads="1"/>
          </p:cNvSpPr>
          <p:nvPr/>
        </p:nvSpPr>
        <p:spPr bwMode="auto">
          <a:xfrm rot="-5400000">
            <a:off x="8386764" y="6267451"/>
            <a:ext cx="174625" cy="314325"/>
          </a:xfrm>
          <a:prstGeom prst="downArrow">
            <a:avLst>
              <a:gd name="adj1" fmla="val 50000"/>
              <a:gd name="adj2" fmla="val 45000"/>
            </a:avLst>
          </a:prstGeom>
          <a:solidFill>
            <a:schemeClr val="accent1"/>
          </a:solidFill>
          <a:ln w="158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endParaRPr lang="en-US" altLang="en-US"/>
          </a:p>
        </p:txBody>
      </p:sp>
      <p:sp>
        <p:nvSpPr>
          <p:cNvPr id="22598" name="Text Box 74"/>
          <p:cNvSpPr txBox="1">
            <a:spLocks noChangeArrowheads="1"/>
          </p:cNvSpPr>
          <p:nvPr/>
        </p:nvSpPr>
        <p:spPr bwMode="auto">
          <a:xfrm>
            <a:off x="7391400" y="6256338"/>
            <a:ext cx="946150" cy="3391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solidFill>
                  <a:schemeClr val="accent1"/>
                </a:solidFill>
              </a:rPr>
              <a:t>delmin</a:t>
            </a:r>
          </a:p>
        </p:txBody>
      </p:sp>
      <p:sp>
        <p:nvSpPr>
          <p:cNvPr id="22599" name="Text Box 75"/>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2600" name="Text Box 76"/>
          <p:cNvSpPr txBox="1">
            <a:spLocks noChangeArrowheads="1"/>
          </p:cNvSpPr>
          <p:nvPr/>
        </p:nvSpPr>
        <p:spPr bwMode="auto">
          <a:xfrm>
            <a:off x="9536114" y="2428876"/>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2601" name="Text Box 77"/>
          <p:cNvSpPr txBox="1">
            <a:spLocks noChangeArrowheads="1"/>
          </p:cNvSpPr>
          <p:nvPr/>
        </p:nvSpPr>
        <p:spPr bwMode="auto">
          <a:xfrm>
            <a:off x="9632951" y="23860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33</a:t>
            </a:r>
            <a:endParaRPr lang="en-US" altLang="en-US" sz="1600">
              <a:solidFill>
                <a:srgbClr val="006600"/>
              </a:solidFill>
            </a:endParaRPr>
          </a:p>
        </p:txBody>
      </p:sp>
      <p:sp>
        <p:nvSpPr>
          <p:cNvPr id="22602" name="Text Box 78"/>
          <p:cNvSpPr txBox="1">
            <a:spLocks noChangeArrowheads="1"/>
          </p:cNvSpPr>
          <p:nvPr/>
        </p:nvSpPr>
        <p:spPr bwMode="auto">
          <a:xfrm>
            <a:off x="9906001" y="24384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2603" name="Text Box 79"/>
          <p:cNvSpPr txBox="1">
            <a:spLocks noChangeArrowheads="1"/>
          </p:cNvSpPr>
          <p:nvPr/>
        </p:nvSpPr>
        <p:spPr bwMode="auto">
          <a:xfrm>
            <a:off x="9525001" y="2057400"/>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32</a:t>
            </a:r>
            <a:endParaRPr lang="en-US" altLang="en-US" sz="1600">
              <a:solidFill>
                <a:srgbClr val="006600"/>
              </a:solidFill>
            </a:endParaRPr>
          </a:p>
        </p:txBody>
      </p:sp>
      <p:sp>
        <p:nvSpPr>
          <p:cNvPr id="22604" name="Text Box 80"/>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22605" name="Freeform 81"/>
          <p:cNvSpPr>
            <a:spLocks/>
          </p:cNvSpPr>
          <p:nvPr/>
        </p:nvSpPr>
        <p:spPr bwMode="auto">
          <a:xfrm>
            <a:off x="1701800" y="1995488"/>
            <a:ext cx="8534400" cy="4786312"/>
          </a:xfrm>
          <a:custGeom>
            <a:avLst/>
            <a:gdLst>
              <a:gd name="T0" fmla="*/ 0 w 5376"/>
              <a:gd name="T1" fmla="*/ 1433512 h 3015"/>
              <a:gd name="T2" fmla="*/ 177800 w 5376"/>
              <a:gd name="T3" fmla="*/ 989012 h 3015"/>
              <a:gd name="T4" fmla="*/ 482600 w 5376"/>
              <a:gd name="T5" fmla="*/ 823912 h 3015"/>
              <a:gd name="T6" fmla="*/ 698500 w 5376"/>
              <a:gd name="T7" fmla="*/ 709612 h 3015"/>
              <a:gd name="T8" fmla="*/ 990600 w 5376"/>
              <a:gd name="T9" fmla="*/ 658812 h 3015"/>
              <a:gd name="T10" fmla="*/ 1320800 w 5376"/>
              <a:gd name="T11" fmla="*/ 595312 h 3015"/>
              <a:gd name="T12" fmla="*/ 1511300 w 5376"/>
              <a:gd name="T13" fmla="*/ 531812 h 3015"/>
              <a:gd name="T14" fmla="*/ 2273300 w 5376"/>
              <a:gd name="T15" fmla="*/ 430212 h 3015"/>
              <a:gd name="T16" fmla="*/ 3060700 w 5376"/>
              <a:gd name="T17" fmla="*/ 493712 h 3015"/>
              <a:gd name="T18" fmla="*/ 4191000 w 5376"/>
              <a:gd name="T19" fmla="*/ 544512 h 3015"/>
              <a:gd name="T20" fmla="*/ 7188200 w 5376"/>
              <a:gd name="T21" fmla="*/ 206375 h 3015"/>
              <a:gd name="T22" fmla="*/ 7866063 w 5376"/>
              <a:gd name="T23" fmla="*/ 53975 h 3015"/>
              <a:gd name="T24" fmla="*/ 8305800 w 5376"/>
              <a:gd name="T25" fmla="*/ 53975 h 3015"/>
              <a:gd name="T26" fmla="*/ 8526463 w 5376"/>
              <a:gd name="T27" fmla="*/ 257175 h 3015"/>
              <a:gd name="T28" fmla="*/ 8534400 w 5376"/>
              <a:gd name="T29" fmla="*/ 468312 h 3015"/>
              <a:gd name="T30" fmla="*/ 8521700 w 5376"/>
              <a:gd name="T31" fmla="*/ 1027112 h 3015"/>
              <a:gd name="T32" fmla="*/ 8394700 w 5376"/>
              <a:gd name="T33" fmla="*/ 1395412 h 3015"/>
              <a:gd name="T34" fmla="*/ 8318500 w 5376"/>
              <a:gd name="T35" fmla="*/ 1611312 h 3015"/>
              <a:gd name="T36" fmla="*/ 8280400 w 5376"/>
              <a:gd name="T37" fmla="*/ 1763712 h 3015"/>
              <a:gd name="T38" fmla="*/ 7835900 w 5376"/>
              <a:gd name="T39" fmla="*/ 2284412 h 3015"/>
              <a:gd name="T40" fmla="*/ 7124700 w 5376"/>
              <a:gd name="T41" fmla="*/ 2868612 h 3015"/>
              <a:gd name="T42" fmla="*/ 6438900 w 5376"/>
              <a:gd name="T43" fmla="*/ 3033712 h 3015"/>
              <a:gd name="T44" fmla="*/ 5880100 w 5376"/>
              <a:gd name="T45" fmla="*/ 3097212 h 3015"/>
              <a:gd name="T46" fmla="*/ 5473700 w 5376"/>
              <a:gd name="T47" fmla="*/ 3160712 h 3015"/>
              <a:gd name="T48" fmla="*/ 4902200 w 5376"/>
              <a:gd name="T49" fmla="*/ 3287712 h 3015"/>
              <a:gd name="T50" fmla="*/ 4622800 w 5376"/>
              <a:gd name="T51" fmla="*/ 3325812 h 3015"/>
              <a:gd name="T52" fmla="*/ 4445000 w 5376"/>
              <a:gd name="T53" fmla="*/ 3275012 h 3015"/>
              <a:gd name="T54" fmla="*/ 4292600 w 5376"/>
              <a:gd name="T55" fmla="*/ 3351212 h 3015"/>
              <a:gd name="T56" fmla="*/ 4051300 w 5376"/>
              <a:gd name="T57" fmla="*/ 3389312 h 3015"/>
              <a:gd name="T58" fmla="*/ 3822700 w 5376"/>
              <a:gd name="T59" fmla="*/ 3554412 h 3015"/>
              <a:gd name="T60" fmla="*/ 3657600 w 5376"/>
              <a:gd name="T61" fmla="*/ 3656012 h 3015"/>
              <a:gd name="T62" fmla="*/ 3251200 w 5376"/>
              <a:gd name="T63" fmla="*/ 3986212 h 3015"/>
              <a:gd name="T64" fmla="*/ 3124200 w 5376"/>
              <a:gd name="T65" fmla="*/ 4075112 h 3015"/>
              <a:gd name="T66" fmla="*/ 3022600 w 5376"/>
              <a:gd name="T67" fmla="*/ 4265612 h 3015"/>
              <a:gd name="T68" fmla="*/ 2946400 w 5376"/>
              <a:gd name="T69" fmla="*/ 4443412 h 3015"/>
              <a:gd name="T70" fmla="*/ 2667000 w 5376"/>
              <a:gd name="T71" fmla="*/ 4786312 h 3015"/>
              <a:gd name="T72" fmla="*/ 1917700 w 5376"/>
              <a:gd name="T73" fmla="*/ 4722812 h 3015"/>
              <a:gd name="T74" fmla="*/ 1600200 w 5376"/>
              <a:gd name="T75" fmla="*/ 4633912 h 3015"/>
              <a:gd name="T76" fmla="*/ 1485900 w 5376"/>
              <a:gd name="T77" fmla="*/ 4583112 h 3015"/>
              <a:gd name="T78" fmla="*/ 1409700 w 5376"/>
              <a:gd name="T79" fmla="*/ 4405312 h 3015"/>
              <a:gd name="T80" fmla="*/ 1257300 w 5376"/>
              <a:gd name="T81" fmla="*/ 4252912 h 3015"/>
              <a:gd name="T82" fmla="*/ 1168400 w 5376"/>
              <a:gd name="T83" fmla="*/ 4125912 h 3015"/>
              <a:gd name="T84" fmla="*/ 1117600 w 5376"/>
              <a:gd name="T85" fmla="*/ 4011612 h 3015"/>
              <a:gd name="T86" fmla="*/ 1079500 w 5376"/>
              <a:gd name="T87" fmla="*/ 3973512 h 3015"/>
              <a:gd name="T88" fmla="*/ 1041400 w 5376"/>
              <a:gd name="T89" fmla="*/ 3884612 h 3015"/>
              <a:gd name="T90" fmla="*/ 749300 w 5376"/>
              <a:gd name="T91" fmla="*/ 3516312 h 3015"/>
              <a:gd name="T92" fmla="*/ 698500 w 5376"/>
              <a:gd name="T93" fmla="*/ 3313112 h 3015"/>
              <a:gd name="T94" fmla="*/ 533400 w 5376"/>
              <a:gd name="T95" fmla="*/ 3059112 h 3015"/>
              <a:gd name="T96" fmla="*/ 431800 w 5376"/>
              <a:gd name="T97" fmla="*/ 2868612 h 3015"/>
              <a:gd name="T98" fmla="*/ 304800 w 5376"/>
              <a:gd name="T99" fmla="*/ 2728912 h 3015"/>
              <a:gd name="T100" fmla="*/ 152400 w 5376"/>
              <a:gd name="T101" fmla="*/ 2017712 h 3015"/>
              <a:gd name="T102" fmla="*/ 38100 w 5376"/>
              <a:gd name="T103" fmla="*/ 1814512 h 3015"/>
              <a:gd name="T104" fmla="*/ 25400 w 5376"/>
              <a:gd name="T105" fmla="*/ 1763712 h 3015"/>
              <a:gd name="T106" fmla="*/ 0 w 5376"/>
              <a:gd name="T107" fmla="*/ 1687512 h 3015"/>
              <a:gd name="T108" fmla="*/ 0 w 5376"/>
              <a:gd name="T109" fmla="*/ 1433512 h 301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376" h="3015">
                <a:moveTo>
                  <a:pt x="0" y="903"/>
                </a:moveTo>
                <a:cubicBezTo>
                  <a:pt x="45" y="812"/>
                  <a:pt x="44" y="703"/>
                  <a:pt x="112" y="623"/>
                </a:cubicBezTo>
                <a:cubicBezTo>
                  <a:pt x="158" y="569"/>
                  <a:pt x="244" y="552"/>
                  <a:pt x="304" y="519"/>
                </a:cubicBezTo>
                <a:cubicBezTo>
                  <a:pt x="354" y="491"/>
                  <a:pt x="386" y="465"/>
                  <a:pt x="440" y="447"/>
                </a:cubicBezTo>
                <a:cubicBezTo>
                  <a:pt x="500" y="427"/>
                  <a:pt x="562" y="425"/>
                  <a:pt x="624" y="415"/>
                </a:cubicBezTo>
                <a:cubicBezTo>
                  <a:pt x="693" y="403"/>
                  <a:pt x="764" y="392"/>
                  <a:pt x="832" y="375"/>
                </a:cubicBezTo>
                <a:cubicBezTo>
                  <a:pt x="869" y="350"/>
                  <a:pt x="911" y="349"/>
                  <a:pt x="952" y="335"/>
                </a:cubicBezTo>
                <a:cubicBezTo>
                  <a:pt x="1113" y="281"/>
                  <a:pt x="1260" y="277"/>
                  <a:pt x="1432" y="271"/>
                </a:cubicBezTo>
                <a:cubicBezTo>
                  <a:pt x="1618" y="278"/>
                  <a:pt x="1740" y="304"/>
                  <a:pt x="1928" y="311"/>
                </a:cubicBezTo>
                <a:cubicBezTo>
                  <a:pt x="2165" y="335"/>
                  <a:pt x="2402" y="338"/>
                  <a:pt x="2640" y="343"/>
                </a:cubicBezTo>
                <a:cubicBezTo>
                  <a:pt x="3273" y="376"/>
                  <a:pt x="3889" y="136"/>
                  <a:pt x="4528" y="130"/>
                </a:cubicBezTo>
                <a:cubicBezTo>
                  <a:pt x="4668" y="112"/>
                  <a:pt x="4828" y="88"/>
                  <a:pt x="4955" y="34"/>
                </a:cubicBezTo>
                <a:cubicBezTo>
                  <a:pt x="5034" y="0"/>
                  <a:pt x="5162" y="37"/>
                  <a:pt x="5232" y="34"/>
                </a:cubicBezTo>
                <a:cubicBezTo>
                  <a:pt x="5288" y="40"/>
                  <a:pt x="5332" y="123"/>
                  <a:pt x="5371" y="162"/>
                </a:cubicBezTo>
                <a:cubicBezTo>
                  <a:pt x="5376" y="181"/>
                  <a:pt x="5376" y="276"/>
                  <a:pt x="5376" y="295"/>
                </a:cubicBezTo>
                <a:cubicBezTo>
                  <a:pt x="5376" y="412"/>
                  <a:pt x="5373" y="530"/>
                  <a:pt x="5368" y="647"/>
                </a:cubicBezTo>
                <a:cubicBezTo>
                  <a:pt x="5365" y="726"/>
                  <a:pt x="5312" y="806"/>
                  <a:pt x="5288" y="879"/>
                </a:cubicBezTo>
                <a:cubicBezTo>
                  <a:pt x="5275" y="919"/>
                  <a:pt x="5274" y="988"/>
                  <a:pt x="5240" y="1015"/>
                </a:cubicBezTo>
                <a:cubicBezTo>
                  <a:pt x="5195" y="1051"/>
                  <a:pt x="5271" y="1105"/>
                  <a:pt x="5216" y="1111"/>
                </a:cubicBezTo>
                <a:cubicBezTo>
                  <a:pt x="5165" y="1181"/>
                  <a:pt x="5057" y="1323"/>
                  <a:pt x="4936" y="1439"/>
                </a:cubicBezTo>
                <a:cubicBezTo>
                  <a:pt x="4772" y="1472"/>
                  <a:pt x="4650" y="1767"/>
                  <a:pt x="4488" y="1807"/>
                </a:cubicBezTo>
                <a:cubicBezTo>
                  <a:pt x="4461" y="1814"/>
                  <a:pt x="4082" y="1902"/>
                  <a:pt x="4056" y="1911"/>
                </a:cubicBezTo>
                <a:cubicBezTo>
                  <a:pt x="4001" y="1966"/>
                  <a:pt x="3777" y="1927"/>
                  <a:pt x="3704" y="1951"/>
                </a:cubicBezTo>
                <a:cubicBezTo>
                  <a:pt x="3673" y="2043"/>
                  <a:pt x="3525" y="1972"/>
                  <a:pt x="3448" y="1991"/>
                </a:cubicBezTo>
                <a:cubicBezTo>
                  <a:pt x="3385" y="2007"/>
                  <a:pt x="3150" y="2050"/>
                  <a:pt x="3088" y="2071"/>
                </a:cubicBezTo>
                <a:cubicBezTo>
                  <a:pt x="3056" y="2082"/>
                  <a:pt x="2945" y="2092"/>
                  <a:pt x="2912" y="2095"/>
                </a:cubicBezTo>
                <a:cubicBezTo>
                  <a:pt x="2864" y="2094"/>
                  <a:pt x="2835" y="2060"/>
                  <a:pt x="2800" y="2063"/>
                </a:cubicBezTo>
                <a:cubicBezTo>
                  <a:pt x="2768" y="2074"/>
                  <a:pt x="2738" y="2100"/>
                  <a:pt x="2704" y="2111"/>
                </a:cubicBezTo>
                <a:cubicBezTo>
                  <a:pt x="2655" y="2127"/>
                  <a:pt x="2602" y="2125"/>
                  <a:pt x="2552" y="2135"/>
                </a:cubicBezTo>
                <a:cubicBezTo>
                  <a:pt x="2477" y="2132"/>
                  <a:pt x="2482" y="2246"/>
                  <a:pt x="2408" y="2239"/>
                </a:cubicBezTo>
                <a:cubicBezTo>
                  <a:pt x="2336" y="2233"/>
                  <a:pt x="2372" y="2326"/>
                  <a:pt x="2304" y="2303"/>
                </a:cubicBezTo>
                <a:cubicBezTo>
                  <a:pt x="2244" y="2348"/>
                  <a:pt x="2104" y="2467"/>
                  <a:pt x="2048" y="2511"/>
                </a:cubicBezTo>
                <a:cubicBezTo>
                  <a:pt x="2032" y="2506"/>
                  <a:pt x="1968" y="2567"/>
                  <a:pt x="1968" y="2567"/>
                </a:cubicBezTo>
                <a:cubicBezTo>
                  <a:pt x="1908" y="2590"/>
                  <a:pt x="1945" y="2659"/>
                  <a:pt x="1904" y="2687"/>
                </a:cubicBezTo>
                <a:cubicBezTo>
                  <a:pt x="1871" y="2720"/>
                  <a:pt x="1893" y="2744"/>
                  <a:pt x="1856" y="2799"/>
                </a:cubicBezTo>
                <a:cubicBezTo>
                  <a:pt x="1916" y="2889"/>
                  <a:pt x="1776" y="2983"/>
                  <a:pt x="1680" y="3015"/>
                </a:cubicBezTo>
                <a:cubicBezTo>
                  <a:pt x="1552" y="2929"/>
                  <a:pt x="1310" y="2977"/>
                  <a:pt x="1208" y="2975"/>
                </a:cubicBezTo>
                <a:cubicBezTo>
                  <a:pt x="1140" y="2958"/>
                  <a:pt x="1074" y="2941"/>
                  <a:pt x="1008" y="2919"/>
                </a:cubicBezTo>
                <a:cubicBezTo>
                  <a:pt x="984" y="2911"/>
                  <a:pt x="955" y="2906"/>
                  <a:pt x="936" y="2887"/>
                </a:cubicBezTo>
                <a:cubicBezTo>
                  <a:pt x="901" y="2852"/>
                  <a:pt x="906" y="2816"/>
                  <a:pt x="888" y="2775"/>
                </a:cubicBezTo>
                <a:cubicBezTo>
                  <a:pt x="871" y="2736"/>
                  <a:pt x="819" y="2710"/>
                  <a:pt x="792" y="2679"/>
                </a:cubicBezTo>
                <a:cubicBezTo>
                  <a:pt x="776" y="2661"/>
                  <a:pt x="747" y="2615"/>
                  <a:pt x="736" y="2599"/>
                </a:cubicBezTo>
                <a:cubicBezTo>
                  <a:pt x="673" y="2505"/>
                  <a:pt x="762" y="2608"/>
                  <a:pt x="704" y="2527"/>
                </a:cubicBezTo>
                <a:cubicBezTo>
                  <a:pt x="697" y="2518"/>
                  <a:pt x="687" y="2512"/>
                  <a:pt x="680" y="2503"/>
                </a:cubicBezTo>
                <a:cubicBezTo>
                  <a:pt x="640" y="2447"/>
                  <a:pt x="682" y="2494"/>
                  <a:pt x="656" y="2447"/>
                </a:cubicBezTo>
                <a:cubicBezTo>
                  <a:pt x="606" y="2357"/>
                  <a:pt x="506" y="2317"/>
                  <a:pt x="472" y="2215"/>
                </a:cubicBezTo>
                <a:cubicBezTo>
                  <a:pt x="469" y="2192"/>
                  <a:pt x="458" y="2105"/>
                  <a:pt x="440" y="2087"/>
                </a:cubicBezTo>
                <a:cubicBezTo>
                  <a:pt x="395" y="2042"/>
                  <a:pt x="364" y="1983"/>
                  <a:pt x="336" y="1927"/>
                </a:cubicBezTo>
                <a:cubicBezTo>
                  <a:pt x="315" y="1885"/>
                  <a:pt x="302" y="1843"/>
                  <a:pt x="272" y="1807"/>
                </a:cubicBezTo>
                <a:cubicBezTo>
                  <a:pt x="154" y="1665"/>
                  <a:pt x="240" y="1791"/>
                  <a:pt x="192" y="1719"/>
                </a:cubicBezTo>
                <a:cubicBezTo>
                  <a:pt x="167" y="1568"/>
                  <a:pt x="133" y="1420"/>
                  <a:pt x="96" y="1271"/>
                </a:cubicBezTo>
                <a:cubicBezTo>
                  <a:pt x="91" y="1251"/>
                  <a:pt x="34" y="1171"/>
                  <a:pt x="24" y="1143"/>
                </a:cubicBezTo>
                <a:cubicBezTo>
                  <a:pt x="20" y="1133"/>
                  <a:pt x="19" y="1122"/>
                  <a:pt x="16" y="1111"/>
                </a:cubicBezTo>
                <a:cubicBezTo>
                  <a:pt x="11" y="1095"/>
                  <a:pt x="0" y="1063"/>
                  <a:pt x="0" y="1063"/>
                </a:cubicBezTo>
                <a:cubicBezTo>
                  <a:pt x="9" y="929"/>
                  <a:pt x="16" y="982"/>
                  <a:pt x="0" y="903"/>
                </a:cubicBezTo>
                <a:close/>
              </a:path>
            </a:pathLst>
          </a:custGeom>
          <a:solidFill>
            <a:srgbClr val="003399">
              <a:alpha val="50195"/>
            </a:srgbClr>
          </a:solidFill>
          <a:ln>
            <a:noFill/>
          </a:ln>
          <a:effectLst/>
          <a:extLst>
            <a:ext uri="{91240B29-F687-4f45-9708-019B960494DF}">
              <a14:hiddenLine xmlns="" xmlns:a14="http://schemas.microsoft.com/office/drawing/2010/main" w="1587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en-US"/>
          </a:p>
        </p:txBody>
      </p:sp>
    </p:spTree>
    <p:extLst>
      <p:ext uri="{BB962C8B-B14F-4D97-AF65-F5344CB8AC3E}">
        <p14:creationId xmlns:p14="http://schemas.microsoft.com/office/powerpoint/2010/main" val="2772781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r>
              <a:rPr lang="en-US" altLang="en-US" dirty="0" smtClean="0">
                <a:solidFill>
                  <a:srgbClr val="CD0000"/>
                </a:solidFill>
              </a:rPr>
              <a:t>Dijkstra's Shortest Path Algorithm</a:t>
            </a:r>
          </a:p>
        </p:txBody>
      </p:sp>
      <p:sp>
        <p:nvSpPr>
          <p:cNvPr id="23556"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23557"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23558"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23559"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23560"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23561"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23562"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23563"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23564" name="AutoShape 11"/>
          <p:cNvCxnSpPr>
            <a:cxnSpLocks noChangeShapeType="1"/>
            <a:stCxn id="23556" idx="7"/>
            <a:endCxn id="23559" idx="2"/>
          </p:cNvCxnSpPr>
          <p:nvPr/>
        </p:nvCxnSpPr>
        <p:spPr bwMode="auto">
          <a:xfrm flipV="1">
            <a:off x="2081213" y="3057526"/>
            <a:ext cx="1511300" cy="379413"/>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3565" name="AutoShape 12"/>
          <p:cNvCxnSpPr>
            <a:cxnSpLocks noChangeShapeType="1"/>
            <a:stCxn id="23556" idx="6"/>
            <a:endCxn id="23560" idx="1"/>
          </p:cNvCxnSpPr>
          <p:nvPr/>
        </p:nvCxnSpPr>
        <p:spPr bwMode="auto">
          <a:xfrm>
            <a:off x="2133600" y="3551239"/>
            <a:ext cx="2317750" cy="561975"/>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3566" name="AutoShape 13"/>
          <p:cNvCxnSpPr>
            <a:cxnSpLocks noChangeShapeType="1"/>
            <a:stCxn id="23556" idx="5"/>
            <a:endCxn id="23561" idx="0"/>
          </p:cNvCxnSpPr>
          <p:nvPr/>
        </p:nvCxnSpPr>
        <p:spPr bwMode="auto">
          <a:xfrm>
            <a:off x="2081213" y="3665539"/>
            <a:ext cx="1731962" cy="2346325"/>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3567" name="AutoShape 14"/>
          <p:cNvCxnSpPr>
            <a:cxnSpLocks noChangeShapeType="1"/>
            <a:stCxn id="23560" idx="7"/>
            <a:endCxn id="23557" idx="2"/>
          </p:cNvCxnSpPr>
          <p:nvPr/>
        </p:nvCxnSpPr>
        <p:spPr bwMode="auto">
          <a:xfrm flipV="1">
            <a:off x="4664075" y="3057525"/>
            <a:ext cx="4819650" cy="1055688"/>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3568" name="AutoShape 15"/>
          <p:cNvCxnSpPr>
            <a:cxnSpLocks noChangeShapeType="1"/>
            <a:stCxn id="23562" idx="7"/>
            <a:endCxn id="23557"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3569" name="AutoShape 16"/>
          <p:cNvCxnSpPr>
            <a:cxnSpLocks noChangeShapeType="1"/>
            <a:stCxn id="23560" idx="5"/>
            <a:endCxn id="23563"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3570" name="AutoShape 17"/>
          <p:cNvCxnSpPr>
            <a:cxnSpLocks noChangeShapeType="1"/>
            <a:stCxn id="23563" idx="5"/>
            <a:endCxn id="23558" idx="2"/>
          </p:cNvCxnSpPr>
          <p:nvPr/>
        </p:nvCxnSpPr>
        <p:spPr bwMode="auto">
          <a:xfrm>
            <a:off x="6070601" y="5033964"/>
            <a:ext cx="3724275" cy="1023937"/>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3571" name="AutoShape 18"/>
          <p:cNvCxnSpPr>
            <a:cxnSpLocks noChangeShapeType="1"/>
            <a:stCxn id="23563" idx="6"/>
            <a:endCxn id="23562" idx="2"/>
          </p:cNvCxnSpPr>
          <p:nvPr/>
        </p:nvCxnSpPr>
        <p:spPr bwMode="auto">
          <a:xfrm flipV="1">
            <a:off x="6122988" y="4576763"/>
            <a:ext cx="2417762" cy="342900"/>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3572" name="AutoShape 19"/>
          <p:cNvCxnSpPr>
            <a:cxnSpLocks noChangeShapeType="1"/>
            <a:stCxn id="23562" idx="4"/>
            <a:endCxn id="23558"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3573" name="AutoShape 20"/>
          <p:cNvCxnSpPr>
            <a:cxnSpLocks noChangeShapeType="1"/>
            <a:stCxn id="23557" idx="3"/>
            <a:endCxn id="23563" idx="7"/>
          </p:cNvCxnSpPr>
          <p:nvPr/>
        </p:nvCxnSpPr>
        <p:spPr bwMode="auto">
          <a:xfrm flipH="1">
            <a:off x="6070601" y="3171825"/>
            <a:ext cx="3465513" cy="1633538"/>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3574" name="AutoShape 21"/>
          <p:cNvCxnSpPr>
            <a:cxnSpLocks noChangeShapeType="1"/>
            <a:stCxn id="23560" idx="4"/>
            <a:endCxn id="23561"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3575" name="AutoShape 22"/>
          <p:cNvCxnSpPr>
            <a:cxnSpLocks noChangeShapeType="1"/>
            <a:stCxn id="23561" idx="6"/>
            <a:endCxn id="23563"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3576" name="AutoShape 23"/>
          <p:cNvCxnSpPr>
            <a:cxnSpLocks noChangeShapeType="1"/>
            <a:stCxn id="23559" idx="6"/>
            <a:endCxn id="23557" idx="1"/>
          </p:cNvCxnSpPr>
          <p:nvPr/>
        </p:nvCxnSpPr>
        <p:spPr bwMode="auto">
          <a:xfrm flipV="1">
            <a:off x="3910013" y="2943225"/>
            <a:ext cx="5626100" cy="114300"/>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3577" name="AutoShape 24"/>
          <p:cNvCxnSpPr>
            <a:cxnSpLocks noChangeShapeType="1"/>
            <a:stCxn id="23561" idx="6"/>
            <a:endCxn id="23558"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3578" name="AutoShape 25"/>
          <p:cNvCxnSpPr>
            <a:cxnSpLocks noChangeShapeType="1"/>
            <a:stCxn id="23557" idx="5"/>
            <a:endCxn id="23558" idx="0"/>
          </p:cNvCxnSpPr>
          <p:nvPr/>
        </p:nvCxnSpPr>
        <p:spPr bwMode="auto">
          <a:xfrm>
            <a:off x="9748839" y="3171826"/>
            <a:ext cx="204787" cy="2727325"/>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23579" name="Text Box 26"/>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23580"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23581"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23582"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23583"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23584"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23585"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23586"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23587"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23588"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23589"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23590"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23591"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23592"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23593"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23594" name="Text Box 41"/>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15</a:t>
            </a:r>
            <a:endParaRPr lang="en-US" altLang="en-US" sz="1600">
              <a:solidFill>
                <a:srgbClr val="006600"/>
              </a:solidFill>
            </a:endParaRPr>
          </a:p>
        </p:txBody>
      </p:sp>
      <p:sp>
        <p:nvSpPr>
          <p:cNvPr id="23595" name="Text Box 42"/>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23596" name="Text Box 44"/>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3597" name="Text Box 45"/>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3598" name="Text Box 46"/>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23599" name="Text Box 47"/>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3600" name="Text Box 48"/>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0</a:t>
            </a:r>
            <a:endParaRPr lang="en-US" altLang="en-US" sz="1600">
              <a:solidFill>
                <a:srgbClr val="006600"/>
              </a:solidFill>
            </a:endParaRPr>
          </a:p>
        </p:txBody>
      </p:sp>
      <p:sp>
        <p:nvSpPr>
          <p:cNvPr id="23601" name="Text Box 49"/>
          <p:cNvSpPr txBox="1">
            <a:spLocks noChangeArrowheads="1"/>
          </p:cNvSpPr>
          <p:nvPr/>
        </p:nvSpPr>
        <p:spPr bwMode="auto">
          <a:xfrm>
            <a:off x="4760914" y="1293115"/>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a:t>S = { s, 2, 3, 4, 5, 6, 7, t }</a:t>
            </a:r>
          </a:p>
          <a:p>
            <a:pPr>
              <a:spcBef>
                <a:spcPct val="20000"/>
              </a:spcBef>
              <a:buClr>
                <a:srgbClr val="003399"/>
              </a:buClr>
              <a:buSzPct val="50000"/>
              <a:buFont typeface="Monotype Sorts" pitchFamily="92" charset="2"/>
              <a:buNone/>
            </a:pPr>
            <a:r>
              <a:rPr lang="en-US" altLang="en-US"/>
              <a:t>PQ = { }</a:t>
            </a:r>
          </a:p>
        </p:txBody>
      </p:sp>
      <p:sp>
        <p:nvSpPr>
          <p:cNvPr id="23602" name="Text Box 50"/>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3603" name="Text Box 51"/>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3604" name="Text Box 52"/>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3605" name="Text Box 53"/>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3606" name="Text Box 54"/>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3607" name="Text Box 55"/>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3608" name="Text Box 58"/>
          <p:cNvSpPr txBox="1">
            <a:spLocks noChangeArrowheads="1"/>
          </p:cNvSpPr>
          <p:nvPr/>
        </p:nvSpPr>
        <p:spPr bwMode="auto">
          <a:xfrm>
            <a:off x="5645151" y="42021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44</a:t>
            </a:r>
            <a:endParaRPr lang="en-US" altLang="en-US" sz="1600">
              <a:solidFill>
                <a:srgbClr val="006600"/>
              </a:solidFill>
            </a:endParaRPr>
          </a:p>
        </p:txBody>
      </p:sp>
      <p:sp>
        <p:nvSpPr>
          <p:cNvPr id="23609" name="Text Box 59"/>
          <p:cNvSpPr txBox="1">
            <a:spLocks noChangeArrowheads="1"/>
          </p:cNvSpPr>
          <p:nvPr/>
        </p:nvSpPr>
        <p:spPr bwMode="auto">
          <a:xfrm>
            <a:off x="5870576" y="4475164"/>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3610" name="Text Box 60"/>
          <p:cNvSpPr txBox="1">
            <a:spLocks noChangeArrowheads="1"/>
          </p:cNvSpPr>
          <p:nvPr/>
        </p:nvSpPr>
        <p:spPr bwMode="auto">
          <a:xfrm>
            <a:off x="5962651" y="41894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35</a:t>
            </a:r>
            <a:endParaRPr lang="en-US" altLang="en-US" sz="1600">
              <a:solidFill>
                <a:srgbClr val="006600"/>
              </a:solidFill>
            </a:endParaRPr>
          </a:p>
        </p:txBody>
      </p:sp>
      <p:sp>
        <p:nvSpPr>
          <p:cNvPr id="23611" name="Text Box 61"/>
          <p:cNvSpPr txBox="1">
            <a:spLocks noChangeArrowheads="1"/>
          </p:cNvSpPr>
          <p:nvPr/>
        </p:nvSpPr>
        <p:spPr bwMode="auto">
          <a:xfrm>
            <a:off x="5883276" y="4246564"/>
            <a:ext cx="276225"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23612" name="Text Box 62"/>
          <p:cNvSpPr txBox="1">
            <a:spLocks noChangeArrowheads="1"/>
          </p:cNvSpPr>
          <p:nvPr/>
        </p:nvSpPr>
        <p:spPr bwMode="auto">
          <a:xfrm>
            <a:off x="9353551" y="6280150"/>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59</a:t>
            </a:r>
            <a:endParaRPr lang="en-US" altLang="en-US" sz="1600">
              <a:solidFill>
                <a:srgbClr val="006600"/>
              </a:solidFill>
            </a:endParaRPr>
          </a:p>
        </p:txBody>
      </p:sp>
      <p:sp>
        <p:nvSpPr>
          <p:cNvPr id="23613" name="Text Box 63"/>
          <p:cNvSpPr txBox="1">
            <a:spLocks noChangeArrowheads="1"/>
          </p:cNvSpPr>
          <p:nvPr/>
        </p:nvSpPr>
        <p:spPr bwMode="auto">
          <a:xfrm>
            <a:off x="9871076" y="63246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3614" name="Text Box 64"/>
          <p:cNvSpPr txBox="1">
            <a:spLocks noChangeArrowheads="1"/>
          </p:cNvSpPr>
          <p:nvPr/>
        </p:nvSpPr>
        <p:spPr bwMode="auto">
          <a:xfrm>
            <a:off x="9591676" y="63246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3615" name="Text Box 65"/>
          <p:cNvSpPr txBox="1">
            <a:spLocks noChangeArrowheads="1"/>
          </p:cNvSpPr>
          <p:nvPr/>
        </p:nvSpPr>
        <p:spPr bwMode="auto">
          <a:xfrm>
            <a:off x="9010651" y="62722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51</a:t>
            </a:r>
            <a:endParaRPr lang="en-US" altLang="en-US" sz="1600">
              <a:solidFill>
                <a:srgbClr val="006600"/>
              </a:solidFill>
            </a:endParaRPr>
          </a:p>
        </p:txBody>
      </p:sp>
      <p:sp>
        <p:nvSpPr>
          <p:cNvPr id="23616" name="Text Box 66"/>
          <p:cNvSpPr txBox="1">
            <a:spLocks noChangeArrowheads="1"/>
          </p:cNvSpPr>
          <p:nvPr/>
        </p:nvSpPr>
        <p:spPr bwMode="auto">
          <a:xfrm>
            <a:off x="6175376" y="4233864"/>
            <a:ext cx="276225"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23617" name="Text Box 67"/>
          <p:cNvSpPr txBox="1">
            <a:spLocks noChangeArrowheads="1"/>
          </p:cNvSpPr>
          <p:nvPr/>
        </p:nvSpPr>
        <p:spPr bwMode="auto">
          <a:xfrm>
            <a:off x="6280151" y="41894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34</a:t>
            </a:r>
            <a:endParaRPr lang="en-US" altLang="en-US" sz="1600">
              <a:solidFill>
                <a:srgbClr val="006600"/>
              </a:solidFill>
            </a:endParaRPr>
          </a:p>
        </p:txBody>
      </p:sp>
      <p:sp>
        <p:nvSpPr>
          <p:cNvPr id="23618" name="Text Box 69"/>
          <p:cNvSpPr txBox="1">
            <a:spLocks noChangeArrowheads="1"/>
          </p:cNvSpPr>
          <p:nvPr/>
        </p:nvSpPr>
        <p:spPr bwMode="auto">
          <a:xfrm>
            <a:off x="9236076" y="63246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3619" name="Text Box 70"/>
          <p:cNvSpPr txBox="1">
            <a:spLocks noChangeArrowheads="1"/>
          </p:cNvSpPr>
          <p:nvPr/>
        </p:nvSpPr>
        <p:spPr bwMode="auto">
          <a:xfrm>
            <a:off x="8655051" y="62722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50</a:t>
            </a:r>
            <a:endParaRPr lang="en-US" altLang="en-US" sz="1600">
              <a:solidFill>
                <a:srgbClr val="006600"/>
              </a:solidFill>
            </a:endParaRPr>
          </a:p>
        </p:txBody>
      </p:sp>
      <p:sp>
        <p:nvSpPr>
          <p:cNvPr id="23620" name="Text Box 71"/>
          <p:cNvSpPr txBox="1">
            <a:spLocks noChangeArrowheads="1"/>
          </p:cNvSpPr>
          <p:nvPr/>
        </p:nvSpPr>
        <p:spPr bwMode="auto">
          <a:xfrm>
            <a:off x="8474076" y="41910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3621" name="Text Box 72"/>
          <p:cNvSpPr txBox="1">
            <a:spLocks noChangeArrowheads="1"/>
          </p:cNvSpPr>
          <p:nvPr/>
        </p:nvSpPr>
        <p:spPr bwMode="auto">
          <a:xfrm>
            <a:off x="7969251" y="41386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45</a:t>
            </a:r>
            <a:endParaRPr lang="en-US" altLang="en-US" sz="1600">
              <a:solidFill>
                <a:srgbClr val="006600"/>
              </a:solidFill>
            </a:endParaRPr>
          </a:p>
        </p:txBody>
      </p:sp>
      <p:sp>
        <p:nvSpPr>
          <p:cNvPr id="23622" name="Text Box 75"/>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3623" name="Text Box 76"/>
          <p:cNvSpPr txBox="1">
            <a:spLocks noChangeArrowheads="1"/>
          </p:cNvSpPr>
          <p:nvPr/>
        </p:nvSpPr>
        <p:spPr bwMode="auto">
          <a:xfrm>
            <a:off x="9536114" y="2428876"/>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3624" name="Text Box 77"/>
          <p:cNvSpPr txBox="1">
            <a:spLocks noChangeArrowheads="1"/>
          </p:cNvSpPr>
          <p:nvPr/>
        </p:nvSpPr>
        <p:spPr bwMode="auto">
          <a:xfrm>
            <a:off x="9632951" y="23860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33</a:t>
            </a:r>
            <a:endParaRPr lang="en-US" altLang="en-US" sz="1600">
              <a:solidFill>
                <a:srgbClr val="006600"/>
              </a:solidFill>
            </a:endParaRPr>
          </a:p>
        </p:txBody>
      </p:sp>
      <p:sp>
        <p:nvSpPr>
          <p:cNvPr id="23625" name="Text Box 78"/>
          <p:cNvSpPr txBox="1">
            <a:spLocks noChangeArrowheads="1"/>
          </p:cNvSpPr>
          <p:nvPr/>
        </p:nvSpPr>
        <p:spPr bwMode="auto">
          <a:xfrm>
            <a:off x="9906001" y="24384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3626" name="Text Box 79"/>
          <p:cNvSpPr txBox="1">
            <a:spLocks noChangeArrowheads="1"/>
          </p:cNvSpPr>
          <p:nvPr/>
        </p:nvSpPr>
        <p:spPr bwMode="auto">
          <a:xfrm>
            <a:off x="9525001" y="2057400"/>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32</a:t>
            </a:r>
            <a:endParaRPr lang="en-US" altLang="en-US" sz="1600">
              <a:solidFill>
                <a:srgbClr val="006600"/>
              </a:solidFill>
            </a:endParaRPr>
          </a:p>
        </p:txBody>
      </p:sp>
      <p:sp>
        <p:nvSpPr>
          <p:cNvPr id="23627" name="Freeform 80"/>
          <p:cNvSpPr>
            <a:spLocks/>
          </p:cNvSpPr>
          <p:nvPr/>
        </p:nvSpPr>
        <p:spPr bwMode="auto">
          <a:xfrm>
            <a:off x="1701800" y="1995488"/>
            <a:ext cx="8788400" cy="4730750"/>
          </a:xfrm>
          <a:custGeom>
            <a:avLst/>
            <a:gdLst>
              <a:gd name="T0" fmla="*/ 0 w 5536"/>
              <a:gd name="T1" fmla="*/ 1433513 h 2980"/>
              <a:gd name="T2" fmla="*/ 177800 w 5536"/>
              <a:gd name="T3" fmla="*/ 989013 h 2980"/>
              <a:gd name="T4" fmla="*/ 482600 w 5536"/>
              <a:gd name="T5" fmla="*/ 823913 h 2980"/>
              <a:gd name="T6" fmla="*/ 698500 w 5536"/>
              <a:gd name="T7" fmla="*/ 709613 h 2980"/>
              <a:gd name="T8" fmla="*/ 990600 w 5536"/>
              <a:gd name="T9" fmla="*/ 658813 h 2980"/>
              <a:gd name="T10" fmla="*/ 1320800 w 5536"/>
              <a:gd name="T11" fmla="*/ 595313 h 2980"/>
              <a:gd name="T12" fmla="*/ 1511300 w 5536"/>
              <a:gd name="T13" fmla="*/ 531813 h 2980"/>
              <a:gd name="T14" fmla="*/ 2273300 w 5536"/>
              <a:gd name="T15" fmla="*/ 430213 h 2980"/>
              <a:gd name="T16" fmla="*/ 3060700 w 5536"/>
              <a:gd name="T17" fmla="*/ 493713 h 2980"/>
              <a:gd name="T18" fmla="*/ 4191000 w 5536"/>
              <a:gd name="T19" fmla="*/ 544513 h 2980"/>
              <a:gd name="T20" fmla="*/ 7188200 w 5536"/>
              <a:gd name="T21" fmla="*/ 206375 h 2980"/>
              <a:gd name="T22" fmla="*/ 7866063 w 5536"/>
              <a:gd name="T23" fmla="*/ 53975 h 2980"/>
              <a:gd name="T24" fmla="*/ 8305800 w 5536"/>
              <a:gd name="T25" fmla="*/ 53975 h 2980"/>
              <a:gd name="T26" fmla="*/ 8526463 w 5536"/>
              <a:gd name="T27" fmla="*/ 257175 h 2980"/>
              <a:gd name="T28" fmla="*/ 8534400 w 5536"/>
              <a:gd name="T29" fmla="*/ 468313 h 2980"/>
              <a:gd name="T30" fmla="*/ 8521700 w 5536"/>
              <a:gd name="T31" fmla="*/ 1027113 h 2980"/>
              <a:gd name="T32" fmla="*/ 8499475 w 5536"/>
              <a:gd name="T33" fmla="*/ 1411288 h 2980"/>
              <a:gd name="T34" fmla="*/ 8518525 w 5536"/>
              <a:gd name="T35" fmla="*/ 1814513 h 2980"/>
              <a:gd name="T36" fmla="*/ 8577263 w 5536"/>
              <a:gd name="T37" fmla="*/ 2546350 h 2980"/>
              <a:gd name="T38" fmla="*/ 8615363 w 5536"/>
              <a:gd name="T39" fmla="*/ 3624263 h 2980"/>
              <a:gd name="T40" fmla="*/ 8653463 w 5536"/>
              <a:gd name="T41" fmla="*/ 4219575 h 2980"/>
              <a:gd name="T42" fmla="*/ 8480425 w 5536"/>
              <a:gd name="T43" fmla="*/ 4605338 h 2980"/>
              <a:gd name="T44" fmla="*/ 6807200 w 5536"/>
              <a:gd name="T45" fmla="*/ 4605338 h 2980"/>
              <a:gd name="T46" fmla="*/ 3305175 w 5536"/>
              <a:gd name="T47" fmla="*/ 4681538 h 2980"/>
              <a:gd name="T48" fmla="*/ 1917700 w 5536"/>
              <a:gd name="T49" fmla="*/ 4722813 h 2980"/>
              <a:gd name="T50" fmla="*/ 1600200 w 5536"/>
              <a:gd name="T51" fmla="*/ 4633913 h 2980"/>
              <a:gd name="T52" fmla="*/ 1485900 w 5536"/>
              <a:gd name="T53" fmla="*/ 4583113 h 2980"/>
              <a:gd name="T54" fmla="*/ 1409700 w 5536"/>
              <a:gd name="T55" fmla="*/ 4405313 h 2980"/>
              <a:gd name="T56" fmla="*/ 1257300 w 5536"/>
              <a:gd name="T57" fmla="*/ 4252913 h 2980"/>
              <a:gd name="T58" fmla="*/ 1168400 w 5536"/>
              <a:gd name="T59" fmla="*/ 4125913 h 2980"/>
              <a:gd name="T60" fmla="*/ 1117600 w 5536"/>
              <a:gd name="T61" fmla="*/ 4011613 h 2980"/>
              <a:gd name="T62" fmla="*/ 1079500 w 5536"/>
              <a:gd name="T63" fmla="*/ 3973513 h 2980"/>
              <a:gd name="T64" fmla="*/ 1041400 w 5536"/>
              <a:gd name="T65" fmla="*/ 3884613 h 2980"/>
              <a:gd name="T66" fmla="*/ 749300 w 5536"/>
              <a:gd name="T67" fmla="*/ 3516313 h 2980"/>
              <a:gd name="T68" fmla="*/ 698500 w 5536"/>
              <a:gd name="T69" fmla="*/ 3313113 h 2980"/>
              <a:gd name="T70" fmla="*/ 533400 w 5536"/>
              <a:gd name="T71" fmla="*/ 3059113 h 2980"/>
              <a:gd name="T72" fmla="*/ 431800 w 5536"/>
              <a:gd name="T73" fmla="*/ 2868613 h 2980"/>
              <a:gd name="T74" fmla="*/ 304800 w 5536"/>
              <a:gd name="T75" fmla="*/ 2728913 h 2980"/>
              <a:gd name="T76" fmla="*/ 152400 w 5536"/>
              <a:gd name="T77" fmla="*/ 2017713 h 2980"/>
              <a:gd name="T78" fmla="*/ 38100 w 5536"/>
              <a:gd name="T79" fmla="*/ 1814513 h 2980"/>
              <a:gd name="T80" fmla="*/ 25400 w 5536"/>
              <a:gd name="T81" fmla="*/ 1763713 h 2980"/>
              <a:gd name="T82" fmla="*/ 0 w 5536"/>
              <a:gd name="T83" fmla="*/ 1687513 h 2980"/>
              <a:gd name="T84" fmla="*/ 0 w 5536"/>
              <a:gd name="T85" fmla="*/ 1433513 h 29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536" h="2980">
                <a:moveTo>
                  <a:pt x="0" y="903"/>
                </a:moveTo>
                <a:cubicBezTo>
                  <a:pt x="45" y="812"/>
                  <a:pt x="44" y="703"/>
                  <a:pt x="112" y="623"/>
                </a:cubicBezTo>
                <a:cubicBezTo>
                  <a:pt x="158" y="569"/>
                  <a:pt x="244" y="552"/>
                  <a:pt x="304" y="519"/>
                </a:cubicBezTo>
                <a:cubicBezTo>
                  <a:pt x="354" y="491"/>
                  <a:pt x="386" y="465"/>
                  <a:pt x="440" y="447"/>
                </a:cubicBezTo>
                <a:cubicBezTo>
                  <a:pt x="500" y="427"/>
                  <a:pt x="562" y="425"/>
                  <a:pt x="624" y="415"/>
                </a:cubicBezTo>
                <a:cubicBezTo>
                  <a:pt x="693" y="403"/>
                  <a:pt x="764" y="392"/>
                  <a:pt x="832" y="375"/>
                </a:cubicBezTo>
                <a:cubicBezTo>
                  <a:pt x="869" y="350"/>
                  <a:pt x="911" y="349"/>
                  <a:pt x="952" y="335"/>
                </a:cubicBezTo>
                <a:cubicBezTo>
                  <a:pt x="1113" y="281"/>
                  <a:pt x="1260" y="277"/>
                  <a:pt x="1432" y="271"/>
                </a:cubicBezTo>
                <a:cubicBezTo>
                  <a:pt x="1618" y="278"/>
                  <a:pt x="1740" y="304"/>
                  <a:pt x="1928" y="311"/>
                </a:cubicBezTo>
                <a:cubicBezTo>
                  <a:pt x="2165" y="335"/>
                  <a:pt x="2402" y="338"/>
                  <a:pt x="2640" y="343"/>
                </a:cubicBezTo>
                <a:cubicBezTo>
                  <a:pt x="3273" y="376"/>
                  <a:pt x="3889" y="136"/>
                  <a:pt x="4528" y="130"/>
                </a:cubicBezTo>
                <a:cubicBezTo>
                  <a:pt x="4668" y="112"/>
                  <a:pt x="4828" y="88"/>
                  <a:pt x="4955" y="34"/>
                </a:cubicBezTo>
                <a:cubicBezTo>
                  <a:pt x="5034" y="0"/>
                  <a:pt x="5162" y="37"/>
                  <a:pt x="5232" y="34"/>
                </a:cubicBezTo>
                <a:cubicBezTo>
                  <a:pt x="5288" y="40"/>
                  <a:pt x="5332" y="123"/>
                  <a:pt x="5371" y="162"/>
                </a:cubicBezTo>
                <a:cubicBezTo>
                  <a:pt x="5376" y="181"/>
                  <a:pt x="5376" y="276"/>
                  <a:pt x="5376" y="295"/>
                </a:cubicBezTo>
                <a:cubicBezTo>
                  <a:pt x="5376" y="412"/>
                  <a:pt x="5373" y="530"/>
                  <a:pt x="5368" y="647"/>
                </a:cubicBezTo>
                <a:cubicBezTo>
                  <a:pt x="5365" y="726"/>
                  <a:pt x="5378" y="816"/>
                  <a:pt x="5354" y="889"/>
                </a:cubicBezTo>
                <a:cubicBezTo>
                  <a:pt x="5354" y="967"/>
                  <a:pt x="5358" y="1024"/>
                  <a:pt x="5366" y="1143"/>
                </a:cubicBezTo>
                <a:cubicBezTo>
                  <a:pt x="5374" y="1262"/>
                  <a:pt x="5393" y="1414"/>
                  <a:pt x="5403" y="1604"/>
                </a:cubicBezTo>
                <a:cubicBezTo>
                  <a:pt x="5413" y="1794"/>
                  <a:pt x="5419" y="2107"/>
                  <a:pt x="5427" y="2283"/>
                </a:cubicBezTo>
                <a:cubicBezTo>
                  <a:pt x="5434" y="2455"/>
                  <a:pt x="5465" y="2555"/>
                  <a:pt x="5451" y="2658"/>
                </a:cubicBezTo>
                <a:cubicBezTo>
                  <a:pt x="5437" y="2761"/>
                  <a:pt x="5536" y="2861"/>
                  <a:pt x="5342" y="2901"/>
                </a:cubicBezTo>
                <a:cubicBezTo>
                  <a:pt x="5148" y="2941"/>
                  <a:pt x="4575" y="2897"/>
                  <a:pt x="4288" y="2901"/>
                </a:cubicBezTo>
                <a:cubicBezTo>
                  <a:pt x="3745" y="2909"/>
                  <a:pt x="2595" y="2937"/>
                  <a:pt x="2082" y="2949"/>
                </a:cubicBezTo>
                <a:cubicBezTo>
                  <a:pt x="1678" y="2961"/>
                  <a:pt x="1387" y="2980"/>
                  <a:pt x="1208" y="2975"/>
                </a:cubicBezTo>
                <a:cubicBezTo>
                  <a:pt x="1140" y="2958"/>
                  <a:pt x="1074" y="2941"/>
                  <a:pt x="1008" y="2919"/>
                </a:cubicBezTo>
                <a:cubicBezTo>
                  <a:pt x="984" y="2911"/>
                  <a:pt x="955" y="2906"/>
                  <a:pt x="936" y="2887"/>
                </a:cubicBezTo>
                <a:cubicBezTo>
                  <a:pt x="901" y="2852"/>
                  <a:pt x="906" y="2816"/>
                  <a:pt x="888" y="2775"/>
                </a:cubicBezTo>
                <a:cubicBezTo>
                  <a:pt x="871" y="2736"/>
                  <a:pt x="819" y="2710"/>
                  <a:pt x="792" y="2679"/>
                </a:cubicBezTo>
                <a:cubicBezTo>
                  <a:pt x="776" y="2661"/>
                  <a:pt x="747" y="2615"/>
                  <a:pt x="736" y="2599"/>
                </a:cubicBezTo>
                <a:cubicBezTo>
                  <a:pt x="673" y="2505"/>
                  <a:pt x="762" y="2608"/>
                  <a:pt x="704" y="2527"/>
                </a:cubicBezTo>
                <a:cubicBezTo>
                  <a:pt x="697" y="2518"/>
                  <a:pt x="687" y="2512"/>
                  <a:pt x="680" y="2503"/>
                </a:cubicBezTo>
                <a:cubicBezTo>
                  <a:pt x="640" y="2447"/>
                  <a:pt x="682" y="2494"/>
                  <a:pt x="656" y="2447"/>
                </a:cubicBezTo>
                <a:cubicBezTo>
                  <a:pt x="606" y="2357"/>
                  <a:pt x="506" y="2317"/>
                  <a:pt x="472" y="2215"/>
                </a:cubicBezTo>
                <a:cubicBezTo>
                  <a:pt x="469" y="2192"/>
                  <a:pt x="458" y="2105"/>
                  <a:pt x="440" y="2087"/>
                </a:cubicBezTo>
                <a:cubicBezTo>
                  <a:pt x="395" y="2042"/>
                  <a:pt x="364" y="1983"/>
                  <a:pt x="336" y="1927"/>
                </a:cubicBezTo>
                <a:cubicBezTo>
                  <a:pt x="315" y="1885"/>
                  <a:pt x="302" y="1843"/>
                  <a:pt x="272" y="1807"/>
                </a:cubicBezTo>
                <a:cubicBezTo>
                  <a:pt x="154" y="1665"/>
                  <a:pt x="240" y="1791"/>
                  <a:pt x="192" y="1719"/>
                </a:cubicBezTo>
                <a:cubicBezTo>
                  <a:pt x="167" y="1568"/>
                  <a:pt x="133" y="1420"/>
                  <a:pt x="96" y="1271"/>
                </a:cubicBezTo>
                <a:cubicBezTo>
                  <a:pt x="91" y="1251"/>
                  <a:pt x="34" y="1171"/>
                  <a:pt x="24" y="1143"/>
                </a:cubicBezTo>
                <a:cubicBezTo>
                  <a:pt x="20" y="1133"/>
                  <a:pt x="19" y="1122"/>
                  <a:pt x="16" y="1111"/>
                </a:cubicBezTo>
                <a:cubicBezTo>
                  <a:pt x="11" y="1095"/>
                  <a:pt x="0" y="1063"/>
                  <a:pt x="0" y="1063"/>
                </a:cubicBezTo>
                <a:cubicBezTo>
                  <a:pt x="9" y="929"/>
                  <a:pt x="16" y="982"/>
                  <a:pt x="0" y="903"/>
                </a:cubicBezTo>
                <a:close/>
              </a:path>
            </a:pathLst>
          </a:custGeom>
          <a:solidFill>
            <a:srgbClr val="003399">
              <a:alpha val="50195"/>
            </a:srgbClr>
          </a:solidFill>
          <a:ln>
            <a:noFill/>
          </a:ln>
          <a:effectLst/>
          <a:extLst>
            <a:ext uri="{91240B29-F687-4f45-9708-019B960494DF}">
              <a14:hiddenLine xmlns="" xmlns:a14="http://schemas.microsoft.com/office/drawing/2010/main" w="1587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en-US"/>
          </a:p>
        </p:txBody>
      </p:sp>
    </p:spTree>
    <p:extLst>
      <p:ext uri="{BB962C8B-B14F-4D97-AF65-F5344CB8AC3E}">
        <p14:creationId xmlns:p14="http://schemas.microsoft.com/office/powerpoint/2010/main" val="13990324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lang="en-US" altLang="en-US" dirty="0" smtClean="0">
                <a:solidFill>
                  <a:srgbClr val="CD0000"/>
                </a:solidFill>
              </a:rPr>
              <a:t>Dijkstra's Shortest Path Algorithm</a:t>
            </a:r>
          </a:p>
        </p:txBody>
      </p:sp>
      <p:sp>
        <p:nvSpPr>
          <p:cNvPr id="24580"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24581"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24582"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24583"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24584"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24585"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24586"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24587"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24588" name="AutoShape 11"/>
          <p:cNvCxnSpPr>
            <a:cxnSpLocks noChangeShapeType="1"/>
            <a:stCxn id="24580" idx="7"/>
            <a:endCxn id="24583" idx="2"/>
          </p:cNvCxnSpPr>
          <p:nvPr/>
        </p:nvCxnSpPr>
        <p:spPr bwMode="auto">
          <a:xfrm flipV="1">
            <a:off x="2081213" y="3057526"/>
            <a:ext cx="1511300" cy="379413"/>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4589" name="AutoShape 12"/>
          <p:cNvCxnSpPr>
            <a:cxnSpLocks noChangeShapeType="1"/>
            <a:stCxn id="24580" idx="6"/>
            <a:endCxn id="24584" idx="1"/>
          </p:cNvCxnSpPr>
          <p:nvPr/>
        </p:nvCxnSpPr>
        <p:spPr bwMode="auto">
          <a:xfrm>
            <a:off x="2133600" y="3551239"/>
            <a:ext cx="2317750" cy="561975"/>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4590" name="AutoShape 13"/>
          <p:cNvCxnSpPr>
            <a:cxnSpLocks noChangeShapeType="1"/>
            <a:stCxn id="24580" idx="5"/>
            <a:endCxn id="24585" idx="0"/>
          </p:cNvCxnSpPr>
          <p:nvPr/>
        </p:nvCxnSpPr>
        <p:spPr bwMode="auto">
          <a:xfrm>
            <a:off x="2081213" y="3665539"/>
            <a:ext cx="1731962" cy="2346325"/>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4591" name="AutoShape 14"/>
          <p:cNvCxnSpPr>
            <a:cxnSpLocks noChangeShapeType="1"/>
            <a:stCxn id="24584" idx="7"/>
            <a:endCxn id="24581" idx="2"/>
          </p:cNvCxnSpPr>
          <p:nvPr/>
        </p:nvCxnSpPr>
        <p:spPr bwMode="auto">
          <a:xfrm flipV="1">
            <a:off x="4664075" y="3057525"/>
            <a:ext cx="4819650" cy="1055688"/>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4592" name="AutoShape 15"/>
          <p:cNvCxnSpPr>
            <a:cxnSpLocks noChangeShapeType="1"/>
            <a:stCxn id="24586" idx="7"/>
            <a:endCxn id="24581"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4593" name="AutoShape 16"/>
          <p:cNvCxnSpPr>
            <a:cxnSpLocks noChangeShapeType="1"/>
            <a:stCxn id="24584" idx="5"/>
            <a:endCxn id="24587"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4594" name="AutoShape 17"/>
          <p:cNvCxnSpPr>
            <a:cxnSpLocks noChangeShapeType="1"/>
            <a:stCxn id="24587" idx="5"/>
            <a:endCxn id="24582" idx="2"/>
          </p:cNvCxnSpPr>
          <p:nvPr/>
        </p:nvCxnSpPr>
        <p:spPr bwMode="auto">
          <a:xfrm>
            <a:off x="6070601" y="5033964"/>
            <a:ext cx="3724275" cy="1023937"/>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4595" name="AutoShape 18"/>
          <p:cNvCxnSpPr>
            <a:cxnSpLocks noChangeShapeType="1"/>
            <a:stCxn id="24587" idx="6"/>
            <a:endCxn id="24586" idx="2"/>
          </p:cNvCxnSpPr>
          <p:nvPr/>
        </p:nvCxnSpPr>
        <p:spPr bwMode="auto">
          <a:xfrm flipV="1">
            <a:off x="6122988" y="4576763"/>
            <a:ext cx="2417762" cy="342900"/>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4596" name="AutoShape 19"/>
          <p:cNvCxnSpPr>
            <a:cxnSpLocks noChangeShapeType="1"/>
            <a:stCxn id="24586" idx="4"/>
            <a:endCxn id="24582"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4597" name="AutoShape 20"/>
          <p:cNvCxnSpPr>
            <a:cxnSpLocks noChangeShapeType="1"/>
            <a:stCxn id="24581" idx="3"/>
            <a:endCxn id="24587" idx="7"/>
          </p:cNvCxnSpPr>
          <p:nvPr/>
        </p:nvCxnSpPr>
        <p:spPr bwMode="auto">
          <a:xfrm flipH="1">
            <a:off x="6070601" y="3171825"/>
            <a:ext cx="3465513" cy="1633538"/>
          </a:xfrm>
          <a:prstGeom prst="straightConnector1">
            <a:avLst/>
          </a:prstGeom>
          <a:noFill/>
          <a:ln w="50800">
            <a:solidFill>
              <a:srgbClr val="00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4598" name="AutoShape 21"/>
          <p:cNvCxnSpPr>
            <a:cxnSpLocks noChangeShapeType="1"/>
            <a:stCxn id="24584" idx="4"/>
            <a:endCxn id="24585"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4599" name="AutoShape 22"/>
          <p:cNvCxnSpPr>
            <a:cxnSpLocks noChangeShapeType="1"/>
            <a:stCxn id="24585" idx="6"/>
            <a:endCxn id="24587"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4600" name="AutoShape 23"/>
          <p:cNvCxnSpPr>
            <a:cxnSpLocks noChangeShapeType="1"/>
            <a:stCxn id="24583" idx="6"/>
            <a:endCxn id="24581" idx="1"/>
          </p:cNvCxnSpPr>
          <p:nvPr/>
        </p:nvCxnSpPr>
        <p:spPr bwMode="auto">
          <a:xfrm flipV="1">
            <a:off x="3910013" y="2943225"/>
            <a:ext cx="5626100" cy="114300"/>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4601" name="AutoShape 24"/>
          <p:cNvCxnSpPr>
            <a:cxnSpLocks noChangeShapeType="1"/>
            <a:stCxn id="24585" idx="6"/>
            <a:endCxn id="24582"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4602" name="AutoShape 25"/>
          <p:cNvCxnSpPr>
            <a:cxnSpLocks noChangeShapeType="1"/>
            <a:stCxn id="24581" idx="5"/>
            <a:endCxn id="24582" idx="0"/>
          </p:cNvCxnSpPr>
          <p:nvPr/>
        </p:nvCxnSpPr>
        <p:spPr bwMode="auto">
          <a:xfrm>
            <a:off x="9748839" y="3171826"/>
            <a:ext cx="204787" cy="2727325"/>
          </a:xfrm>
          <a:prstGeom prst="straightConnector1">
            <a:avLst/>
          </a:prstGeom>
          <a:noFill/>
          <a:ln w="25400">
            <a:solidFill>
              <a:srgbClr val="0066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24603" name="Text Box 26"/>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24604"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24605"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24606"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24607"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24608"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24609"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24610"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24611"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24612"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24613"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24614"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24615"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24616"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24617"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24618" name="Text Box 41"/>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15</a:t>
            </a:r>
            <a:endParaRPr lang="en-US" altLang="en-US" sz="1600">
              <a:solidFill>
                <a:srgbClr val="006600"/>
              </a:solidFill>
            </a:endParaRPr>
          </a:p>
        </p:txBody>
      </p:sp>
      <p:sp>
        <p:nvSpPr>
          <p:cNvPr id="24619" name="Text Box 42"/>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24620" name="Text Box 43"/>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4621" name="Text Box 44"/>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4622" name="Text Box 45"/>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24623" name="Text Box 46"/>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4624" name="Text Box 47"/>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0</a:t>
            </a:r>
            <a:endParaRPr lang="en-US" altLang="en-US" sz="1600">
              <a:solidFill>
                <a:srgbClr val="006600"/>
              </a:solidFill>
            </a:endParaRPr>
          </a:p>
        </p:txBody>
      </p:sp>
      <p:sp>
        <p:nvSpPr>
          <p:cNvPr id="24625" name="Text Box 48"/>
          <p:cNvSpPr txBox="1">
            <a:spLocks noChangeArrowheads="1"/>
          </p:cNvSpPr>
          <p:nvPr/>
        </p:nvSpPr>
        <p:spPr bwMode="auto">
          <a:xfrm>
            <a:off x="4309269" y="1509017"/>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smtClean="0"/>
              <a:t>S = { s, 2, 3, 4, 5, 6, 7, t }</a:t>
            </a:r>
          </a:p>
          <a:p>
            <a:pPr>
              <a:spcBef>
                <a:spcPct val="20000"/>
              </a:spcBef>
              <a:buClr>
                <a:srgbClr val="003399"/>
              </a:buClr>
              <a:buSzPct val="50000"/>
              <a:buFont typeface="Monotype Sorts" pitchFamily="92" charset="2"/>
              <a:buNone/>
            </a:pPr>
            <a:r>
              <a:rPr lang="en-US" altLang="en-US" smtClean="0"/>
              <a:t>PQ = { }</a:t>
            </a:r>
            <a:endParaRPr lang="en-US" altLang="en-US"/>
          </a:p>
        </p:txBody>
      </p:sp>
      <p:sp>
        <p:nvSpPr>
          <p:cNvPr id="24626" name="Text Box 49"/>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4627" name="Text Box 50"/>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4628" name="Text Box 51"/>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4629" name="Text Box 52"/>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4630" name="Text Box 53"/>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4631" name="Text Box 54"/>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4632" name="Text Box 55"/>
          <p:cNvSpPr txBox="1">
            <a:spLocks noChangeArrowheads="1"/>
          </p:cNvSpPr>
          <p:nvPr/>
        </p:nvSpPr>
        <p:spPr bwMode="auto">
          <a:xfrm>
            <a:off x="5645151" y="42021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44</a:t>
            </a:r>
            <a:endParaRPr lang="en-US" altLang="en-US" sz="1600">
              <a:solidFill>
                <a:srgbClr val="006600"/>
              </a:solidFill>
            </a:endParaRPr>
          </a:p>
        </p:txBody>
      </p:sp>
      <p:sp>
        <p:nvSpPr>
          <p:cNvPr id="24633" name="Text Box 56"/>
          <p:cNvSpPr txBox="1">
            <a:spLocks noChangeArrowheads="1"/>
          </p:cNvSpPr>
          <p:nvPr/>
        </p:nvSpPr>
        <p:spPr bwMode="auto">
          <a:xfrm>
            <a:off x="5870576" y="4475164"/>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4634" name="Text Box 57"/>
          <p:cNvSpPr txBox="1">
            <a:spLocks noChangeArrowheads="1"/>
          </p:cNvSpPr>
          <p:nvPr/>
        </p:nvSpPr>
        <p:spPr bwMode="auto">
          <a:xfrm>
            <a:off x="5962651" y="41894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35</a:t>
            </a:r>
            <a:endParaRPr lang="en-US" altLang="en-US" sz="1600">
              <a:solidFill>
                <a:srgbClr val="006600"/>
              </a:solidFill>
            </a:endParaRPr>
          </a:p>
        </p:txBody>
      </p:sp>
      <p:sp>
        <p:nvSpPr>
          <p:cNvPr id="24635" name="Text Box 58"/>
          <p:cNvSpPr txBox="1">
            <a:spLocks noChangeArrowheads="1"/>
          </p:cNvSpPr>
          <p:nvPr/>
        </p:nvSpPr>
        <p:spPr bwMode="auto">
          <a:xfrm>
            <a:off x="5883276" y="4246564"/>
            <a:ext cx="276225"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24636" name="Text Box 59"/>
          <p:cNvSpPr txBox="1">
            <a:spLocks noChangeArrowheads="1"/>
          </p:cNvSpPr>
          <p:nvPr/>
        </p:nvSpPr>
        <p:spPr bwMode="auto">
          <a:xfrm>
            <a:off x="9353551" y="6280150"/>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59</a:t>
            </a:r>
            <a:endParaRPr lang="en-US" altLang="en-US" sz="1600">
              <a:solidFill>
                <a:srgbClr val="006600"/>
              </a:solidFill>
            </a:endParaRPr>
          </a:p>
        </p:txBody>
      </p:sp>
      <p:sp>
        <p:nvSpPr>
          <p:cNvPr id="24637" name="Text Box 60"/>
          <p:cNvSpPr txBox="1">
            <a:spLocks noChangeArrowheads="1"/>
          </p:cNvSpPr>
          <p:nvPr/>
        </p:nvSpPr>
        <p:spPr bwMode="auto">
          <a:xfrm>
            <a:off x="9871076" y="63246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4638" name="Text Box 61"/>
          <p:cNvSpPr txBox="1">
            <a:spLocks noChangeArrowheads="1"/>
          </p:cNvSpPr>
          <p:nvPr/>
        </p:nvSpPr>
        <p:spPr bwMode="auto">
          <a:xfrm>
            <a:off x="9591676" y="63246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4639" name="Text Box 62"/>
          <p:cNvSpPr txBox="1">
            <a:spLocks noChangeArrowheads="1"/>
          </p:cNvSpPr>
          <p:nvPr/>
        </p:nvSpPr>
        <p:spPr bwMode="auto">
          <a:xfrm>
            <a:off x="9010651" y="62722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51</a:t>
            </a:r>
            <a:endParaRPr lang="en-US" altLang="en-US" sz="1600">
              <a:solidFill>
                <a:srgbClr val="006600"/>
              </a:solidFill>
            </a:endParaRPr>
          </a:p>
        </p:txBody>
      </p:sp>
      <p:sp>
        <p:nvSpPr>
          <p:cNvPr id="24640" name="Text Box 63"/>
          <p:cNvSpPr txBox="1">
            <a:spLocks noChangeArrowheads="1"/>
          </p:cNvSpPr>
          <p:nvPr/>
        </p:nvSpPr>
        <p:spPr bwMode="auto">
          <a:xfrm>
            <a:off x="6175376" y="4233864"/>
            <a:ext cx="276225"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24641" name="Text Box 64"/>
          <p:cNvSpPr txBox="1">
            <a:spLocks noChangeArrowheads="1"/>
          </p:cNvSpPr>
          <p:nvPr/>
        </p:nvSpPr>
        <p:spPr bwMode="auto">
          <a:xfrm>
            <a:off x="6280151" y="41894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34</a:t>
            </a:r>
            <a:endParaRPr lang="en-US" altLang="en-US" sz="1600">
              <a:solidFill>
                <a:srgbClr val="006600"/>
              </a:solidFill>
            </a:endParaRPr>
          </a:p>
        </p:txBody>
      </p:sp>
      <p:sp>
        <p:nvSpPr>
          <p:cNvPr id="24642" name="Text Box 65"/>
          <p:cNvSpPr txBox="1">
            <a:spLocks noChangeArrowheads="1"/>
          </p:cNvSpPr>
          <p:nvPr/>
        </p:nvSpPr>
        <p:spPr bwMode="auto">
          <a:xfrm>
            <a:off x="9236076" y="63246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4643" name="Text Box 66"/>
          <p:cNvSpPr txBox="1">
            <a:spLocks noChangeArrowheads="1"/>
          </p:cNvSpPr>
          <p:nvPr/>
        </p:nvSpPr>
        <p:spPr bwMode="auto">
          <a:xfrm>
            <a:off x="8655051" y="62722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50</a:t>
            </a:r>
            <a:endParaRPr lang="en-US" altLang="en-US" sz="1600">
              <a:solidFill>
                <a:srgbClr val="006600"/>
              </a:solidFill>
            </a:endParaRPr>
          </a:p>
        </p:txBody>
      </p:sp>
      <p:sp>
        <p:nvSpPr>
          <p:cNvPr id="24644" name="Text Box 67"/>
          <p:cNvSpPr txBox="1">
            <a:spLocks noChangeArrowheads="1"/>
          </p:cNvSpPr>
          <p:nvPr/>
        </p:nvSpPr>
        <p:spPr bwMode="auto">
          <a:xfrm>
            <a:off x="8474076" y="41910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4645" name="Text Box 68"/>
          <p:cNvSpPr txBox="1">
            <a:spLocks noChangeArrowheads="1"/>
          </p:cNvSpPr>
          <p:nvPr/>
        </p:nvSpPr>
        <p:spPr bwMode="auto">
          <a:xfrm>
            <a:off x="7969251" y="41386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45</a:t>
            </a:r>
            <a:endParaRPr lang="en-US" altLang="en-US" sz="1600">
              <a:solidFill>
                <a:srgbClr val="006600"/>
              </a:solidFill>
            </a:endParaRPr>
          </a:p>
        </p:txBody>
      </p:sp>
      <p:sp>
        <p:nvSpPr>
          <p:cNvPr id="24646" name="Text Box 69"/>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4647" name="Text Box 70"/>
          <p:cNvSpPr txBox="1">
            <a:spLocks noChangeArrowheads="1"/>
          </p:cNvSpPr>
          <p:nvPr/>
        </p:nvSpPr>
        <p:spPr bwMode="auto">
          <a:xfrm>
            <a:off x="9536114" y="2428876"/>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4648" name="Text Box 71"/>
          <p:cNvSpPr txBox="1">
            <a:spLocks noChangeArrowheads="1"/>
          </p:cNvSpPr>
          <p:nvPr/>
        </p:nvSpPr>
        <p:spPr bwMode="auto">
          <a:xfrm>
            <a:off x="9632951" y="2386013"/>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33</a:t>
            </a:r>
            <a:endParaRPr lang="en-US" altLang="en-US" sz="1600">
              <a:solidFill>
                <a:srgbClr val="006600"/>
              </a:solidFill>
            </a:endParaRPr>
          </a:p>
        </p:txBody>
      </p:sp>
      <p:sp>
        <p:nvSpPr>
          <p:cNvPr id="24649" name="Text Box 72"/>
          <p:cNvSpPr txBox="1">
            <a:spLocks noChangeArrowheads="1"/>
          </p:cNvSpPr>
          <p:nvPr/>
        </p:nvSpPr>
        <p:spPr bwMode="auto">
          <a:xfrm>
            <a:off x="9906001" y="2438401"/>
            <a:ext cx="276225"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4650" name="Text Box 73"/>
          <p:cNvSpPr txBox="1">
            <a:spLocks noChangeArrowheads="1"/>
          </p:cNvSpPr>
          <p:nvPr/>
        </p:nvSpPr>
        <p:spPr bwMode="auto">
          <a:xfrm>
            <a:off x="9525001" y="2057400"/>
            <a:ext cx="538163"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32</a:t>
            </a:r>
            <a:endParaRPr lang="en-US" altLang="en-US" sz="1600">
              <a:solidFill>
                <a:srgbClr val="006600"/>
              </a:solidFill>
            </a:endParaRPr>
          </a:p>
        </p:txBody>
      </p:sp>
    </p:spTree>
    <p:extLst>
      <p:ext uri="{BB962C8B-B14F-4D97-AF65-F5344CB8AC3E}">
        <p14:creationId xmlns:p14="http://schemas.microsoft.com/office/powerpoint/2010/main" val="37991184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Grp="1" noChangeArrowheads="1"/>
          </p:cNvSpPr>
          <p:nvPr>
            <p:ph type="title"/>
          </p:nvPr>
        </p:nvSpPr>
        <p:spPr/>
        <p:txBody>
          <a:bodyPr/>
          <a:lstStyle/>
          <a:p>
            <a:r>
              <a:rPr lang="en-US" altLang="en-US" dirty="0">
                <a:solidFill>
                  <a:srgbClr val="CD0000"/>
                </a:solidFill>
              </a:rPr>
              <a:t>Minimum Spanning Tree</a:t>
            </a:r>
          </a:p>
        </p:txBody>
      </p:sp>
      <p:sp>
        <p:nvSpPr>
          <p:cNvPr id="581635" name="Rectangle 3"/>
          <p:cNvSpPr>
            <a:spLocks noGrp="1" noChangeArrowheads="1"/>
          </p:cNvSpPr>
          <p:nvPr>
            <p:ph type="body" idx="1"/>
          </p:nvPr>
        </p:nvSpPr>
        <p:spPr>
          <a:ln/>
          <a:extLst>
            <a:ext uri="{91240B29-F687-4f45-9708-019B960494DF}">
              <a14:hiddenLine xmlns="" xmlns:a14="http://schemas.microsoft.com/office/drawing/2010/main" w="25400">
                <a:solidFill>
                  <a:schemeClr val="tx1"/>
                </a:solidFill>
                <a:miter lim="800000"/>
                <a:headEnd/>
                <a:tailEnd/>
              </a14:hiddenLine>
            </a:ext>
          </a:extLst>
        </p:spPr>
        <p:txBody>
          <a:bodyPr>
            <a:normAutofit fontScale="62500" lnSpcReduction="20000"/>
          </a:bodyPr>
          <a:lstStyle/>
          <a:p>
            <a:r>
              <a:rPr lang="en-US" altLang="en-US" dirty="0"/>
              <a:t>Minimum spanning tree.  </a:t>
            </a:r>
            <a:r>
              <a:rPr lang="en-US" altLang="en-US" dirty="0">
                <a:solidFill>
                  <a:schemeClr val="tx1"/>
                </a:solidFill>
              </a:rPr>
              <a:t>Given a connected graph G = (V, E) with real-valued edge weights </a:t>
            </a:r>
            <a:r>
              <a:rPr lang="en-US" altLang="en-US" dirty="0" err="1">
                <a:solidFill>
                  <a:schemeClr val="tx1"/>
                </a:solidFill>
              </a:rPr>
              <a:t>c</a:t>
            </a:r>
            <a:r>
              <a:rPr lang="en-US" altLang="en-US" baseline="-25000" dirty="0" err="1">
                <a:solidFill>
                  <a:schemeClr val="tx1"/>
                </a:solidFill>
              </a:rPr>
              <a:t>e</a:t>
            </a:r>
            <a:r>
              <a:rPr lang="en-US" altLang="en-US" dirty="0">
                <a:solidFill>
                  <a:schemeClr val="tx1"/>
                </a:solidFill>
              </a:rPr>
              <a:t>, an MST is a subset of the edges T </a:t>
            </a:r>
            <a:r>
              <a:rPr lang="en-US" altLang="en-US" dirty="0">
                <a:solidFill>
                  <a:schemeClr val="tx1"/>
                </a:solidFill>
                <a:sym typeface="Symbol" panose="05050102010706020507" pitchFamily="18" charset="2"/>
              </a:rPr>
              <a:t> E </a:t>
            </a:r>
            <a:r>
              <a:rPr lang="en-US" altLang="en-US" dirty="0">
                <a:solidFill>
                  <a:schemeClr val="tx1"/>
                </a:solidFill>
              </a:rPr>
              <a:t>such that T is a spanning tree whose sum of edge weights is minimized.</a:t>
            </a:r>
          </a:p>
          <a:p>
            <a:endParaRPr lang="en-US" altLang="en-US" dirty="0">
              <a:solidFill>
                <a:schemeClr val="tx1"/>
              </a:solidFill>
            </a:endParaRP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marL="457200" lvl="1" indent="-342900"/>
            <a:endParaRPr lang="en-US" altLang="en-US" dirty="0">
              <a:solidFill>
                <a:srgbClr val="003399"/>
              </a:solidFill>
            </a:endParaRPr>
          </a:p>
          <a:p>
            <a:pPr marL="457200" lvl="1" indent="-342900"/>
            <a:endParaRPr lang="en-US" altLang="en-US" dirty="0">
              <a:solidFill>
                <a:srgbClr val="003399"/>
              </a:solidFill>
            </a:endParaRPr>
          </a:p>
          <a:p>
            <a:r>
              <a:rPr lang="en-US" altLang="en-US" dirty="0"/>
              <a:t>Cayley's Theorem.  </a:t>
            </a:r>
            <a:r>
              <a:rPr lang="en-US" altLang="en-US" dirty="0">
                <a:solidFill>
                  <a:schemeClr val="tx1"/>
                </a:solidFill>
              </a:rPr>
              <a:t>There are n</a:t>
            </a:r>
            <a:r>
              <a:rPr lang="en-US" altLang="en-US" baseline="30000" dirty="0">
                <a:solidFill>
                  <a:schemeClr val="tx1"/>
                </a:solidFill>
              </a:rPr>
              <a:t>n-2</a:t>
            </a:r>
            <a:r>
              <a:rPr lang="en-US" altLang="en-US" dirty="0">
                <a:solidFill>
                  <a:schemeClr val="tx1"/>
                </a:solidFill>
              </a:rPr>
              <a:t> spanning trees of K</a:t>
            </a:r>
            <a:r>
              <a:rPr lang="en-US" altLang="en-US" baseline="-25000" dirty="0">
                <a:solidFill>
                  <a:schemeClr val="tx1"/>
                </a:solidFill>
              </a:rPr>
              <a:t>n</a:t>
            </a:r>
            <a:r>
              <a:rPr lang="en-US" altLang="en-US" dirty="0">
                <a:solidFill>
                  <a:schemeClr val="tx1"/>
                </a:solidFill>
              </a:rPr>
              <a:t>.</a:t>
            </a:r>
          </a:p>
          <a:p>
            <a:pPr marL="457200" lvl="1" indent="-342900"/>
            <a:endParaRPr lang="en-US" altLang="en-US" dirty="0"/>
          </a:p>
        </p:txBody>
      </p:sp>
      <p:sp>
        <p:nvSpPr>
          <p:cNvPr id="581636" name="Oval 4"/>
          <p:cNvSpPr>
            <a:spLocks noChangeAspect="1" noChangeArrowheads="1"/>
          </p:cNvSpPr>
          <p:nvPr/>
        </p:nvSpPr>
        <p:spPr bwMode="auto">
          <a:xfrm>
            <a:off x="2133601" y="2789238"/>
            <a:ext cx="182563" cy="182562"/>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581637" name="Oval 5"/>
          <p:cNvSpPr>
            <a:spLocks noChangeAspect="1" noChangeArrowheads="1"/>
          </p:cNvSpPr>
          <p:nvPr/>
        </p:nvSpPr>
        <p:spPr bwMode="auto">
          <a:xfrm>
            <a:off x="5735638" y="2544763"/>
            <a:ext cx="182562" cy="182562"/>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581638" name="Oval 6"/>
          <p:cNvSpPr>
            <a:spLocks noChangeAspect="1" noChangeArrowheads="1"/>
          </p:cNvSpPr>
          <p:nvPr/>
        </p:nvSpPr>
        <p:spPr bwMode="auto">
          <a:xfrm>
            <a:off x="5480051" y="4181476"/>
            <a:ext cx="182563" cy="182563"/>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581639" name="Oval 7"/>
          <p:cNvSpPr>
            <a:spLocks noChangeAspect="1" noChangeArrowheads="1"/>
          </p:cNvSpPr>
          <p:nvPr/>
        </p:nvSpPr>
        <p:spPr bwMode="auto">
          <a:xfrm>
            <a:off x="2927351" y="2544763"/>
            <a:ext cx="182563" cy="182562"/>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581640" name="Oval 8"/>
          <p:cNvSpPr>
            <a:spLocks noChangeAspect="1" noChangeArrowheads="1"/>
          </p:cNvSpPr>
          <p:nvPr/>
        </p:nvSpPr>
        <p:spPr bwMode="auto">
          <a:xfrm>
            <a:off x="3033713" y="3244851"/>
            <a:ext cx="182562" cy="182563"/>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581641" name="Oval 9"/>
          <p:cNvSpPr>
            <a:spLocks noChangeAspect="1" noChangeArrowheads="1"/>
          </p:cNvSpPr>
          <p:nvPr/>
        </p:nvSpPr>
        <p:spPr bwMode="auto">
          <a:xfrm>
            <a:off x="2817813" y="4157663"/>
            <a:ext cx="182562" cy="182562"/>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581642" name="Oval 10"/>
          <p:cNvSpPr>
            <a:spLocks noChangeAspect="1" noChangeArrowheads="1"/>
          </p:cNvSpPr>
          <p:nvPr/>
        </p:nvSpPr>
        <p:spPr bwMode="auto">
          <a:xfrm>
            <a:off x="5111751" y="3419475"/>
            <a:ext cx="182563" cy="184150"/>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581643" name="Oval 11"/>
          <p:cNvSpPr>
            <a:spLocks noChangeAspect="1" noChangeArrowheads="1"/>
          </p:cNvSpPr>
          <p:nvPr/>
        </p:nvSpPr>
        <p:spPr bwMode="auto">
          <a:xfrm>
            <a:off x="3881438" y="3625851"/>
            <a:ext cx="182562" cy="182563"/>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cxnSp>
        <p:nvCxnSpPr>
          <p:cNvPr id="581644" name="AutoShape 12"/>
          <p:cNvCxnSpPr>
            <a:cxnSpLocks noChangeShapeType="1"/>
            <a:stCxn id="581636" idx="7"/>
            <a:endCxn id="581639" idx="2"/>
          </p:cNvCxnSpPr>
          <p:nvPr/>
        </p:nvCxnSpPr>
        <p:spPr bwMode="auto">
          <a:xfrm flipV="1">
            <a:off x="2289176" y="2636839"/>
            <a:ext cx="638175" cy="179387"/>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81645" name="AutoShape 13"/>
          <p:cNvCxnSpPr>
            <a:cxnSpLocks noChangeShapeType="1"/>
            <a:stCxn id="581636" idx="5"/>
            <a:endCxn id="581640" idx="2"/>
          </p:cNvCxnSpPr>
          <p:nvPr/>
        </p:nvCxnSpPr>
        <p:spPr bwMode="auto">
          <a:xfrm>
            <a:off x="2289175" y="2944813"/>
            <a:ext cx="744538" cy="392112"/>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81646" name="AutoShape 14"/>
          <p:cNvCxnSpPr>
            <a:cxnSpLocks noChangeShapeType="1"/>
            <a:stCxn id="581636" idx="4"/>
            <a:endCxn id="581641" idx="0"/>
          </p:cNvCxnSpPr>
          <p:nvPr/>
        </p:nvCxnSpPr>
        <p:spPr bwMode="auto">
          <a:xfrm>
            <a:off x="2225676" y="2971801"/>
            <a:ext cx="684213" cy="1185863"/>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81647" name="AutoShape 15"/>
          <p:cNvCxnSpPr>
            <a:cxnSpLocks noChangeShapeType="1"/>
            <a:stCxn id="581640" idx="6"/>
            <a:endCxn id="581637" idx="2"/>
          </p:cNvCxnSpPr>
          <p:nvPr/>
        </p:nvCxnSpPr>
        <p:spPr bwMode="auto">
          <a:xfrm flipV="1">
            <a:off x="3216276" y="2636839"/>
            <a:ext cx="2519363" cy="700087"/>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81648" name="AutoShape 16"/>
          <p:cNvCxnSpPr>
            <a:cxnSpLocks noChangeShapeType="1"/>
            <a:stCxn id="581642" idx="7"/>
            <a:endCxn id="581637" idx="4"/>
          </p:cNvCxnSpPr>
          <p:nvPr/>
        </p:nvCxnSpPr>
        <p:spPr bwMode="auto">
          <a:xfrm flipV="1">
            <a:off x="5267325" y="2727325"/>
            <a:ext cx="560388" cy="719138"/>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81649" name="AutoShape 17"/>
          <p:cNvCxnSpPr>
            <a:cxnSpLocks noChangeShapeType="1"/>
            <a:stCxn id="581640" idx="5"/>
            <a:endCxn id="581643" idx="1"/>
          </p:cNvCxnSpPr>
          <p:nvPr/>
        </p:nvCxnSpPr>
        <p:spPr bwMode="auto">
          <a:xfrm>
            <a:off x="3189289" y="3400426"/>
            <a:ext cx="719137" cy="252413"/>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81650" name="AutoShape 18"/>
          <p:cNvCxnSpPr>
            <a:cxnSpLocks noChangeShapeType="1"/>
            <a:stCxn id="581643" idx="5"/>
            <a:endCxn id="581638" idx="2"/>
          </p:cNvCxnSpPr>
          <p:nvPr/>
        </p:nvCxnSpPr>
        <p:spPr bwMode="auto">
          <a:xfrm>
            <a:off x="4037014" y="3781426"/>
            <a:ext cx="1443037" cy="492125"/>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81651" name="AutoShape 19"/>
          <p:cNvCxnSpPr>
            <a:cxnSpLocks noChangeShapeType="1"/>
            <a:stCxn id="581643" idx="6"/>
            <a:endCxn id="581642" idx="2"/>
          </p:cNvCxnSpPr>
          <p:nvPr/>
        </p:nvCxnSpPr>
        <p:spPr bwMode="auto">
          <a:xfrm flipV="1">
            <a:off x="4064000" y="3511551"/>
            <a:ext cx="1047750" cy="206375"/>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81652" name="AutoShape 20"/>
          <p:cNvCxnSpPr>
            <a:cxnSpLocks noChangeShapeType="1"/>
            <a:stCxn id="581642" idx="5"/>
            <a:endCxn id="581638" idx="0"/>
          </p:cNvCxnSpPr>
          <p:nvPr/>
        </p:nvCxnSpPr>
        <p:spPr bwMode="auto">
          <a:xfrm>
            <a:off x="5267325" y="3576639"/>
            <a:ext cx="304800" cy="604837"/>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81653" name="AutoShape 21"/>
          <p:cNvCxnSpPr>
            <a:cxnSpLocks noChangeShapeType="1"/>
            <a:stCxn id="581637" idx="3"/>
            <a:endCxn id="581643" idx="7"/>
          </p:cNvCxnSpPr>
          <p:nvPr/>
        </p:nvCxnSpPr>
        <p:spPr bwMode="auto">
          <a:xfrm flipH="1">
            <a:off x="4037013" y="2700338"/>
            <a:ext cx="1725612" cy="952500"/>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81654" name="AutoShape 22"/>
          <p:cNvCxnSpPr>
            <a:cxnSpLocks noChangeShapeType="1"/>
            <a:stCxn id="581640" idx="4"/>
            <a:endCxn id="581641" idx="7"/>
          </p:cNvCxnSpPr>
          <p:nvPr/>
        </p:nvCxnSpPr>
        <p:spPr bwMode="auto">
          <a:xfrm flipH="1">
            <a:off x="2973388" y="3427414"/>
            <a:ext cx="152400" cy="757237"/>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81655" name="AutoShape 23"/>
          <p:cNvCxnSpPr>
            <a:cxnSpLocks noChangeShapeType="1"/>
            <a:stCxn id="581641" idx="6"/>
            <a:endCxn id="581643" idx="3"/>
          </p:cNvCxnSpPr>
          <p:nvPr/>
        </p:nvCxnSpPr>
        <p:spPr bwMode="auto">
          <a:xfrm flipV="1">
            <a:off x="3000375" y="3781426"/>
            <a:ext cx="908050" cy="468313"/>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81656" name="AutoShape 24"/>
          <p:cNvCxnSpPr>
            <a:cxnSpLocks noChangeShapeType="1"/>
            <a:stCxn id="581639" idx="6"/>
            <a:endCxn id="581637" idx="1"/>
          </p:cNvCxnSpPr>
          <p:nvPr/>
        </p:nvCxnSpPr>
        <p:spPr bwMode="auto">
          <a:xfrm flipV="1">
            <a:off x="3109913" y="2571750"/>
            <a:ext cx="2652712" cy="65088"/>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81657" name="AutoShape 25"/>
          <p:cNvCxnSpPr>
            <a:cxnSpLocks noChangeShapeType="1"/>
            <a:stCxn id="581641" idx="6"/>
            <a:endCxn id="581638" idx="3"/>
          </p:cNvCxnSpPr>
          <p:nvPr/>
        </p:nvCxnSpPr>
        <p:spPr bwMode="auto">
          <a:xfrm>
            <a:off x="3000376" y="4249738"/>
            <a:ext cx="2506663" cy="87312"/>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581658" name="Text Box 26"/>
          <p:cNvSpPr txBox="1">
            <a:spLocks noChangeArrowheads="1"/>
          </p:cNvSpPr>
          <p:nvPr/>
        </p:nvSpPr>
        <p:spPr bwMode="auto">
          <a:xfrm>
            <a:off x="3438525" y="3440113"/>
            <a:ext cx="217488" cy="18466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t> 5</a:t>
            </a:r>
          </a:p>
        </p:txBody>
      </p:sp>
      <p:sp>
        <p:nvSpPr>
          <p:cNvPr id="581659" name="Text Box 27"/>
          <p:cNvSpPr txBox="1">
            <a:spLocks noChangeArrowheads="1"/>
          </p:cNvSpPr>
          <p:nvPr/>
        </p:nvSpPr>
        <p:spPr bwMode="auto">
          <a:xfrm>
            <a:off x="3940176" y="2978150"/>
            <a:ext cx="277813" cy="18466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t>23</a:t>
            </a:r>
          </a:p>
        </p:txBody>
      </p:sp>
      <p:sp>
        <p:nvSpPr>
          <p:cNvPr id="581660" name="Text Box 28"/>
          <p:cNvSpPr txBox="1">
            <a:spLocks noChangeArrowheads="1"/>
          </p:cNvSpPr>
          <p:nvPr/>
        </p:nvSpPr>
        <p:spPr bwMode="auto">
          <a:xfrm>
            <a:off x="3352800" y="3968750"/>
            <a:ext cx="254000" cy="18466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t>10 </a:t>
            </a:r>
          </a:p>
        </p:txBody>
      </p:sp>
      <p:sp>
        <p:nvSpPr>
          <p:cNvPr id="581661" name="Text Box 29"/>
          <p:cNvSpPr txBox="1">
            <a:spLocks noChangeArrowheads="1"/>
          </p:cNvSpPr>
          <p:nvPr/>
        </p:nvSpPr>
        <p:spPr bwMode="auto">
          <a:xfrm>
            <a:off x="3941763" y="4219575"/>
            <a:ext cx="266700" cy="18466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t>21</a:t>
            </a:r>
          </a:p>
        </p:txBody>
      </p:sp>
      <p:sp>
        <p:nvSpPr>
          <p:cNvPr id="581662" name="Text Box 30"/>
          <p:cNvSpPr txBox="1">
            <a:spLocks noChangeArrowheads="1"/>
          </p:cNvSpPr>
          <p:nvPr/>
        </p:nvSpPr>
        <p:spPr bwMode="auto">
          <a:xfrm>
            <a:off x="4470400" y="3921125"/>
            <a:ext cx="217488" cy="18466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t> 14</a:t>
            </a:r>
          </a:p>
        </p:txBody>
      </p:sp>
      <p:sp>
        <p:nvSpPr>
          <p:cNvPr id="581663" name="Text Box 31"/>
          <p:cNvSpPr txBox="1">
            <a:spLocks noChangeArrowheads="1"/>
          </p:cNvSpPr>
          <p:nvPr/>
        </p:nvSpPr>
        <p:spPr bwMode="auto">
          <a:xfrm>
            <a:off x="4030663" y="2552700"/>
            <a:ext cx="277812" cy="18466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t>24</a:t>
            </a:r>
          </a:p>
        </p:txBody>
      </p:sp>
      <p:sp>
        <p:nvSpPr>
          <p:cNvPr id="581664" name="Text Box 32"/>
          <p:cNvSpPr txBox="1">
            <a:spLocks noChangeArrowheads="1"/>
          </p:cNvSpPr>
          <p:nvPr/>
        </p:nvSpPr>
        <p:spPr bwMode="auto">
          <a:xfrm>
            <a:off x="2514600" y="3581400"/>
            <a:ext cx="217488" cy="18466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t> 16</a:t>
            </a:r>
          </a:p>
        </p:txBody>
      </p:sp>
      <p:sp>
        <p:nvSpPr>
          <p:cNvPr id="581665" name="Text Box 33"/>
          <p:cNvSpPr txBox="1">
            <a:spLocks noChangeArrowheads="1"/>
          </p:cNvSpPr>
          <p:nvPr/>
        </p:nvSpPr>
        <p:spPr bwMode="auto">
          <a:xfrm>
            <a:off x="2641600" y="3111500"/>
            <a:ext cx="217488" cy="18466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t> 6</a:t>
            </a:r>
          </a:p>
        </p:txBody>
      </p:sp>
      <p:sp>
        <p:nvSpPr>
          <p:cNvPr id="581666" name="Text Box 34"/>
          <p:cNvSpPr txBox="1">
            <a:spLocks noChangeArrowheads="1"/>
          </p:cNvSpPr>
          <p:nvPr/>
        </p:nvSpPr>
        <p:spPr bwMode="auto">
          <a:xfrm>
            <a:off x="2505075" y="2625725"/>
            <a:ext cx="217488" cy="18466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t> 4</a:t>
            </a:r>
          </a:p>
        </p:txBody>
      </p:sp>
      <p:sp>
        <p:nvSpPr>
          <p:cNvPr id="581667" name="Text Box 35"/>
          <p:cNvSpPr txBox="1">
            <a:spLocks noChangeArrowheads="1"/>
          </p:cNvSpPr>
          <p:nvPr/>
        </p:nvSpPr>
        <p:spPr bwMode="auto">
          <a:xfrm>
            <a:off x="4619626" y="3194050"/>
            <a:ext cx="277813" cy="18466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t>18</a:t>
            </a:r>
          </a:p>
        </p:txBody>
      </p:sp>
      <p:sp>
        <p:nvSpPr>
          <p:cNvPr id="581668" name="Text Box 36"/>
          <p:cNvSpPr txBox="1">
            <a:spLocks noChangeArrowheads="1"/>
          </p:cNvSpPr>
          <p:nvPr/>
        </p:nvSpPr>
        <p:spPr bwMode="auto">
          <a:xfrm>
            <a:off x="5410201" y="3054350"/>
            <a:ext cx="277813" cy="18466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t>9</a:t>
            </a:r>
          </a:p>
        </p:txBody>
      </p:sp>
      <p:sp>
        <p:nvSpPr>
          <p:cNvPr id="581669" name="Text Box 37"/>
          <p:cNvSpPr txBox="1">
            <a:spLocks noChangeArrowheads="1"/>
          </p:cNvSpPr>
          <p:nvPr/>
        </p:nvSpPr>
        <p:spPr bwMode="auto">
          <a:xfrm>
            <a:off x="5351463" y="3825875"/>
            <a:ext cx="277812" cy="18466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t>7</a:t>
            </a:r>
          </a:p>
        </p:txBody>
      </p:sp>
      <p:sp>
        <p:nvSpPr>
          <p:cNvPr id="581670" name="Text Box 38"/>
          <p:cNvSpPr txBox="1">
            <a:spLocks noChangeArrowheads="1"/>
          </p:cNvSpPr>
          <p:nvPr/>
        </p:nvSpPr>
        <p:spPr bwMode="auto">
          <a:xfrm>
            <a:off x="4573588" y="3521075"/>
            <a:ext cx="277812" cy="18466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t>11</a:t>
            </a:r>
          </a:p>
        </p:txBody>
      </p:sp>
      <p:sp>
        <p:nvSpPr>
          <p:cNvPr id="581671" name="Text Box 39"/>
          <p:cNvSpPr txBox="1">
            <a:spLocks noChangeArrowheads="1"/>
          </p:cNvSpPr>
          <p:nvPr/>
        </p:nvSpPr>
        <p:spPr bwMode="auto">
          <a:xfrm>
            <a:off x="2935289" y="3713163"/>
            <a:ext cx="217487" cy="18466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t> 8</a:t>
            </a:r>
          </a:p>
        </p:txBody>
      </p:sp>
      <p:sp>
        <p:nvSpPr>
          <p:cNvPr id="581672" name="Oval 40"/>
          <p:cNvSpPr>
            <a:spLocks noChangeAspect="1" noChangeArrowheads="1"/>
          </p:cNvSpPr>
          <p:nvPr/>
        </p:nvSpPr>
        <p:spPr bwMode="auto">
          <a:xfrm>
            <a:off x="6273801" y="2794001"/>
            <a:ext cx="182563" cy="182563"/>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581673" name="Oval 41"/>
          <p:cNvSpPr>
            <a:spLocks noChangeAspect="1" noChangeArrowheads="1"/>
          </p:cNvSpPr>
          <p:nvPr/>
        </p:nvSpPr>
        <p:spPr bwMode="auto">
          <a:xfrm>
            <a:off x="9875838" y="2473326"/>
            <a:ext cx="182562" cy="182563"/>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581674" name="Oval 42"/>
          <p:cNvSpPr>
            <a:spLocks noChangeAspect="1" noChangeArrowheads="1"/>
          </p:cNvSpPr>
          <p:nvPr/>
        </p:nvSpPr>
        <p:spPr bwMode="auto">
          <a:xfrm>
            <a:off x="9620251" y="4186238"/>
            <a:ext cx="182563" cy="182562"/>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581675" name="Oval 43"/>
          <p:cNvSpPr>
            <a:spLocks noChangeAspect="1" noChangeArrowheads="1"/>
          </p:cNvSpPr>
          <p:nvPr/>
        </p:nvSpPr>
        <p:spPr bwMode="auto">
          <a:xfrm>
            <a:off x="7067551" y="2549526"/>
            <a:ext cx="182563" cy="182563"/>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581676" name="Oval 44"/>
          <p:cNvSpPr>
            <a:spLocks noChangeAspect="1" noChangeArrowheads="1"/>
          </p:cNvSpPr>
          <p:nvPr/>
        </p:nvSpPr>
        <p:spPr bwMode="auto">
          <a:xfrm>
            <a:off x="7173913" y="3249613"/>
            <a:ext cx="182562" cy="182562"/>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581677" name="Oval 45"/>
          <p:cNvSpPr>
            <a:spLocks noChangeAspect="1" noChangeArrowheads="1"/>
          </p:cNvSpPr>
          <p:nvPr/>
        </p:nvSpPr>
        <p:spPr bwMode="auto">
          <a:xfrm>
            <a:off x="6958013" y="4162426"/>
            <a:ext cx="182562" cy="182563"/>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581678" name="Oval 46"/>
          <p:cNvSpPr>
            <a:spLocks noChangeAspect="1" noChangeArrowheads="1"/>
          </p:cNvSpPr>
          <p:nvPr/>
        </p:nvSpPr>
        <p:spPr bwMode="auto">
          <a:xfrm>
            <a:off x="9251951" y="3424238"/>
            <a:ext cx="182563" cy="184150"/>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581679" name="Oval 47"/>
          <p:cNvSpPr>
            <a:spLocks noChangeAspect="1" noChangeArrowheads="1"/>
          </p:cNvSpPr>
          <p:nvPr/>
        </p:nvSpPr>
        <p:spPr bwMode="auto">
          <a:xfrm>
            <a:off x="8021638" y="3630613"/>
            <a:ext cx="182562" cy="182562"/>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cxnSp>
        <p:nvCxnSpPr>
          <p:cNvPr id="581680" name="AutoShape 48"/>
          <p:cNvCxnSpPr>
            <a:cxnSpLocks noChangeShapeType="1"/>
            <a:stCxn id="581672" idx="7"/>
            <a:endCxn id="581675" idx="2"/>
          </p:cNvCxnSpPr>
          <p:nvPr/>
        </p:nvCxnSpPr>
        <p:spPr bwMode="auto">
          <a:xfrm flipV="1">
            <a:off x="6429376" y="2641600"/>
            <a:ext cx="638175" cy="179388"/>
          </a:xfrm>
          <a:prstGeom prst="straightConnector1">
            <a:avLst/>
          </a:prstGeom>
          <a:noFill/>
          <a:ln w="25400">
            <a:solidFill>
              <a:srgbClr val="00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81681" name="AutoShape 49"/>
          <p:cNvCxnSpPr>
            <a:cxnSpLocks noChangeShapeType="1"/>
            <a:stCxn id="581672" idx="5"/>
            <a:endCxn id="581676" idx="2"/>
          </p:cNvCxnSpPr>
          <p:nvPr/>
        </p:nvCxnSpPr>
        <p:spPr bwMode="auto">
          <a:xfrm>
            <a:off x="6429375" y="2949576"/>
            <a:ext cx="744538" cy="392113"/>
          </a:xfrm>
          <a:prstGeom prst="straightConnector1">
            <a:avLst/>
          </a:prstGeom>
          <a:noFill/>
          <a:ln w="25400">
            <a:solidFill>
              <a:srgbClr val="00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81682" name="AutoShape 50"/>
          <p:cNvCxnSpPr>
            <a:cxnSpLocks noChangeShapeType="1"/>
            <a:stCxn id="581672" idx="4"/>
            <a:endCxn id="581677" idx="0"/>
          </p:cNvCxnSpPr>
          <p:nvPr/>
        </p:nvCxnSpPr>
        <p:spPr bwMode="auto">
          <a:xfrm>
            <a:off x="6365876" y="2976563"/>
            <a:ext cx="684213" cy="1185862"/>
          </a:xfrm>
          <a:prstGeom prst="straightConnector1">
            <a:avLst/>
          </a:prstGeom>
          <a:noFill/>
          <a:ln w="9525">
            <a:solidFill>
              <a:srgbClr val="96969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81683" name="AutoShape 51"/>
          <p:cNvCxnSpPr>
            <a:cxnSpLocks noChangeShapeType="1"/>
            <a:stCxn id="581676" idx="6"/>
            <a:endCxn id="581673" idx="2"/>
          </p:cNvCxnSpPr>
          <p:nvPr/>
        </p:nvCxnSpPr>
        <p:spPr bwMode="auto">
          <a:xfrm flipV="1">
            <a:off x="7356476" y="2565400"/>
            <a:ext cx="2519363" cy="776288"/>
          </a:xfrm>
          <a:prstGeom prst="straightConnector1">
            <a:avLst/>
          </a:prstGeom>
          <a:noFill/>
          <a:ln w="9525">
            <a:solidFill>
              <a:srgbClr val="96969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81684" name="AutoShape 52"/>
          <p:cNvCxnSpPr>
            <a:cxnSpLocks noChangeShapeType="1"/>
            <a:stCxn id="581678" idx="7"/>
            <a:endCxn id="581673" idx="4"/>
          </p:cNvCxnSpPr>
          <p:nvPr/>
        </p:nvCxnSpPr>
        <p:spPr bwMode="auto">
          <a:xfrm flipV="1">
            <a:off x="9407525" y="2655889"/>
            <a:ext cx="560388" cy="795337"/>
          </a:xfrm>
          <a:prstGeom prst="straightConnector1">
            <a:avLst/>
          </a:prstGeom>
          <a:noFill/>
          <a:ln w="25400">
            <a:solidFill>
              <a:srgbClr val="00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81685" name="AutoShape 53"/>
          <p:cNvCxnSpPr>
            <a:cxnSpLocks noChangeShapeType="1"/>
            <a:stCxn id="581676" idx="5"/>
            <a:endCxn id="581679" idx="1"/>
          </p:cNvCxnSpPr>
          <p:nvPr/>
        </p:nvCxnSpPr>
        <p:spPr bwMode="auto">
          <a:xfrm>
            <a:off x="7329489" y="3405188"/>
            <a:ext cx="719137" cy="252412"/>
          </a:xfrm>
          <a:prstGeom prst="straightConnector1">
            <a:avLst/>
          </a:prstGeom>
          <a:noFill/>
          <a:ln w="25400">
            <a:solidFill>
              <a:srgbClr val="00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81686" name="AutoShape 54"/>
          <p:cNvCxnSpPr>
            <a:cxnSpLocks noChangeShapeType="1"/>
            <a:stCxn id="581679" idx="5"/>
            <a:endCxn id="581674" idx="2"/>
          </p:cNvCxnSpPr>
          <p:nvPr/>
        </p:nvCxnSpPr>
        <p:spPr bwMode="auto">
          <a:xfrm>
            <a:off x="8177214" y="3786189"/>
            <a:ext cx="1443037" cy="492125"/>
          </a:xfrm>
          <a:prstGeom prst="straightConnector1">
            <a:avLst/>
          </a:prstGeom>
          <a:noFill/>
          <a:ln w="9525">
            <a:solidFill>
              <a:srgbClr val="96969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81687" name="AutoShape 55"/>
          <p:cNvCxnSpPr>
            <a:cxnSpLocks noChangeShapeType="1"/>
            <a:stCxn id="581679" idx="6"/>
            <a:endCxn id="581678" idx="2"/>
          </p:cNvCxnSpPr>
          <p:nvPr/>
        </p:nvCxnSpPr>
        <p:spPr bwMode="auto">
          <a:xfrm flipV="1">
            <a:off x="8204200" y="3516314"/>
            <a:ext cx="1047750" cy="206375"/>
          </a:xfrm>
          <a:prstGeom prst="straightConnector1">
            <a:avLst/>
          </a:prstGeom>
          <a:noFill/>
          <a:ln w="25400">
            <a:solidFill>
              <a:srgbClr val="00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81688" name="AutoShape 56"/>
          <p:cNvCxnSpPr>
            <a:cxnSpLocks noChangeShapeType="1"/>
            <a:stCxn id="581678" idx="5"/>
            <a:endCxn id="581674" idx="0"/>
          </p:cNvCxnSpPr>
          <p:nvPr/>
        </p:nvCxnSpPr>
        <p:spPr bwMode="auto">
          <a:xfrm>
            <a:off x="9407525" y="3581400"/>
            <a:ext cx="304800" cy="604838"/>
          </a:xfrm>
          <a:prstGeom prst="straightConnector1">
            <a:avLst/>
          </a:prstGeom>
          <a:noFill/>
          <a:ln w="25400">
            <a:solidFill>
              <a:srgbClr val="00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81689" name="AutoShape 57"/>
          <p:cNvCxnSpPr>
            <a:cxnSpLocks noChangeShapeType="1"/>
            <a:stCxn id="581673" idx="3"/>
            <a:endCxn id="581679" idx="7"/>
          </p:cNvCxnSpPr>
          <p:nvPr/>
        </p:nvCxnSpPr>
        <p:spPr bwMode="auto">
          <a:xfrm flipH="1">
            <a:off x="8177213" y="2628900"/>
            <a:ext cx="1725612" cy="1028700"/>
          </a:xfrm>
          <a:prstGeom prst="straightConnector1">
            <a:avLst/>
          </a:prstGeom>
          <a:noFill/>
          <a:ln w="9525">
            <a:solidFill>
              <a:srgbClr val="96969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81690" name="AutoShape 58"/>
          <p:cNvCxnSpPr>
            <a:cxnSpLocks noChangeShapeType="1"/>
            <a:stCxn id="581676" idx="4"/>
            <a:endCxn id="581677" idx="7"/>
          </p:cNvCxnSpPr>
          <p:nvPr/>
        </p:nvCxnSpPr>
        <p:spPr bwMode="auto">
          <a:xfrm flipH="1">
            <a:off x="7113588" y="3432175"/>
            <a:ext cx="152400" cy="757238"/>
          </a:xfrm>
          <a:prstGeom prst="straightConnector1">
            <a:avLst/>
          </a:prstGeom>
          <a:noFill/>
          <a:ln w="25400">
            <a:solidFill>
              <a:srgbClr val="00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81691" name="AutoShape 59"/>
          <p:cNvCxnSpPr>
            <a:cxnSpLocks noChangeShapeType="1"/>
            <a:stCxn id="581677" idx="6"/>
            <a:endCxn id="581679" idx="3"/>
          </p:cNvCxnSpPr>
          <p:nvPr/>
        </p:nvCxnSpPr>
        <p:spPr bwMode="auto">
          <a:xfrm flipV="1">
            <a:off x="7140575" y="3786188"/>
            <a:ext cx="908050" cy="468312"/>
          </a:xfrm>
          <a:prstGeom prst="straightConnector1">
            <a:avLst/>
          </a:prstGeom>
          <a:noFill/>
          <a:ln w="9525">
            <a:solidFill>
              <a:srgbClr val="96969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81692" name="AutoShape 60"/>
          <p:cNvCxnSpPr>
            <a:cxnSpLocks noChangeShapeType="1"/>
            <a:stCxn id="581675" idx="6"/>
            <a:endCxn id="581673" idx="1"/>
          </p:cNvCxnSpPr>
          <p:nvPr/>
        </p:nvCxnSpPr>
        <p:spPr bwMode="auto">
          <a:xfrm flipV="1">
            <a:off x="7250113" y="2500314"/>
            <a:ext cx="2652712" cy="141287"/>
          </a:xfrm>
          <a:prstGeom prst="straightConnector1">
            <a:avLst/>
          </a:prstGeom>
          <a:noFill/>
          <a:ln w="9525">
            <a:solidFill>
              <a:srgbClr val="96969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581693" name="AutoShape 61"/>
          <p:cNvCxnSpPr>
            <a:cxnSpLocks noChangeShapeType="1"/>
            <a:stCxn id="581677" idx="6"/>
            <a:endCxn id="581674" idx="3"/>
          </p:cNvCxnSpPr>
          <p:nvPr/>
        </p:nvCxnSpPr>
        <p:spPr bwMode="auto">
          <a:xfrm>
            <a:off x="7140576" y="4254501"/>
            <a:ext cx="2506663" cy="87313"/>
          </a:xfrm>
          <a:prstGeom prst="straightConnector1">
            <a:avLst/>
          </a:prstGeom>
          <a:noFill/>
          <a:ln w="9525">
            <a:solidFill>
              <a:srgbClr val="96969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581694" name="Text Box 62"/>
          <p:cNvSpPr txBox="1">
            <a:spLocks noChangeArrowheads="1"/>
          </p:cNvSpPr>
          <p:nvPr/>
        </p:nvSpPr>
        <p:spPr bwMode="auto">
          <a:xfrm>
            <a:off x="7578725" y="3444875"/>
            <a:ext cx="217488" cy="18466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solidFill>
                  <a:srgbClr val="003399"/>
                </a:solidFill>
              </a:rPr>
              <a:t> 5</a:t>
            </a:r>
          </a:p>
        </p:txBody>
      </p:sp>
      <p:sp>
        <p:nvSpPr>
          <p:cNvPr id="581695" name="Text Box 63"/>
          <p:cNvSpPr txBox="1">
            <a:spLocks noChangeArrowheads="1"/>
          </p:cNvSpPr>
          <p:nvPr/>
        </p:nvSpPr>
        <p:spPr bwMode="auto">
          <a:xfrm>
            <a:off x="6781800" y="3116263"/>
            <a:ext cx="217488" cy="18466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solidFill>
                  <a:srgbClr val="003399"/>
                </a:solidFill>
              </a:rPr>
              <a:t> 6</a:t>
            </a:r>
          </a:p>
        </p:txBody>
      </p:sp>
      <p:sp>
        <p:nvSpPr>
          <p:cNvPr id="581696" name="Text Box 64"/>
          <p:cNvSpPr txBox="1">
            <a:spLocks noChangeArrowheads="1"/>
          </p:cNvSpPr>
          <p:nvPr/>
        </p:nvSpPr>
        <p:spPr bwMode="auto">
          <a:xfrm>
            <a:off x="6645275" y="2630488"/>
            <a:ext cx="217488" cy="18466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solidFill>
                  <a:srgbClr val="003399"/>
                </a:solidFill>
              </a:rPr>
              <a:t> 4</a:t>
            </a:r>
          </a:p>
        </p:txBody>
      </p:sp>
      <p:sp>
        <p:nvSpPr>
          <p:cNvPr id="581697" name="Text Box 65"/>
          <p:cNvSpPr txBox="1">
            <a:spLocks noChangeArrowheads="1"/>
          </p:cNvSpPr>
          <p:nvPr/>
        </p:nvSpPr>
        <p:spPr bwMode="auto">
          <a:xfrm>
            <a:off x="9550401" y="3059113"/>
            <a:ext cx="277813" cy="18466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solidFill>
                  <a:srgbClr val="003399"/>
                </a:solidFill>
              </a:rPr>
              <a:t>9</a:t>
            </a:r>
          </a:p>
        </p:txBody>
      </p:sp>
      <p:sp>
        <p:nvSpPr>
          <p:cNvPr id="581698" name="Text Box 66"/>
          <p:cNvSpPr txBox="1">
            <a:spLocks noChangeArrowheads="1"/>
          </p:cNvSpPr>
          <p:nvPr/>
        </p:nvSpPr>
        <p:spPr bwMode="auto">
          <a:xfrm>
            <a:off x="9491663" y="3830638"/>
            <a:ext cx="277812" cy="18466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solidFill>
                  <a:srgbClr val="003399"/>
                </a:solidFill>
              </a:rPr>
              <a:t>7</a:t>
            </a:r>
          </a:p>
        </p:txBody>
      </p:sp>
      <p:sp>
        <p:nvSpPr>
          <p:cNvPr id="581699" name="Text Box 67"/>
          <p:cNvSpPr txBox="1">
            <a:spLocks noChangeArrowheads="1"/>
          </p:cNvSpPr>
          <p:nvPr/>
        </p:nvSpPr>
        <p:spPr bwMode="auto">
          <a:xfrm>
            <a:off x="8713788" y="3525838"/>
            <a:ext cx="277812" cy="18466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solidFill>
                  <a:srgbClr val="003399"/>
                </a:solidFill>
              </a:rPr>
              <a:t>11</a:t>
            </a:r>
          </a:p>
        </p:txBody>
      </p:sp>
      <p:sp>
        <p:nvSpPr>
          <p:cNvPr id="581700" name="Text Box 68"/>
          <p:cNvSpPr txBox="1">
            <a:spLocks noChangeArrowheads="1"/>
          </p:cNvSpPr>
          <p:nvPr/>
        </p:nvSpPr>
        <p:spPr bwMode="auto">
          <a:xfrm>
            <a:off x="7073900" y="3717925"/>
            <a:ext cx="217488" cy="184666"/>
          </a:xfrm>
          <a:prstGeom prst="rect">
            <a:avLst/>
          </a:prstGeom>
          <a:solidFill>
            <a:schemeClr val="bg1"/>
          </a:solidFill>
          <a:ln>
            <a:noFill/>
          </a:ln>
          <a:effectLst/>
          <a:extLst>
            <a:ext uri="{91240B29-F687-4f45-9708-019B960494DF}">
              <a14:hiddenLine xmlns="" xmlns:a14="http://schemas.microsoft.com/office/drawing/2010/main" w="254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solidFill>
                  <a:srgbClr val="003399"/>
                </a:solidFill>
              </a:rPr>
              <a:t> 8</a:t>
            </a:r>
          </a:p>
        </p:txBody>
      </p:sp>
      <p:sp>
        <p:nvSpPr>
          <p:cNvPr id="581701" name="Text Box 69"/>
          <p:cNvSpPr txBox="1">
            <a:spLocks noChangeArrowheads="1"/>
          </p:cNvSpPr>
          <p:nvPr/>
        </p:nvSpPr>
        <p:spPr bwMode="auto">
          <a:xfrm>
            <a:off x="3429000" y="4551363"/>
            <a:ext cx="1295400" cy="374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lang="en-US" altLang="en-US"/>
              <a:t>G = (V, E)</a:t>
            </a:r>
          </a:p>
        </p:txBody>
      </p:sp>
      <p:sp>
        <p:nvSpPr>
          <p:cNvPr id="581702" name="Text Box 70"/>
          <p:cNvSpPr txBox="1">
            <a:spLocks noChangeArrowheads="1"/>
          </p:cNvSpPr>
          <p:nvPr/>
        </p:nvSpPr>
        <p:spPr bwMode="auto">
          <a:xfrm>
            <a:off x="7607301" y="4551363"/>
            <a:ext cx="1673225" cy="374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lang="en-US" altLang="en-US">
                <a:solidFill>
                  <a:srgbClr val="003399"/>
                </a:solidFill>
              </a:rPr>
              <a:t>T</a:t>
            </a:r>
            <a:r>
              <a:rPr lang="en-US" altLang="en-US"/>
              <a:t>,  </a:t>
            </a:r>
            <a:r>
              <a:rPr lang="en-US" altLang="en-US">
                <a:sym typeface="Symbol" panose="05050102010706020507" pitchFamily="18" charset="2"/>
              </a:rPr>
              <a:t></a:t>
            </a:r>
            <a:r>
              <a:rPr lang="en-US" altLang="en-US" baseline="-25000">
                <a:sym typeface="Symbol" panose="05050102010706020507" pitchFamily="18" charset="2"/>
              </a:rPr>
              <a:t>eT</a:t>
            </a:r>
            <a:r>
              <a:rPr lang="en-US" altLang="en-US"/>
              <a:t> c</a:t>
            </a:r>
            <a:r>
              <a:rPr lang="en-US" altLang="en-US" baseline="-25000">
                <a:sym typeface="Symbol" panose="05050102010706020507" pitchFamily="18" charset="2"/>
              </a:rPr>
              <a:t>e </a:t>
            </a:r>
            <a:r>
              <a:rPr lang="en-US" altLang="en-US"/>
              <a:t>= 50</a:t>
            </a:r>
          </a:p>
        </p:txBody>
      </p:sp>
      <p:sp>
        <p:nvSpPr>
          <p:cNvPr id="581704" name="Line 72"/>
          <p:cNvSpPr>
            <a:spLocks noChangeShapeType="1"/>
          </p:cNvSpPr>
          <p:nvPr/>
        </p:nvSpPr>
        <p:spPr bwMode="auto">
          <a:xfrm flipV="1">
            <a:off x="5588000" y="5943600"/>
            <a:ext cx="0" cy="228600"/>
          </a:xfrm>
          <a:prstGeom prst="line">
            <a:avLst/>
          </a:prstGeom>
          <a:noFill/>
          <a:ln w="9525">
            <a:solidFill>
              <a:schemeClr val="tx1"/>
            </a:solidFill>
            <a:round/>
            <a:headEnd/>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en-US"/>
          </a:p>
        </p:txBody>
      </p:sp>
      <p:sp>
        <p:nvSpPr>
          <p:cNvPr id="581705" name="Text Box 73"/>
          <p:cNvSpPr txBox="1">
            <a:spLocks noChangeArrowheads="1"/>
          </p:cNvSpPr>
          <p:nvPr/>
        </p:nvSpPr>
        <p:spPr bwMode="auto">
          <a:xfrm>
            <a:off x="5089526" y="6210301"/>
            <a:ext cx="1759071" cy="2776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r>
              <a:rPr lang="en-US" altLang="en-US" sz="1200"/>
              <a:t>can't solve by brute force</a:t>
            </a:r>
          </a:p>
        </p:txBody>
      </p:sp>
    </p:spTree>
    <p:extLst>
      <p:ext uri="{BB962C8B-B14F-4D97-AF65-F5344CB8AC3E}">
        <p14:creationId xmlns:p14="http://schemas.microsoft.com/office/powerpoint/2010/main" val="152173086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p:cNvSpPr>
            <a:spLocks noGrp="1" noChangeArrowheads="1"/>
          </p:cNvSpPr>
          <p:nvPr>
            <p:ph type="title"/>
          </p:nvPr>
        </p:nvSpPr>
        <p:spPr>
          <a:xfrm>
            <a:off x="609600" y="36513"/>
            <a:ext cx="10515600" cy="1325563"/>
          </a:xfrm>
        </p:spPr>
        <p:txBody>
          <a:bodyPr/>
          <a:lstStyle/>
          <a:p>
            <a:r>
              <a:rPr lang="en-US" altLang="en-US" dirty="0">
                <a:solidFill>
                  <a:srgbClr val="CD0000"/>
                </a:solidFill>
              </a:rPr>
              <a:t>Greedy Algorithms</a:t>
            </a:r>
          </a:p>
        </p:txBody>
      </p:sp>
      <p:sp>
        <p:nvSpPr>
          <p:cNvPr id="683011" name="Rectangle 3"/>
          <p:cNvSpPr>
            <a:spLocks noGrp="1" noChangeArrowheads="1"/>
          </p:cNvSpPr>
          <p:nvPr>
            <p:ph type="body" idx="1"/>
          </p:nvPr>
        </p:nvSpPr>
        <p:spPr>
          <a:xfrm>
            <a:off x="609600" y="1546225"/>
            <a:ext cx="10515600" cy="4351338"/>
          </a:xfrm>
        </p:spPr>
        <p:txBody>
          <a:bodyPr>
            <a:normAutofit/>
          </a:bodyPr>
          <a:lstStyle/>
          <a:p>
            <a:r>
              <a:rPr lang="en-US" altLang="en-US" sz="2400" dirty="0">
                <a:latin typeface="+mj-lt"/>
              </a:rPr>
              <a:t>Simplifying assumption.  </a:t>
            </a:r>
            <a:r>
              <a:rPr lang="en-US" altLang="en-US" sz="2400" dirty="0">
                <a:solidFill>
                  <a:schemeClr val="tx1"/>
                </a:solidFill>
                <a:latin typeface="+mj-lt"/>
              </a:rPr>
              <a:t>All edge costs </a:t>
            </a:r>
            <a:r>
              <a:rPr lang="en-US" altLang="en-US" sz="2400" dirty="0" err="1">
                <a:solidFill>
                  <a:schemeClr val="tx1"/>
                </a:solidFill>
                <a:latin typeface="+mj-lt"/>
              </a:rPr>
              <a:t>c</a:t>
            </a:r>
            <a:r>
              <a:rPr lang="en-US" altLang="en-US" sz="2400" baseline="-25000" dirty="0" err="1">
                <a:solidFill>
                  <a:schemeClr val="tx1"/>
                </a:solidFill>
                <a:latin typeface="+mj-lt"/>
              </a:rPr>
              <a:t>e</a:t>
            </a:r>
            <a:r>
              <a:rPr lang="en-US" altLang="en-US" sz="2400" dirty="0">
                <a:solidFill>
                  <a:schemeClr val="tx1"/>
                </a:solidFill>
                <a:latin typeface="+mj-lt"/>
              </a:rPr>
              <a:t> are distinct</a:t>
            </a:r>
            <a:r>
              <a:rPr lang="en-US" altLang="en-US" sz="2400" dirty="0" smtClean="0">
                <a:solidFill>
                  <a:schemeClr val="tx1"/>
                </a:solidFill>
                <a:latin typeface="+mj-lt"/>
              </a:rPr>
              <a:t>.</a:t>
            </a:r>
            <a:endParaRPr lang="en-US" altLang="en-US" sz="2400" dirty="0">
              <a:solidFill>
                <a:schemeClr val="tx1"/>
              </a:solidFill>
              <a:latin typeface="+mj-lt"/>
            </a:endParaRPr>
          </a:p>
          <a:p>
            <a:r>
              <a:rPr lang="en-US" altLang="en-US" sz="2400" dirty="0">
                <a:latin typeface="+mj-lt"/>
              </a:rPr>
              <a:t>Cut property.  </a:t>
            </a:r>
            <a:r>
              <a:rPr lang="en-US" altLang="en-US" sz="2400" dirty="0">
                <a:solidFill>
                  <a:schemeClr val="tx1"/>
                </a:solidFill>
                <a:latin typeface="+mj-lt"/>
              </a:rPr>
              <a:t>Let S be any subset of nodes, and let e be the min cost edge with exactly one endpoint in S.  T</a:t>
            </a:r>
            <a:r>
              <a:rPr lang="en-US" altLang="en-US" sz="2400" dirty="0">
                <a:solidFill>
                  <a:schemeClr val="tx1"/>
                </a:solidFill>
                <a:latin typeface="+mj-lt"/>
                <a:sym typeface="Symbol" panose="05050102010706020507" pitchFamily="18" charset="2"/>
              </a:rPr>
              <a:t>hen the MST contains e</a:t>
            </a:r>
            <a:r>
              <a:rPr lang="en-US" altLang="en-US" sz="2400" dirty="0" smtClean="0">
                <a:solidFill>
                  <a:schemeClr val="tx1"/>
                </a:solidFill>
                <a:latin typeface="+mj-lt"/>
                <a:sym typeface="Symbol" panose="05050102010706020507" pitchFamily="18" charset="2"/>
              </a:rPr>
              <a:t>.</a:t>
            </a:r>
            <a:endParaRPr lang="en-US" altLang="en-US" sz="2400" dirty="0">
              <a:solidFill>
                <a:schemeClr val="tx1"/>
              </a:solidFill>
              <a:latin typeface="+mj-lt"/>
            </a:endParaRPr>
          </a:p>
          <a:p>
            <a:r>
              <a:rPr lang="en-US" altLang="en-US" sz="2400" dirty="0">
                <a:latin typeface="+mj-lt"/>
              </a:rPr>
              <a:t>Cycle property.  </a:t>
            </a:r>
            <a:r>
              <a:rPr lang="en-US" altLang="en-US" sz="2400" dirty="0">
                <a:solidFill>
                  <a:schemeClr val="tx1"/>
                </a:solidFill>
                <a:latin typeface="+mj-lt"/>
              </a:rPr>
              <a:t>Let C be any cycle, and let f be the max cost edge belonging to C.  Then the MST does not contain f.</a:t>
            </a:r>
            <a:endParaRPr lang="en-US" altLang="en-US" sz="2400" dirty="0">
              <a:solidFill>
                <a:schemeClr val="tx1"/>
              </a:solidFill>
              <a:latin typeface="+mj-lt"/>
              <a:sym typeface="Symbol" panose="05050102010706020507" pitchFamily="18" charset="2"/>
            </a:endParaRPr>
          </a:p>
        </p:txBody>
      </p:sp>
      <p:sp>
        <p:nvSpPr>
          <p:cNvPr id="683014" name="Oval 6"/>
          <p:cNvSpPr>
            <a:spLocks noChangeAspect="1" noChangeArrowheads="1"/>
          </p:cNvSpPr>
          <p:nvPr/>
        </p:nvSpPr>
        <p:spPr bwMode="auto">
          <a:xfrm>
            <a:off x="7046914" y="4502151"/>
            <a:ext cx="179387" cy="168275"/>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683015" name="Oval 7"/>
          <p:cNvSpPr>
            <a:spLocks noChangeAspect="1" noChangeArrowheads="1"/>
          </p:cNvSpPr>
          <p:nvPr/>
        </p:nvSpPr>
        <p:spPr bwMode="auto">
          <a:xfrm>
            <a:off x="9810751" y="4333876"/>
            <a:ext cx="180975" cy="168275"/>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683016" name="Oval 8"/>
          <p:cNvSpPr>
            <a:spLocks noChangeAspect="1" noChangeArrowheads="1"/>
          </p:cNvSpPr>
          <p:nvPr/>
        </p:nvSpPr>
        <p:spPr bwMode="auto">
          <a:xfrm>
            <a:off x="9450389" y="5378451"/>
            <a:ext cx="179387" cy="169863"/>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683017" name="Oval 9"/>
          <p:cNvSpPr>
            <a:spLocks noChangeAspect="1" noChangeArrowheads="1"/>
          </p:cNvSpPr>
          <p:nvPr/>
        </p:nvSpPr>
        <p:spPr bwMode="auto">
          <a:xfrm>
            <a:off x="7626350" y="4310064"/>
            <a:ext cx="179388" cy="168275"/>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683018" name="Oval 10"/>
          <p:cNvSpPr>
            <a:spLocks noChangeAspect="1" noChangeArrowheads="1"/>
          </p:cNvSpPr>
          <p:nvPr/>
        </p:nvSpPr>
        <p:spPr bwMode="auto">
          <a:xfrm>
            <a:off x="7848600" y="4737101"/>
            <a:ext cx="179388" cy="169863"/>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683019" name="Oval 11"/>
          <p:cNvSpPr>
            <a:spLocks noChangeAspect="1" noChangeArrowheads="1"/>
          </p:cNvSpPr>
          <p:nvPr/>
        </p:nvSpPr>
        <p:spPr bwMode="auto">
          <a:xfrm>
            <a:off x="7989889" y="5378451"/>
            <a:ext cx="179387" cy="169863"/>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683020" name="Oval 12"/>
          <p:cNvSpPr>
            <a:spLocks noChangeAspect="1" noChangeArrowheads="1"/>
          </p:cNvSpPr>
          <p:nvPr/>
        </p:nvSpPr>
        <p:spPr bwMode="auto">
          <a:xfrm>
            <a:off x="9234489" y="4695825"/>
            <a:ext cx="179387" cy="171450"/>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683021" name="Oval 13"/>
          <p:cNvSpPr>
            <a:spLocks noChangeAspect="1" noChangeArrowheads="1"/>
          </p:cNvSpPr>
          <p:nvPr/>
        </p:nvSpPr>
        <p:spPr bwMode="auto">
          <a:xfrm>
            <a:off x="8459789" y="5006976"/>
            <a:ext cx="179387" cy="169863"/>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cxnSp>
        <p:nvCxnSpPr>
          <p:cNvPr id="683022" name="AutoShape 14"/>
          <p:cNvCxnSpPr>
            <a:cxnSpLocks noChangeShapeType="1"/>
            <a:stCxn id="683014" idx="6"/>
            <a:endCxn id="683017" idx="3"/>
          </p:cNvCxnSpPr>
          <p:nvPr/>
        </p:nvCxnSpPr>
        <p:spPr bwMode="auto">
          <a:xfrm flipV="1">
            <a:off x="7226300" y="4452938"/>
            <a:ext cx="427038" cy="133350"/>
          </a:xfrm>
          <a:prstGeom prst="straightConnector1">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3024" name="AutoShape 16"/>
          <p:cNvCxnSpPr>
            <a:cxnSpLocks noChangeShapeType="1"/>
            <a:stCxn id="683019" idx="1"/>
            <a:endCxn id="683014" idx="4"/>
          </p:cNvCxnSpPr>
          <p:nvPr/>
        </p:nvCxnSpPr>
        <p:spPr bwMode="auto">
          <a:xfrm flipH="1" flipV="1">
            <a:off x="7137401" y="4670426"/>
            <a:ext cx="879475" cy="733425"/>
          </a:xfrm>
          <a:prstGeom prst="straightConnector1">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3027" name="AutoShape 19"/>
          <p:cNvCxnSpPr>
            <a:cxnSpLocks noChangeShapeType="1"/>
            <a:stCxn id="683015" idx="4"/>
            <a:endCxn id="683016" idx="0"/>
          </p:cNvCxnSpPr>
          <p:nvPr/>
        </p:nvCxnSpPr>
        <p:spPr bwMode="auto">
          <a:xfrm flipH="1">
            <a:off x="9540876" y="4502150"/>
            <a:ext cx="360363" cy="876300"/>
          </a:xfrm>
          <a:prstGeom prst="straightConnector1">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3028" name="AutoShape 20"/>
          <p:cNvCxnSpPr>
            <a:cxnSpLocks noChangeShapeType="1"/>
            <a:stCxn id="683016" idx="2"/>
            <a:endCxn id="683019" idx="6"/>
          </p:cNvCxnSpPr>
          <p:nvPr/>
        </p:nvCxnSpPr>
        <p:spPr bwMode="auto">
          <a:xfrm flipH="1">
            <a:off x="8169276" y="5464175"/>
            <a:ext cx="1281113" cy="0"/>
          </a:xfrm>
          <a:prstGeom prst="straightConnector1">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3029" name="AutoShape 21"/>
          <p:cNvCxnSpPr>
            <a:cxnSpLocks noChangeShapeType="1"/>
            <a:stCxn id="683017" idx="6"/>
            <a:endCxn id="683015" idx="1"/>
          </p:cNvCxnSpPr>
          <p:nvPr/>
        </p:nvCxnSpPr>
        <p:spPr bwMode="auto">
          <a:xfrm flipV="1">
            <a:off x="7805738" y="4359276"/>
            <a:ext cx="2032000" cy="34925"/>
          </a:xfrm>
          <a:prstGeom prst="straightConnector1">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683030" name="Text Box 22"/>
          <p:cNvSpPr txBox="1">
            <a:spLocks noChangeArrowheads="1"/>
          </p:cNvSpPr>
          <p:nvPr/>
        </p:nvSpPr>
        <p:spPr bwMode="auto">
          <a:xfrm>
            <a:off x="8620125" y="4257675"/>
            <a:ext cx="234950" cy="215444"/>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400"/>
              <a:t>f </a:t>
            </a:r>
          </a:p>
        </p:txBody>
      </p:sp>
      <p:sp>
        <p:nvSpPr>
          <p:cNvPr id="683033" name="Rectangle 25"/>
          <p:cNvSpPr>
            <a:spLocks noChangeArrowheads="1"/>
          </p:cNvSpPr>
          <p:nvPr/>
        </p:nvSpPr>
        <p:spPr bwMode="auto">
          <a:xfrm>
            <a:off x="9320213" y="3949700"/>
            <a:ext cx="309380" cy="3699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r>
              <a:rPr lang="en-US" altLang="en-US"/>
              <a:t>C</a:t>
            </a:r>
          </a:p>
        </p:txBody>
      </p:sp>
      <p:sp>
        <p:nvSpPr>
          <p:cNvPr id="683034" name="Freeform 26"/>
          <p:cNvSpPr>
            <a:spLocks/>
          </p:cNvSpPr>
          <p:nvPr/>
        </p:nvSpPr>
        <p:spPr bwMode="auto">
          <a:xfrm>
            <a:off x="4081463" y="4113214"/>
            <a:ext cx="1897062" cy="1620837"/>
          </a:xfrm>
          <a:custGeom>
            <a:avLst/>
            <a:gdLst>
              <a:gd name="T0" fmla="*/ 970 w 1195"/>
              <a:gd name="T1" fmla="*/ 0 h 1021"/>
              <a:gd name="T2" fmla="*/ 1083 w 1195"/>
              <a:gd name="T3" fmla="*/ 57 h 1021"/>
              <a:gd name="T4" fmla="*/ 1121 w 1195"/>
              <a:gd name="T5" fmla="*/ 82 h 1021"/>
              <a:gd name="T6" fmla="*/ 1089 w 1195"/>
              <a:gd name="T7" fmla="*/ 676 h 1021"/>
              <a:gd name="T8" fmla="*/ 1064 w 1195"/>
              <a:gd name="T9" fmla="*/ 795 h 1021"/>
              <a:gd name="T10" fmla="*/ 970 w 1195"/>
              <a:gd name="T11" fmla="*/ 983 h 1021"/>
              <a:gd name="T12" fmla="*/ 920 w 1195"/>
              <a:gd name="T13" fmla="*/ 1021 h 1021"/>
              <a:gd name="T14" fmla="*/ 745 w 1195"/>
              <a:gd name="T15" fmla="*/ 1014 h 1021"/>
              <a:gd name="T16" fmla="*/ 708 w 1195"/>
              <a:gd name="T17" fmla="*/ 1002 h 1021"/>
              <a:gd name="T18" fmla="*/ 670 w 1195"/>
              <a:gd name="T19" fmla="*/ 977 h 1021"/>
              <a:gd name="T20" fmla="*/ 657 w 1195"/>
              <a:gd name="T21" fmla="*/ 958 h 1021"/>
              <a:gd name="T22" fmla="*/ 582 w 1195"/>
              <a:gd name="T23" fmla="*/ 902 h 1021"/>
              <a:gd name="T24" fmla="*/ 545 w 1195"/>
              <a:gd name="T25" fmla="*/ 870 h 1021"/>
              <a:gd name="T26" fmla="*/ 150 w 1195"/>
              <a:gd name="T27" fmla="*/ 789 h 1021"/>
              <a:gd name="T28" fmla="*/ 113 w 1195"/>
              <a:gd name="T29" fmla="*/ 777 h 1021"/>
              <a:gd name="T30" fmla="*/ 94 w 1195"/>
              <a:gd name="T31" fmla="*/ 770 h 1021"/>
              <a:gd name="T32" fmla="*/ 56 w 1195"/>
              <a:gd name="T33" fmla="*/ 758 h 1021"/>
              <a:gd name="T34" fmla="*/ 38 w 1195"/>
              <a:gd name="T35" fmla="*/ 752 h 1021"/>
              <a:gd name="T36" fmla="*/ 0 w 1195"/>
              <a:gd name="T37" fmla="*/ 695 h 1021"/>
              <a:gd name="T38" fmla="*/ 38 w 1195"/>
              <a:gd name="T39" fmla="*/ 564 h 1021"/>
              <a:gd name="T40" fmla="*/ 81 w 1195"/>
              <a:gd name="T41" fmla="*/ 520 h 1021"/>
              <a:gd name="T42" fmla="*/ 219 w 1195"/>
              <a:gd name="T43" fmla="*/ 495 h 1021"/>
              <a:gd name="T44" fmla="*/ 357 w 1195"/>
              <a:gd name="T45" fmla="*/ 476 h 1021"/>
              <a:gd name="T46" fmla="*/ 513 w 1195"/>
              <a:gd name="T47" fmla="*/ 432 h 1021"/>
              <a:gd name="T48" fmla="*/ 589 w 1195"/>
              <a:gd name="T49" fmla="*/ 351 h 1021"/>
              <a:gd name="T50" fmla="*/ 645 w 1195"/>
              <a:gd name="T51" fmla="*/ 276 h 1021"/>
              <a:gd name="T52" fmla="*/ 726 w 1195"/>
              <a:gd name="T53" fmla="*/ 169 h 1021"/>
              <a:gd name="T54" fmla="*/ 814 w 1195"/>
              <a:gd name="T55" fmla="*/ 94 h 1021"/>
              <a:gd name="T56" fmla="*/ 833 w 1195"/>
              <a:gd name="T57" fmla="*/ 75 h 1021"/>
              <a:gd name="T58" fmla="*/ 852 w 1195"/>
              <a:gd name="T59" fmla="*/ 63 h 1021"/>
              <a:gd name="T60" fmla="*/ 970 w 1195"/>
              <a:gd name="T61" fmla="*/ 0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95" h="1021">
                <a:moveTo>
                  <a:pt x="970" y="0"/>
                </a:moveTo>
                <a:cubicBezTo>
                  <a:pt x="1048" y="11"/>
                  <a:pt x="1021" y="16"/>
                  <a:pt x="1083" y="57"/>
                </a:cubicBezTo>
                <a:cubicBezTo>
                  <a:pt x="1096" y="65"/>
                  <a:pt x="1121" y="82"/>
                  <a:pt x="1121" y="82"/>
                </a:cubicBezTo>
                <a:cubicBezTo>
                  <a:pt x="1195" y="303"/>
                  <a:pt x="1143" y="481"/>
                  <a:pt x="1089" y="676"/>
                </a:cubicBezTo>
                <a:cubicBezTo>
                  <a:pt x="1084" y="718"/>
                  <a:pt x="1074" y="754"/>
                  <a:pt x="1064" y="795"/>
                </a:cubicBezTo>
                <a:cubicBezTo>
                  <a:pt x="1046" y="867"/>
                  <a:pt x="1038" y="940"/>
                  <a:pt x="970" y="983"/>
                </a:cubicBezTo>
                <a:cubicBezTo>
                  <a:pt x="956" y="1006"/>
                  <a:pt x="945" y="1012"/>
                  <a:pt x="920" y="1021"/>
                </a:cubicBezTo>
                <a:cubicBezTo>
                  <a:pt x="862" y="1019"/>
                  <a:pt x="803" y="1019"/>
                  <a:pt x="745" y="1014"/>
                </a:cubicBezTo>
                <a:cubicBezTo>
                  <a:pt x="732" y="1013"/>
                  <a:pt x="708" y="1002"/>
                  <a:pt x="708" y="1002"/>
                </a:cubicBezTo>
                <a:cubicBezTo>
                  <a:pt x="695" y="994"/>
                  <a:pt x="683" y="985"/>
                  <a:pt x="670" y="977"/>
                </a:cubicBezTo>
                <a:cubicBezTo>
                  <a:pt x="664" y="973"/>
                  <a:pt x="662" y="964"/>
                  <a:pt x="657" y="958"/>
                </a:cubicBezTo>
                <a:cubicBezTo>
                  <a:pt x="639" y="936"/>
                  <a:pt x="609" y="910"/>
                  <a:pt x="582" y="902"/>
                </a:cubicBezTo>
                <a:cubicBezTo>
                  <a:pt x="560" y="867"/>
                  <a:pt x="583" y="897"/>
                  <a:pt x="545" y="870"/>
                </a:cubicBezTo>
                <a:cubicBezTo>
                  <a:pt x="390" y="761"/>
                  <a:pt x="409" y="795"/>
                  <a:pt x="150" y="789"/>
                </a:cubicBezTo>
                <a:cubicBezTo>
                  <a:pt x="138" y="785"/>
                  <a:pt x="125" y="781"/>
                  <a:pt x="113" y="777"/>
                </a:cubicBezTo>
                <a:cubicBezTo>
                  <a:pt x="107" y="775"/>
                  <a:pt x="100" y="772"/>
                  <a:pt x="94" y="770"/>
                </a:cubicBezTo>
                <a:cubicBezTo>
                  <a:pt x="81" y="766"/>
                  <a:pt x="69" y="762"/>
                  <a:pt x="56" y="758"/>
                </a:cubicBezTo>
                <a:cubicBezTo>
                  <a:pt x="50" y="756"/>
                  <a:pt x="38" y="752"/>
                  <a:pt x="38" y="752"/>
                </a:cubicBezTo>
                <a:cubicBezTo>
                  <a:pt x="24" y="731"/>
                  <a:pt x="8" y="719"/>
                  <a:pt x="0" y="695"/>
                </a:cubicBezTo>
                <a:cubicBezTo>
                  <a:pt x="5" y="626"/>
                  <a:pt x="4" y="614"/>
                  <a:pt x="38" y="564"/>
                </a:cubicBezTo>
                <a:cubicBezTo>
                  <a:pt x="68" y="520"/>
                  <a:pt x="48" y="531"/>
                  <a:pt x="81" y="520"/>
                </a:cubicBezTo>
                <a:cubicBezTo>
                  <a:pt x="127" y="489"/>
                  <a:pt x="152" y="499"/>
                  <a:pt x="219" y="495"/>
                </a:cubicBezTo>
                <a:cubicBezTo>
                  <a:pt x="269" y="479"/>
                  <a:pt x="296" y="480"/>
                  <a:pt x="357" y="476"/>
                </a:cubicBezTo>
                <a:cubicBezTo>
                  <a:pt x="409" y="459"/>
                  <a:pt x="460" y="445"/>
                  <a:pt x="513" y="432"/>
                </a:cubicBezTo>
                <a:cubicBezTo>
                  <a:pt x="545" y="412"/>
                  <a:pt x="548" y="377"/>
                  <a:pt x="589" y="351"/>
                </a:cubicBezTo>
                <a:cubicBezTo>
                  <a:pt x="607" y="323"/>
                  <a:pt x="626" y="302"/>
                  <a:pt x="645" y="276"/>
                </a:cubicBezTo>
                <a:cubicBezTo>
                  <a:pt x="660" y="230"/>
                  <a:pt x="686" y="198"/>
                  <a:pt x="726" y="169"/>
                </a:cubicBezTo>
                <a:cubicBezTo>
                  <a:pt x="751" y="133"/>
                  <a:pt x="784" y="124"/>
                  <a:pt x="814" y="94"/>
                </a:cubicBezTo>
                <a:cubicBezTo>
                  <a:pt x="820" y="88"/>
                  <a:pt x="826" y="81"/>
                  <a:pt x="833" y="75"/>
                </a:cubicBezTo>
                <a:cubicBezTo>
                  <a:pt x="839" y="70"/>
                  <a:pt x="846" y="68"/>
                  <a:pt x="852" y="63"/>
                </a:cubicBezTo>
                <a:cubicBezTo>
                  <a:pt x="902" y="18"/>
                  <a:pt x="899" y="0"/>
                  <a:pt x="970" y="0"/>
                </a:cubicBezTo>
                <a:close/>
              </a:path>
            </a:pathLst>
          </a:custGeom>
          <a:solidFill>
            <a:schemeClr val="accent2">
              <a:lumMod val="20000"/>
              <a:lumOff val="80000"/>
            </a:schemeClr>
          </a:solidFill>
          <a:ln>
            <a:noFill/>
          </a:ln>
          <a:effectLst/>
        </p:spPr>
        <p:txBody>
          <a:bodyPr lIns="92075" tIns="46038" rIns="92075" bIns="46038"/>
          <a:lstStyle/>
          <a:p>
            <a:endParaRPr lang="en-US"/>
          </a:p>
        </p:txBody>
      </p:sp>
      <p:sp>
        <p:nvSpPr>
          <p:cNvPr id="683035" name="Freeform 27"/>
          <p:cNvSpPr>
            <a:spLocks/>
          </p:cNvSpPr>
          <p:nvPr/>
        </p:nvSpPr>
        <p:spPr bwMode="auto">
          <a:xfrm>
            <a:off x="2349501" y="4216400"/>
            <a:ext cx="1387475" cy="1487488"/>
          </a:xfrm>
          <a:custGeom>
            <a:avLst/>
            <a:gdLst>
              <a:gd name="T0" fmla="*/ 122 w 874"/>
              <a:gd name="T1" fmla="*/ 141 h 937"/>
              <a:gd name="T2" fmla="*/ 236 w 874"/>
              <a:gd name="T3" fmla="*/ 111 h 937"/>
              <a:gd name="T4" fmla="*/ 349 w 874"/>
              <a:gd name="T5" fmla="*/ 48 h 937"/>
              <a:gd name="T6" fmla="*/ 518 w 874"/>
              <a:gd name="T7" fmla="*/ 10 h 937"/>
              <a:gd name="T8" fmla="*/ 793 w 874"/>
              <a:gd name="T9" fmla="*/ 29 h 937"/>
              <a:gd name="T10" fmla="*/ 825 w 874"/>
              <a:gd name="T11" fmla="*/ 111 h 937"/>
              <a:gd name="T12" fmla="*/ 850 w 874"/>
              <a:gd name="T13" fmla="*/ 186 h 937"/>
              <a:gd name="T14" fmla="*/ 837 w 874"/>
              <a:gd name="T15" fmla="*/ 555 h 937"/>
              <a:gd name="T16" fmla="*/ 843 w 874"/>
              <a:gd name="T17" fmla="*/ 611 h 937"/>
              <a:gd name="T18" fmla="*/ 743 w 874"/>
              <a:gd name="T19" fmla="*/ 843 h 937"/>
              <a:gd name="T20" fmla="*/ 662 w 874"/>
              <a:gd name="T21" fmla="*/ 937 h 937"/>
              <a:gd name="T22" fmla="*/ 518 w 874"/>
              <a:gd name="T23" fmla="*/ 912 h 937"/>
              <a:gd name="T24" fmla="*/ 480 w 874"/>
              <a:gd name="T25" fmla="*/ 887 h 937"/>
              <a:gd name="T26" fmla="*/ 468 w 874"/>
              <a:gd name="T27" fmla="*/ 868 h 937"/>
              <a:gd name="T28" fmla="*/ 449 w 874"/>
              <a:gd name="T29" fmla="*/ 856 h 937"/>
              <a:gd name="T30" fmla="*/ 386 w 874"/>
              <a:gd name="T31" fmla="*/ 793 h 937"/>
              <a:gd name="T32" fmla="*/ 374 w 874"/>
              <a:gd name="T33" fmla="*/ 774 h 937"/>
              <a:gd name="T34" fmla="*/ 355 w 874"/>
              <a:gd name="T35" fmla="*/ 762 h 937"/>
              <a:gd name="T36" fmla="*/ 330 w 874"/>
              <a:gd name="T37" fmla="*/ 724 h 937"/>
              <a:gd name="T38" fmla="*/ 311 w 874"/>
              <a:gd name="T39" fmla="*/ 705 h 937"/>
              <a:gd name="T40" fmla="*/ 248 w 874"/>
              <a:gd name="T41" fmla="*/ 665 h 937"/>
              <a:gd name="T42" fmla="*/ 204 w 874"/>
              <a:gd name="T43" fmla="*/ 602 h 937"/>
              <a:gd name="T44" fmla="*/ 151 w 874"/>
              <a:gd name="T45" fmla="*/ 573 h 937"/>
              <a:gd name="T46" fmla="*/ 132 w 874"/>
              <a:gd name="T47" fmla="*/ 539 h 937"/>
              <a:gd name="T48" fmla="*/ 69 w 874"/>
              <a:gd name="T49" fmla="*/ 480 h 937"/>
              <a:gd name="T50" fmla="*/ 6 w 874"/>
              <a:gd name="T51" fmla="*/ 335 h 937"/>
              <a:gd name="T52" fmla="*/ 30 w 874"/>
              <a:gd name="T53" fmla="*/ 219 h 937"/>
              <a:gd name="T54" fmla="*/ 122 w 874"/>
              <a:gd name="T55" fmla="*/ 141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4" h="937">
                <a:moveTo>
                  <a:pt x="122" y="141"/>
                </a:moveTo>
                <a:cubicBezTo>
                  <a:pt x="146" y="129"/>
                  <a:pt x="210" y="117"/>
                  <a:pt x="236" y="111"/>
                </a:cubicBezTo>
                <a:cubicBezTo>
                  <a:pt x="270" y="87"/>
                  <a:pt x="311" y="66"/>
                  <a:pt x="349" y="48"/>
                </a:cubicBezTo>
                <a:cubicBezTo>
                  <a:pt x="398" y="25"/>
                  <a:pt x="465" y="22"/>
                  <a:pt x="518" y="10"/>
                </a:cubicBezTo>
                <a:cubicBezTo>
                  <a:pt x="603" y="13"/>
                  <a:pt x="706" y="0"/>
                  <a:pt x="793" y="29"/>
                </a:cubicBezTo>
                <a:cubicBezTo>
                  <a:pt x="804" y="58"/>
                  <a:pt x="807" y="85"/>
                  <a:pt x="825" y="111"/>
                </a:cubicBezTo>
                <a:cubicBezTo>
                  <a:pt x="833" y="136"/>
                  <a:pt x="841" y="161"/>
                  <a:pt x="850" y="186"/>
                </a:cubicBezTo>
                <a:cubicBezTo>
                  <a:pt x="863" y="308"/>
                  <a:pt x="874" y="437"/>
                  <a:pt x="837" y="555"/>
                </a:cubicBezTo>
                <a:cubicBezTo>
                  <a:pt x="839" y="574"/>
                  <a:pt x="843" y="592"/>
                  <a:pt x="843" y="611"/>
                </a:cubicBezTo>
                <a:cubicBezTo>
                  <a:pt x="843" y="715"/>
                  <a:pt x="797" y="764"/>
                  <a:pt x="743" y="843"/>
                </a:cubicBezTo>
                <a:cubicBezTo>
                  <a:pt x="729" y="886"/>
                  <a:pt x="708" y="922"/>
                  <a:pt x="662" y="937"/>
                </a:cubicBezTo>
                <a:cubicBezTo>
                  <a:pt x="610" y="933"/>
                  <a:pt x="567" y="927"/>
                  <a:pt x="518" y="912"/>
                </a:cubicBezTo>
                <a:cubicBezTo>
                  <a:pt x="505" y="904"/>
                  <a:pt x="493" y="895"/>
                  <a:pt x="480" y="887"/>
                </a:cubicBezTo>
                <a:cubicBezTo>
                  <a:pt x="474" y="883"/>
                  <a:pt x="473" y="873"/>
                  <a:pt x="468" y="868"/>
                </a:cubicBezTo>
                <a:cubicBezTo>
                  <a:pt x="463" y="863"/>
                  <a:pt x="455" y="860"/>
                  <a:pt x="449" y="856"/>
                </a:cubicBezTo>
                <a:cubicBezTo>
                  <a:pt x="433" y="832"/>
                  <a:pt x="410" y="808"/>
                  <a:pt x="386" y="793"/>
                </a:cubicBezTo>
                <a:cubicBezTo>
                  <a:pt x="382" y="787"/>
                  <a:pt x="379" y="779"/>
                  <a:pt x="374" y="774"/>
                </a:cubicBezTo>
                <a:cubicBezTo>
                  <a:pt x="369" y="769"/>
                  <a:pt x="360" y="768"/>
                  <a:pt x="355" y="762"/>
                </a:cubicBezTo>
                <a:cubicBezTo>
                  <a:pt x="345" y="751"/>
                  <a:pt x="341" y="735"/>
                  <a:pt x="330" y="724"/>
                </a:cubicBezTo>
                <a:cubicBezTo>
                  <a:pt x="324" y="718"/>
                  <a:pt x="317" y="711"/>
                  <a:pt x="311" y="705"/>
                </a:cubicBezTo>
                <a:cubicBezTo>
                  <a:pt x="294" y="654"/>
                  <a:pt x="280" y="714"/>
                  <a:pt x="248" y="665"/>
                </a:cubicBezTo>
                <a:cubicBezTo>
                  <a:pt x="229" y="637"/>
                  <a:pt x="224" y="631"/>
                  <a:pt x="204" y="602"/>
                </a:cubicBezTo>
                <a:cubicBezTo>
                  <a:pt x="198" y="583"/>
                  <a:pt x="160" y="590"/>
                  <a:pt x="151" y="573"/>
                </a:cubicBezTo>
                <a:cubicBezTo>
                  <a:pt x="142" y="563"/>
                  <a:pt x="146" y="555"/>
                  <a:pt x="132" y="539"/>
                </a:cubicBezTo>
                <a:cubicBezTo>
                  <a:pt x="118" y="523"/>
                  <a:pt x="90" y="514"/>
                  <a:pt x="69" y="480"/>
                </a:cubicBezTo>
                <a:cubicBezTo>
                  <a:pt x="64" y="446"/>
                  <a:pt x="5" y="372"/>
                  <a:pt x="6" y="335"/>
                </a:cubicBezTo>
                <a:cubicBezTo>
                  <a:pt x="0" y="292"/>
                  <a:pt x="11" y="251"/>
                  <a:pt x="30" y="219"/>
                </a:cubicBezTo>
                <a:cubicBezTo>
                  <a:pt x="39" y="172"/>
                  <a:pt x="132" y="184"/>
                  <a:pt x="122" y="141"/>
                </a:cubicBezTo>
                <a:close/>
              </a:path>
            </a:pathLst>
          </a:custGeom>
          <a:solidFill>
            <a:schemeClr val="accent4">
              <a:lumMod val="60000"/>
              <a:lumOff val="40000"/>
            </a:schemeClr>
          </a:solidFill>
          <a:ln>
            <a:noFill/>
          </a:ln>
          <a:effectLst/>
        </p:spPr>
        <p:txBody>
          <a:bodyPr lIns="92075" tIns="46038" rIns="92075" bIns="46038"/>
          <a:lstStyle/>
          <a:p>
            <a:endParaRPr lang="en-US"/>
          </a:p>
        </p:txBody>
      </p:sp>
      <p:sp>
        <p:nvSpPr>
          <p:cNvPr id="683036" name="Oval 28"/>
          <p:cNvSpPr>
            <a:spLocks noChangeAspect="1" noChangeArrowheads="1"/>
          </p:cNvSpPr>
          <p:nvPr/>
        </p:nvSpPr>
        <p:spPr bwMode="auto">
          <a:xfrm>
            <a:off x="2747964" y="4532314"/>
            <a:ext cx="179387" cy="168275"/>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683037" name="Oval 29"/>
          <p:cNvSpPr>
            <a:spLocks noChangeAspect="1" noChangeArrowheads="1"/>
          </p:cNvSpPr>
          <p:nvPr/>
        </p:nvSpPr>
        <p:spPr bwMode="auto">
          <a:xfrm>
            <a:off x="5511801" y="4364039"/>
            <a:ext cx="180975" cy="168275"/>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683038" name="Oval 30"/>
          <p:cNvSpPr>
            <a:spLocks noChangeAspect="1" noChangeArrowheads="1"/>
          </p:cNvSpPr>
          <p:nvPr/>
        </p:nvSpPr>
        <p:spPr bwMode="auto">
          <a:xfrm>
            <a:off x="5326064" y="5408613"/>
            <a:ext cx="179387" cy="169862"/>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683039" name="Oval 31"/>
          <p:cNvSpPr>
            <a:spLocks noChangeAspect="1" noChangeArrowheads="1"/>
          </p:cNvSpPr>
          <p:nvPr/>
        </p:nvSpPr>
        <p:spPr bwMode="auto">
          <a:xfrm>
            <a:off x="3327400" y="4364039"/>
            <a:ext cx="179388" cy="168275"/>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683040" name="Oval 32"/>
          <p:cNvSpPr>
            <a:spLocks noChangeAspect="1" noChangeArrowheads="1"/>
          </p:cNvSpPr>
          <p:nvPr/>
        </p:nvSpPr>
        <p:spPr bwMode="auto">
          <a:xfrm>
            <a:off x="3403600" y="4775201"/>
            <a:ext cx="179388" cy="169863"/>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683041" name="Oval 33"/>
          <p:cNvSpPr>
            <a:spLocks noChangeAspect="1" noChangeArrowheads="1"/>
          </p:cNvSpPr>
          <p:nvPr/>
        </p:nvSpPr>
        <p:spPr bwMode="auto">
          <a:xfrm>
            <a:off x="3246439" y="5408613"/>
            <a:ext cx="179387" cy="169862"/>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683042" name="Oval 34"/>
          <p:cNvSpPr>
            <a:spLocks noChangeAspect="1" noChangeArrowheads="1"/>
          </p:cNvSpPr>
          <p:nvPr/>
        </p:nvSpPr>
        <p:spPr bwMode="auto">
          <a:xfrm>
            <a:off x="5057775" y="4895850"/>
            <a:ext cx="179388" cy="171450"/>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683043" name="Oval 35"/>
          <p:cNvSpPr>
            <a:spLocks noChangeAspect="1" noChangeArrowheads="1"/>
          </p:cNvSpPr>
          <p:nvPr/>
        </p:nvSpPr>
        <p:spPr bwMode="auto">
          <a:xfrm>
            <a:off x="4398964" y="5013326"/>
            <a:ext cx="179387" cy="169863"/>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cxnSp>
        <p:nvCxnSpPr>
          <p:cNvPr id="683050" name="AutoShape 42"/>
          <p:cNvCxnSpPr>
            <a:cxnSpLocks noChangeShapeType="1"/>
            <a:stCxn id="683038" idx="2"/>
            <a:endCxn id="683041" idx="6"/>
          </p:cNvCxnSpPr>
          <p:nvPr/>
        </p:nvCxnSpPr>
        <p:spPr bwMode="auto">
          <a:xfrm flipH="1">
            <a:off x="3425825" y="5494338"/>
            <a:ext cx="1900238" cy="0"/>
          </a:xfrm>
          <a:prstGeom prst="straightConnector1">
            <a:avLst/>
          </a:prstGeom>
          <a:noFill/>
          <a:ln w="38100">
            <a:solidFill>
              <a:srgbClr val="00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3051" name="AutoShape 43"/>
          <p:cNvCxnSpPr>
            <a:cxnSpLocks noChangeShapeType="1"/>
            <a:stCxn id="683039" idx="6"/>
            <a:endCxn id="683037" idx="1"/>
          </p:cNvCxnSpPr>
          <p:nvPr/>
        </p:nvCxnSpPr>
        <p:spPr bwMode="auto">
          <a:xfrm flipV="1">
            <a:off x="3506788" y="4389439"/>
            <a:ext cx="2032000" cy="58737"/>
          </a:xfrm>
          <a:prstGeom prst="straightConnector1">
            <a:avLst/>
          </a:prstGeom>
          <a:noFill/>
          <a:ln w="38100">
            <a:solidFill>
              <a:srgbClr val="00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683055" name="Rectangle 47"/>
          <p:cNvSpPr>
            <a:spLocks noChangeArrowheads="1"/>
          </p:cNvSpPr>
          <p:nvPr/>
        </p:nvSpPr>
        <p:spPr bwMode="auto">
          <a:xfrm>
            <a:off x="2457451" y="4595813"/>
            <a:ext cx="291747" cy="3699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r>
              <a:rPr lang="en-US" altLang="en-US"/>
              <a:t>S</a:t>
            </a:r>
          </a:p>
        </p:txBody>
      </p:sp>
      <p:cxnSp>
        <p:nvCxnSpPr>
          <p:cNvPr id="683056" name="AutoShape 48"/>
          <p:cNvCxnSpPr>
            <a:cxnSpLocks noChangeShapeType="1"/>
            <a:stCxn id="683040" idx="6"/>
            <a:endCxn id="683043" idx="2"/>
          </p:cNvCxnSpPr>
          <p:nvPr/>
        </p:nvCxnSpPr>
        <p:spPr bwMode="auto">
          <a:xfrm>
            <a:off x="3582989" y="4860926"/>
            <a:ext cx="815975" cy="238125"/>
          </a:xfrm>
          <a:prstGeom prst="straightConnector1">
            <a:avLst/>
          </a:prstGeom>
          <a:noFill/>
          <a:ln w="38100">
            <a:solidFill>
              <a:srgbClr val="00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683057" name="Rectangle 49"/>
          <p:cNvSpPr>
            <a:spLocks noChangeArrowheads="1"/>
          </p:cNvSpPr>
          <p:nvPr/>
        </p:nvSpPr>
        <p:spPr bwMode="auto">
          <a:xfrm>
            <a:off x="3497264" y="5897563"/>
            <a:ext cx="1558119" cy="3699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r>
              <a:rPr lang="en-US" altLang="en-US"/>
              <a:t>e is in the MST</a:t>
            </a:r>
          </a:p>
        </p:txBody>
      </p:sp>
      <p:sp>
        <p:nvSpPr>
          <p:cNvPr id="683054" name="Text Box 46"/>
          <p:cNvSpPr txBox="1">
            <a:spLocks noChangeArrowheads="1"/>
          </p:cNvSpPr>
          <p:nvPr/>
        </p:nvSpPr>
        <p:spPr bwMode="auto">
          <a:xfrm>
            <a:off x="3879850" y="4819650"/>
            <a:ext cx="158750" cy="215444"/>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400"/>
              <a:t>e</a:t>
            </a:r>
          </a:p>
        </p:txBody>
      </p:sp>
      <p:sp>
        <p:nvSpPr>
          <p:cNvPr id="683058" name="Rectangle 50"/>
          <p:cNvSpPr>
            <a:spLocks noChangeArrowheads="1"/>
          </p:cNvSpPr>
          <p:nvPr/>
        </p:nvSpPr>
        <p:spPr bwMode="auto">
          <a:xfrm>
            <a:off x="7605714" y="5915025"/>
            <a:ext cx="1886735" cy="3699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r>
              <a:rPr lang="en-US" altLang="en-US"/>
              <a:t>f is not in the MST</a:t>
            </a:r>
          </a:p>
        </p:txBody>
      </p:sp>
      <p:cxnSp>
        <p:nvCxnSpPr>
          <p:cNvPr id="683059" name="AutoShape 51"/>
          <p:cNvCxnSpPr>
            <a:cxnSpLocks noChangeShapeType="1"/>
            <a:stCxn id="683036" idx="6"/>
            <a:endCxn id="683040" idx="1"/>
          </p:cNvCxnSpPr>
          <p:nvPr/>
        </p:nvCxnSpPr>
        <p:spPr bwMode="auto">
          <a:xfrm>
            <a:off x="2927350" y="4616450"/>
            <a:ext cx="503238" cy="184150"/>
          </a:xfrm>
          <a:prstGeom prst="straightConnector1">
            <a:avLst/>
          </a:prstGeom>
          <a:noFill/>
          <a:ln w="9525">
            <a:solidFill>
              <a:schemeClr val="hlink"/>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3060" name="AutoShape 52"/>
          <p:cNvCxnSpPr>
            <a:cxnSpLocks noChangeShapeType="1"/>
            <a:stCxn id="683036" idx="5"/>
            <a:endCxn id="683041" idx="1"/>
          </p:cNvCxnSpPr>
          <p:nvPr/>
        </p:nvCxnSpPr>
        <p:spPr bwMode="auto">
          <a:xfrm>
            <a:off x="2900363" y="4675189"/>
            <a:ext cx="373062" cy="758825"/>
          </a:xfrm>
          <a:prstGeom prst="straightConnector1">
            <a:avLst/>
          </a:prstGeom>
          <a:noFill/>
          <a:ln w="9525">
            <a:solidFill>
              <a:schemeClr val="hlink"/>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3061" name="AutoShape 53"/>
          <p:cNvCxnSpPr>
            <a:cxnSpLocks noChangeShapeType="1"/>
            <a:stCxn id="683039" idx="4"/>
            <a:endCxn id="683040" idx="0"/>
          </p:cNvCxnSpPr>
          <p:nvPr/>
        </p:nvCxnSpPr>
        <p:spPr bwMode="auto">
          <a:xfrm>
            <a:off x="3417888" y="4532314"/>
            <a:ext cx="76200" cy="242887"/>
          </a:xfrm>
          <a:prstGeom prst="straightConnector1">
            <a:avLst/>
          </a:prstGeom>
          <a:noFill/>
          <a:ln w="9525">
            <a:solidFill>
              <a:schemeClr val="hlink"/>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3062" name="AutoShape 54"/>
          <p:cNvCxnSpPr>
            <a:cxnSpLocks noChangeShapeType="1"/>
            <a:stCxn id="683040" idx="4"/>
            <a:endCxn id="683041" idx="0"/>
          </p:cNvCxnSpPr>
          <p:nvPr/>
        </p:nvCxnSpPr>
        <p:spPr bwMode="auto">
          <a:xfrm flipH="1">
            <a:off x="3336926" y="4945063"/>
            <a:ext cx="157163" cy="463550"/>
          </a:xfrm>
          <a:prstGeom prst="straightConnector1">
            <a:avLst/>
          </a:prstGeom>
          <a:noFill/>
          <a:ln w="9525">
            <a:solidFill>
              <a:schemeClr val="hlink"/>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3063" name="AutoShape 55"/>
          <p:cNvCxnSpPr>
            <a:cxnSpLocks noChangeShapeType="1"/>
            <a:stCxn id="683037" idx="4"/>
            <a:endCxn id="683038" idx="0"/>
          </p:cNvCxnSpPr>
          <p:nvPr/>
        </p:nvCxnSpPr>
        <p:spPr bwMode="auto">
          <a:xfrm flipH="1">
            <a:off x="5416550" y="4532313"/>
            <a:ext cx="185738" cy="876300"/>
          </a:xfrm>
          <a:prstGeom prst="straightConnector1">
            <a:avLst/>
          </a:prstGeom>
          <a:noFill/>
          <a:ln w="9525">
            <a:solidFill>
              <a:schemeClr val="hlink"/>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3064" name="AutoShape 56"/>
          <p:cNvCxnSpPr>
            <a:cxnSpLocks noChangeShapeType="1"/>
            <a:stCxn id="683042" idx="2"/>
            <a:endCxn id="683043" idx="6"/>
          </p:cNvCxnSpPr>
          <p:nvPr/>
        </p:nvCxnSpPr>
        <p:spPr bwMode="auto">
          <a:xfrm flipH="1">
            <a:off x="4578351" y="4981576"/>
            <a:ext cx="479425" cy="117475"/>
          </a:xfrm>
          <a:prstGeom prst="straightConnector1">
            <a:avLst/>
          </a:prstGeom>
          <a:noFill/>
          <a:ln w="9525">
            <a:solidFill>
              <a:schemeClr val="hlink"/>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3065" name="AutoShape 57"/>
          <p:cNvCxnSpPr>
            <a:cxnSpLocks noChangeShapeType="1"/>
            <a:stCxn id="683017" idx="5"/>
            <a:endCxn id="683018" idx="1"/>
          </p:cNvCxnSpPr>
          <p:nvPr/>
        </p:nvCxnSpPr>
        <p:spPr bwMode="auto">
          <a:xfrm>
            <a:off x="7778750" y="4452938"/>
            <a:ext cx="96838" cy="309562"/>
          </a:xfrm>
          <a:prstGeom prst="straightConnector1">
            <a:avLst/>
          </a:prstGeom>
          <a:noFill/>
          <a:ln w="9525">
            <a:solidFill>
              <a:schemeClr val="hlink"/>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3066" name="AutoShape 58"/>
          <p:cNvCxnSpPr>
            <a:cxnSpLocks noChangeShapeType="1"/>
            <a:stCxn id="683015" idx="2"/>
            <a:endCxn id="683018" idx="6"/>
          </p:cNvCxnSpPr>
          <p:nvPr/>
        </p:nvCxnSpPr>
        <p:spPr bwMode="auto">
          <a:xfrm flipH="1">
            <a:off x="8027988" y="4418013"/>
            <a:ext cx="1782762" cy="404812"/>
          </a:xfrm>
          <a:prstGeom prst="straightConnector1">
            <a:avLst/>
          </a:prstGeom>
          <a:noFill/>
          <a:ln w="9525">
            <a:solidFill>
              <a:schemeClr val="hlink"/>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3067" name="AutoShape 59"/>
          <p:cNvCxnSpPr>
            <a:cxnSpLocks noChangeShapeType="1"/>
            <a:stCxn id="683021" idx="2"/>
            <a:endCxn id="683018" idx="5"/>
          </p:cNvCxnSpPr>
          <p:nvPr/>
        </p:nvCxnSpPr>
        <p:spPr bwMode="auto">
          <a:xfrm flipH="1" flipV="1">
            <a:off x="8001000" y="4881564"/>
            <a:ext cx="458788" cy="211137"/>
          </a:xfrm>
          <a:prstGeom prst="straightConnector1">
            <a:avLst/>
          </a:prstGeom>
          <a:noFill/>
          <a:ln w="9525">
            <a:solidFill>
              <a:schemeClr val="hlink"/>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3068" name="AutoShape 60"/>
          <p:cNvCxnSpPr>
            <a:cxnSpLocks noChangeShapeType="1"/>
            <a:stCxn id="683021" idx="3"/>
            <a:endCxn id="683019" idx="7"/>
          </p:cNvCxnSpPr>
          <p:nvPr/>
        </p:nvCxnSpPr>
        <p:spPr bwMode="auto">
          <a:xfrm flipH="1">
            <a:off x="8142289" y="5151438"/>
            <a:ext cx="344487" cy="252412"/>
          </a:xfrm>
          <a:prstGeom prst="straightConnector1">
            <a:avLst/>
          </a:prstGeom>
          <a:noFill/>
          <a:ln w="9525">
            <a:solidFill>
              <a:schemeClr val="hlink"/>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3069" name="AutoShape 61"/>
          <p:cNvCxnSpPr>
            <a:cxnSpLocks noChangeShapeType="1"/>
            <a:stCxn id="683016" idx="1"/>
            <a:endCxn id="683021" idx="5"/>
          </p:cNvCxnSpPr>
          <p:nvPr/>
        </p:nvCxnSpPr>
        <p:spPr bwMode="auto">
          <a:xfrm flipH="1" flipV="1">
            <a:off x="8612189" y="5151438"/>
            <a:ext cx="865187" cy="252412"/>
          </a:xfrm>
          <a:prstGeom prst="straightConnector1">
            <a:avLst/>
          </a:prstGeom>
          <a:noFill/>
          <a:ln w="9525">
            <a:solidFill>
              <a:schemeClr val="hlink"/>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3070" name="AutoShape 62"/>
          <p:cNvCxnSpPr>
            <a:cxnSpLocks noChangeShapeType="1"/>
            <a:stCxn id="683020" idx="3"/>
            <a:endCxn id="683021" idx="6"/>
          </p:cNvCxnSpPr>
          <p:nvPr/>
        </p:nvCxnSpPr>
        <p:spPr bwMode="auto">
          <a:xfrm flipH="1">
            <a:off x="8639175" y="4841876"/>
            <a:ext cx="622300" cy="250825"/>
          </a:xfrm>
          <a:prstGeom prst="straightConnector1">
            <a:avLst/>
          </a:prstGeom>
          <a:noFill/>
          <a:ln w="9525">
            <a:solidFill>
              <a:schemeClr val="hlink"/>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3071" name="AutoShape 63"/>
          <p:cNvCxnSpPr>
            <a:cxnSpLocks noChangeShapeType="1"/>
            <a:stCxn id="683018" idx="2"/>
            <a:endCxn id="683014" idx="5"/>
          </p:cNvCxnSpPr>
          <p:nvPr/>
        </p:nvCxnSpPr>
        <p:spPr bwMode="auto">
          <a:xfrm flipH="1" flipV="1">
            <a:off x="7199314" y="4645025"/>
            <a:ext cx="649287" cy="177800"/>
          </a:xfrm>
          <a:prstGeom prst="straightConnector1">
            <a:avLst/>
          </a:prstGeom>
          <a:noFill/>
          <a:ln w="9525">
            <a:solidFill>
              <a:schemeClr val="hlink"/>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414821770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Freeform 2"/>
          <p:cNvSpPr>
            <a:spLocks/>
          </p:cNvSpPr>
          <p:nvPr/>
        </p:nvSpPr>
        <p:spPr bwMode="auto">
          <a:xfrm>
            <a:off x="6343650" y="4471988"/>
            <a:ext cx="2654300" cy="2163762"/>
          </a:xfrm>
          <a:custGeom>
            <a:avLst/>
            <a:gdLst>
              <a:gd name="T0" fmla="*/ 537 w 1672"/>
              <a:gd name="T1" fmla="*/ 0 h 1363"/>
              <a:gd name="T2" fmla="*/ 756 w 1672"/>
              <a:gd name="T3" fmla="*/ 29 h 1363"/>
              <a:gd name="T4" fmla="*/ 852 w 1672"/>
              <a:gd name="T5" fmla="*/ 68 h 1363"/>
              <a:gd name="T6" fmla="*/ 1056 w 1672"/>
              <a:gd name="T7" fmla="*/ 126 h 1363"/>
              <a:gd name="T8" fmla="*/ 1260 w 1672"/>
              <a:gd name="T9" fmla="*/ 184 h 1363"/>
              <a:gd name="T10" fmla="*/ 1410 w 1672"/>
              <a:gd name="T11" fmla="*/ 291 h 1363"/>
              <a:gd name="T12" fmla="*/ 1560 w 1672"/>
              <a:gd name="T13" fmla="*/ 412 h 1363"/>
              <a:gd name="T14" fmla="*/ 1580 w 1672"/>
              <a:gd name="T15" fmla="*/ 441 h 1363"/>
              <a:gd name="T16" fmla="*/ 1594 w 1672"/>
              <a:gd name="T17" fmla="*/ 461 h 1363"/>
              <a:gd name="T18" fmla="*/ 1657 w 1672"/>
              <a:gd name="T19" fmla="*/ 630 h 1363"/>
              <a:gd name="T20" fmla="*/ 1662 w 1672"/>
              <a:gd name="T21" fmla="*/ 655 h 1363"/>
              <a:gd name="T22" fmla="*/ 1672 w 1672"/>
              <a:gd name="T23" fmla="*/ 669 h 1363"/>
              <a:gd name="T24" fmla="*/ 1546 w 1672"/>
              <a:gd name="T25" fmla="*/ 960 h 1363"/>
              <a:gd name="T26" fmla="*/ 1468 w 1672"/>
              <a:gd name="T27" fmla="*/ 1057 h 1363"/>
              <a:gd name="T28" fmla="*/ 1429 w 1672"/>
              <a:gd name="T29" fmla="*/ 1086 h 1363"/>
              <a:gd name="T30" fmla="*/ 1391 w 1672"/>
              <a:gd name="T31" fmla="*/ 1120 h 1363"/>
              <a:gd name="T32" fmla="*/ 1381 w 1672"/>
              <a:gd name="T33" fmla="*/ 1135 h 1363"/>
              <a:gd name="T34" fmla="*/ 1362 w 1672"/>
              <a:gd name="T35" fmla="*/ 1154 h 1363"/>
              <a:gd name="T36" fmla="*/ 1197 w 1672"/>
              <a:gd name="T37" fmla="*/ 1265 h 1363"/>
              <a:gd name="T38" fmla="*/ 1100 w 1672"/>
              <a:gd name="T39" fmla="*/ 1299 h 1363"/>
              <a:gd name="T40" fmla="*/ 974 w 1672"/>
              <a:gd name="T41" fmla="*/ 1348 h 1363"/>
              <a:gd name="T42" fmla="*/ 479 w 1672"/>
              <a:gd name="T43" fmla="*/ 1333 h 1363"/>
              <a:gd name="T44" fmla="*/ 339 w 1672"/>
              <a:gd name="T45" fmla="*/ 1256 h 1363"/>
              <a:gd name="T46" fmla="*/ 290 w 1672"/>
              <a:gd name="T47" fmla="*/ 1236 h 1363"/>
              <a:gd name="T48" fmla="*/ 237 w 1672"/>
              <a:gd name="T49" fmla="*/ 1202 h 1363"/>
              <a:gd name="T50" fmla="*/ 145 w 1672"/>
              <a:gd name="T51" fmla="*/ 1101 h 1363"/>
              <a:gd name="T52" fmla="*/ 52 w 1672"/>
              <a:gd name="T53" fmla="*/ 989 h 1363"/>
              <a:gd name="T54" fmla="*/ 19 w 1672"/>
              <a:gd name="T55" fmla="*/ 897 h 1363"/>
              <a:gd name="T56" fmla="*/ 62 w 1672"/>
              <a:gd name="T57" fmla="*/ 611 h 1363"/>
              <a:gd name="T58" fmla="*/ 159 w 1672"/>
              <a:gd name="T59" fmla="*/ 475 h 1363"/>
              <a:gd name="T60" fmla="*/ 222 w 1672"/>
              <a:gd name="T61" fmla="*/ 378 h 1363"/>
              <a:gd name="T62" fmla="*/ 285 w 1672"/>
              <a:gd name="T63" fmla="*/ 291 h 1363"/>
              <a:gd name="T64" fmla="*/ 358 w 1672"/>
              <a:gd name="T65" fmla="*/ 213 h 1363"/>
              <a:gd name="T66" fmla="*/ 445 w 1672"/>
              <a:gd name="T67" fmla="*/ 97 h 1363"/>
              <a:gd name="T68" fmla="*/ 494 w 1672"/>
              <a:gd name="T69" fmla="*/ 48 h 1363"/>
              <a:gd name="T70" fmla="*/ 537 w 1672"/>
              <a:gd name="T71" fmla="*/ 0 h 1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2" h="1363">
                <a:moveTo>
                  <a:pt x="537" y="0"/>
                </a:moveTo>
                <a:cubicBezTo>
                  <a:pt x="626" y="9"/>
                  <a:pt x="683" y="4"/>
                  <a:pt x="756" y="29"/>
                </a:cubicBezTo>
                <a:cubicBezTo>
                  <a:pt x="788" y="55"/>
                  <a:pt x="811" y="61"/>
                  <a:pt x="852" y="68"/>
                </a:cubicBezTo>
                <a:cubicBezTo>
                  <a:pt x="918" y="96"/>
                  <a:pt x="986" y="107"/>
                  <a:pt x="1056" y="126"/>
                </a:cubicBezTo>
                <a:cubicBezTo>
                  <a:pt x="1116" y="163"/>
                  <a:pt x="1198" y="140"/>
                  <a:pt x="1260" y="184"/>
                </a:cubicBezTo>
                <a:cubicBezTo>
                  <a:pt x="1284" y="201"/>
                  <a:pt x="1398" y="280"/>
                  <a:pt x="1410" y="291"/>
                </a:cubicBezTo>
                <a:cubicBezTo>
                  <a:pt x="1456" y="334"/>
                  <a:pt x="1507" y="374"/>
                  <a:pt x="1560" y="412"/>
                </a:cubicBezTo>
                <a:cubicBezTo>
                  <a:pt x="1566" y="421"/>
                  <a:pt x="1573" y="431"/>
                  <a:pt x="1580" y="441"/>
                </a:cubicBezTo>
                <a:cubicBezTo>
                  <a:pt x="1584" y="447"/>
                  <a:pt x="1594" y="461"/>
                  <a:pt x="1594" y="461"/>
                </a:cubicBezTo>
                <a:cubicBezTo>
                  <a:pt x="1603" y="522"/>
                  <a:pt x="1625" y="576"/>
                  <a:pt x="1657" y="630"/>
                </a:cubicBezTo>
                <a:cubicBezTo>
                  <a:pt x="1658" y="638"/>
                  <a:pt x="1658" y="647"/>
                  <a:pt x="1662" y="655"/>
                </a:cubicBezTo>
                <a:cubicBezTo>
                  <a:pt x="1664" y="660"/>
                  <a:pt x="1672" y="663"/>
                  <a:pt x="1672" y="669"/>
                </a:cubicBezTo>
                <a:cubicBezTo>
                  <a:pt x="1672" y="794"/>
                  <a:pt x="1612" y="865"/>
                  <a:pt x="1546" y="960"/>
                </a:cubicBezTo>
                <a:cubicBezTo>
                  <a:pt x="1522" y="993"/>
                  <a:pt x="1498" y="1029"/>
                  <a:pt x="1468" y="1057"/>
                </a:cubicBezTo>
                <a:cubicBezTo>
                  <a:pt x="1455" y="1067"/>
                  <a:pt x="1429" y="1086"/>
                  <a:pt x="1429" y="1086"/>
                </a:cubicBezTo>
                <a:cubicBezTo>
                  <a:pt x="1409" y="1118"/>
                  <a:pt x="1434" y="1082"/>
                  <a:pt x="1391" y="1120"/>
                </a:cubicBezTo>
                <a:cubicBezTo>
                  <a:pt x="1386" y="1123"/>
                  <a:pt x="1384" y="1130"/>
                  <a:pt x="1381" y="1135"/>
                </a:cubicBezTo>
                <a:cubicBezTo>
                  <a:pt x="1375" y="1141"/>
                  <a:pt x="1369" y="1148"/>
                  <a:pt x="1362" y="1154"/>
                </a:cubicBezTo>
                <a:cubicBezTo>
                  <a:pt x="1320" y="1185"/>
                  <a:pt x="1243" y="1251"/>
                  <a:pt x="1197" y="1265"/>
                </a:cubicBezTo>
                <a:cubicBezTo>
                  <a:pt x="1167" y="1284"/>
                  <a:pt x="1134" y="1291"/>
                  <a:pt x="1100" y="1299"/>
                </a:cubicBezTo>
                <a:cubicBezTo>
                  <a:pt x="1066" y="1321"/>
                  <a:pt x="1013" y="1337"/>
                  <a:pt x="974" y="1348"/>
                </a:cubicBezTo>
                <a:cubicBezTo>
                  <a:pt x="815" y="1346"/>
                  <a:pt x="640" y="1363"/>
                  <a:pt x="479" y="1333"/>
                </a:cubicBezTo>
                <a:cubicBezTo>
                  <a:pt x="421" y="1322"/>
                  <a:pt x="389" y="1281"/>
                  <a:pt x="339" y="1256"/>
                </a:cubicBezTo>
                <a:cubicBezTo>
                  <a:pt x="323" y="1248"/>
                  <a:pt x="290" y="1236"/>
                  <a:pt x="290" y="1236"/>
                </a:cubicBezTo>
                <a:cubicBezTo>
                  <a:pt x="250" y="1207"/>
                  <a:pt x="268" y="1218"/>
                  <a:pt x="237" y="1202"/>
                </a:cubicBezTo>
                <a:cubicBezTo>
                  <a:pt x="210" y="1165"/>
                  <a:pt x="172" y="1137"/>
                  <a:pt x="145" y="1101"/>
                </a:cubicBezTo>
                <a:cubicBezTo>
                  <a:pt x="125" y="1074"/>
                  <a:pt x="80" y="1007"/>
                  <a:pt x="52" y="989"/>
                </a:cubicBezTo>
                <a:cubicBezTo>
                  <a:pt x="41" y="956"/>
                  <a:pt x="31" y="928"/>
                  <a:pt x="19" y="897"/>
                </a:cubicBezTo>
                <a:cubicBezTo>
                  <a:pt x="7" y="804"/>
                  <a:pt x="0" y="688"/>
                  <a:pt x="62" y="611"/>
                </a:cubicBezTo>
                <a:cubicBezTo>
                  <a:pt x="79" y="558"/>
                  <a:pt x="124" y="516"/>
                  <a:pt x="159" y="475"/>
                </a:cubicBezTo>
                <a:cubicBezTo>
                  <a:pt x="183" y="445"/>
                  <a:pt x="199" y="408"/>
                  <a:pt x="222" y="378"/>
                </a:cubicBezTo>
                <a:cubicBezTo>
                  <a:pt x="243" y="349"/>
                  <a:pt x="264" y="321"/>
                  <a:pt x="285" y="291"/>
                </a:cubicBezTo>
                <a:cubicBezTo>
                  <a:pt x="301" y="266"/>
                  <a:pt x="330" y="222"/>
                  <a:pt x="358" y="213"/>
                </a:cubicBezTo>
                <a:cubicBezTo>
                  <a:pt x="386" y="177"/>
                  <a:pt x="412" y="129"/>
                  <a:pt x="445" y="97"/>
                </a:cubicBezTo>
                <a:cubicBezTo>
                  <a:pt x="462" y="79"/>
                  <a:pt x="478" y="66"/>
                  <a:pt x="494" y="48"/>
                </a:cubicBezTo>
                <a:cubicBezTo>
                  <a:pt x="501" y="38"/>
                  <a:pt x="537" y="4"/>
                  <a:pt x="537" y="0"/>
                </a:cubicBezTo>
                <a:close/>
              </a:path>
            </a:pathLst>
          </a:custGeom>
          <a:solidFill>
            <a:schemeClr val="accent4">
              <a:lumMod val="40000"/>
              <a:lumOff val="60000"/>
            </a:schemeClr>
          </a:solidFill>
          <a:ln>
            <a:noFill/>
          </a:ln>
          <a:effectLst/>
        </p:spPr>
        <p:txBody>
          <a:bodyPr wrap="none" lIns="92075" tIns="46038" rIns="92075" bIns="46038" anchor="ctr"/>
          <a:lstStyle/>
          <a:p>
            <a:endParaRPr lang="en-US"/>
          </a:p>
        </p:txBody>
      </p:sp>
      <p:sp>
        <p:nvSpPr>
          <p:cNvPr id="687107" name="Freeform 3"/>
          <p:cNvSpPr>
            <a:spLocks/>
          </p:cNvSpPr>
          <p:nvPr/>
        </p:nvSpPr>
        <p:spPr bwMode="auto">
          <a:xfrm>
            <a:off x="2792413" y="4610101"/>
            <a:ext cx="2919412" cy="1865313"/>
          </a:xfrm>
          <a:custGeom>
            <a:avLst/>
            <a:gdLst>
              <a:gd name="T0" fmla="*/ 161 w 1839"/>
              <a:gd name="T1" fmla="*/ 194 h 1175"/>
              <a:gd name="T2" fmla="*/ 263 w 1839"/>
              <a:gd name="T3" fmla="*/ 151 h 1175"/>
              <a:gd name="T4" fmla="*/ 408 w 1839"/>
              <a:gd name="T5" fmla="*/ 131 h 1175"/>
              <a:gd name="T6" fmla="*/ 525 w 1839"/>
              <a:gd name="T7" fmla="*/ 97 h 1175"/>
              <a:gd name="T8" fmla="*/ 583 w 1839"/>
              <a:gd name="T9" fmla="*/ 63 h 1175"/>
              <a:gd name="T10" fmla="*/ 767 w 1839"/>
              <a:gd name="T11" fmla="*/ 0 h 1175"/>
              <a:gd name="T12" fmla="*/ 1121 w 1839"/>
              <a:gd name="T13" fmla="*/ 29 h 1175"/>
              <a:gd name="T14" fmla="*/ 1329 w 1839"/>
              <a:gd name="T15" fmla="*/ 15 h 1175"/>
              <a:gd name="T16" fmla="*/ 1606 w 1839"/>
              <a:gd name="T17" fmla="*/ 44 h 1175"/>
              <a:gd name="T18" fmla="*/ 1737 w 1839"/>
              <a:gd name="T19" fmla="*/ 194 h 1175"/>
              <a:gd name="T20" fmla="*/ 1780 w 1839"/>
              <a:gd name="T21" fmla="*/ 267 h 1175"/>
              <a:gd name="T22" fmla="*/ 1790 w 1839"/>
              <a:gd name="T23" fmla="*/ 281 h 1175"/>
              <a:gd name="T24" fmla="*/ 1824 w 1839"/>
              <a:gd name="T25" fmla="*/ 383 h 1175"/>
              <a:gd name="T26" fmla="*/ 1795 w 1839"/>
              <a:gd name="T27" fmla="*/ 606 h 1175"/>
              <a:gd name="T28" fmla="*/ 1771 w 1839"/>
              <a:gd name="T29" fmla="*/ 664 h 1175"/>
              <a:gd name="T30" fmla="*/ 1746 w 1839"/>
              <a:gd name="T31" fmla="*/ 752 h 1175"/>
              <a:gd name="T32" fmla="*/ 1737 w 1839"/>
              <a:gd name="T33" fmla="*/ 800 h 1175"/>
              <a:gd name="T34" fmla="*/ 1688 w 1839"/>
              <a:gd name="T35" fmla="*/ 854 h 1175"/>
              <a:gd name="T36" fmla="*/ 1586 w 1839"/>
              <a:gd name="T37" fmla="*/ 970 h 1175"/>
              <a:gd name="T38" fmla="*/ 1519 w 1839"/>
              <a:gd name="T39" fmla="*/ 1038 h 1175"/>
              <a:gd name="T40" fmla="*/ 1383 w 1839"/>
              <a:gd name="T41" fmla="*/ 1130 h 1175"/>
              <a:gd name="T42" fmla="*/ 1140 w 1839"/>
              <a:gd name="T43" fmla="*/ 1174 h 1175"/>
              <a:gd name="T44" fmla="*/ 714 w 1839"/>
              <a:gd name="T45" fmla="*/ 1169 h 1175"/>
              <a:gd name="T46" fmla="*/ 660 w 1839"/>
              <a:gd name="T47" fmla="*/ 1144 h 1175"/>
              <a:gd name="T48" fmla="*/ 515 w 1839"/>
              <a:gd name="T49" fmla="*/ 1106 h 1175"/>
              <a:gd name="T50" fmla="*/ 462 w 1839"/>
              <a:gd name="T51" fmla="*/ 1081 h 1175"/>
              <a:gd name="T52" fmla="*/ 355 w 1839"/>
              <a:gd name="T53" fmla="*/ 1033 h 1175"/>
              <a:gd name="T54" fmla="*/ 292 w 1839"/>
              <a:gd name="T55" fmla="*/ 1004 h 1175"/>
              <a:gd name="T56" fmla="*/ 161 w 1839"/>
              <a:gd name="T57" fmla="*/ 936 h 1175"/>
              <a:gd name="T58" fmla="*/ 127 w 1839"/>
              <a:gd name="T59" fmla="*/ 921 h 1175"/>
              <a:gd name="T60" fmla="*/ 93 w 1839"/>
              <a:gd name="T61" fmla="*/ 892 h 1175"/>
              <a:gd name="T62" fmla="*/ 69 w 1839"/>
              <a:gd name="T63" fmla="*/ 854 h 1175"/>
              <a:gd name="T64" fmla="*/ 49 w 1839"/>
              <a:gd name="T65" fmla="*/ 824 h 1175"/>
              <a:gd name="T66" fmla="*/ 16 w 1839"/>
              <a:gd name="T67" fmla="*/ 747 h 1175"/>
              <a:gd name="T68" fmla="*/ 54 w 1839"/>
              <a:gd name="T69" fmla="*/ 349 h 1175"/>
              <a:gd name="T70" fmla="*/ 113 w 1839"/>
              <a:gd name="T71" fmla="*/ 228 h 1175"/>
              <a:gd name="T72" fmla="*/ 161 w 1839"/>
              <a:gd name="T73" fmla="*/ 194 h 1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9" h="1175">
                <a:moveTo>
                  <a:pt x="161" y="194"/>
                </a:moveTo>
                <a:cubicBezTo>
                  <a:pt x="196" y="182"/>
                  <a:pt x="227" y="161"/>
                  <a:pt x="263" y="151"/>
                </a:cubicBezTo>
                <a:cubicBezTo>
                  <a:pt x="313" y="135"/>
                  <a:pt x="351" y="136"/>
                  <a:pt x="408" y="131"/>
                </a:cubicBezTo>
                <a:cubicBezTo>
                  <a:pt x="476" y="115"/>
                  <a:pt x="462" y="121"/>
                  <a:pt x="525" y="97"/>
                </a:cubicBezTo>
                <a:cubicBezTo>
                  <a:pt x="546" y="88"/>
                  <a:pt x="560" y="70"/>
                  <a:pt x="583" y="63"/>
                </a:cubicBezTo>
                <a:cubicBezTo>
                  <a:pt x="645" y="42"/>
                  <a:pt x="706" y="25"/>
                  <a:pt x="767" y="0"/>
                </a:cubicBezTo>
                <a:cubicBezTo>
                  <a:pt x="907" y="5"/>
                  <a:pt x="995" y="20"/>
                  <a:pt x="1121" y="29"/>
                </a:cubicBezTo>
                <a:cubicBezTo>
                  <a:pt x="1190" y="21"/>
                  <a:pt x="1261" y="32"/>
                  <a:pt x="1329" y="15"/>
                </a:cubicBezTo>
                <a:cubicBezTo>
                  <a:pt x="1420" y="24"/>
                  <a:pt x="1519" y="14"/>
                  <a:pt x="1606" y="44"/>
                </a:cubicBezTo>
                <a:cubicBezTo>
                  <a:pt x="1659" y="83"/>
                  <a:pt x="1701" y="136"/>
                  <a:pt x="1737" y="194"/>
                </a:cubicBezTo>
                <a:cubicBezTo>
                  <a:pt x="1752" y="219"/>
                  <a:pt x="1762" y="242"/>
                  <a:pt x="1780" y="267"/>
                </a:cubicBezTo>
                <a:cubicBezTo>
                  <a:pt x="1783" y="271"/>
                  <a:pt x="1790" y="281"/>
                  <a:pt x="1790" y="281"/>
                </a:cubicBezTo>
                <a:cubicBezTo>
                  <a:pt x="1801" y="316"/>
                  <a:pt x="1814" y="346"/>
                  <a:pt x="1824" y="383"/>
                </a:cubicBezTo>
                <a:cubicBezTo>
                  <a:pt x="1821" y="453"/>
                  <a:pt x="1839" y="543"/>
                  <a:pt x="1795" y="606"/>
                </a:cubicBezTo>
                <a:cubicBezTo>
                  <a:pt x="1778" y="655"/>
                  <a:pt x="1788" y="636"/>
                  <a:pt x="1771" y="664"/>
                </a:cubicBezTo>
                <a:cubicBezTo>
                  <a:pt x="1762" y="693"/>
                  <a:pt x="1762" y="726"/>
                  <a:pt x="1746" y="752"/>
                </a:cubicBezTo>
                <a:cubicBezTo>
                  <a:pt x="1745" y="755"/>
                  <a:pt x="1738" y="796"/>
                  <a:pt x="1737" y="800"/>
                </a:cubicBezTo>
                <a:cubicBezTo>
                  <a:pt x="1724" y="820"/>
                  <a:pt x="1701" y="833"/>
                  <a:pt x="1688" y="854"/>
                </a:cubicBezTo>
                <a:cubicBezTo>
                  <a:pt x="1659" y="895"/>
                  <a:pt x="1628" y="941"/>
                  <a:pt x="1586" y="970"/>
                </a:cubicBezTo>
                <a:cubicBezTo>
                  <a:pt x="1568" y="996"/>
                  <a:pt x="1541" y="1015"/>
                  <a:pt x="1519" y="1038"/>
                </a:cubicBezTo>
                <a:cubicBezTo>
                  <a:pt x="1482" y="1074"/>
                  <a:pt x="1434" y="1116"/>
                  <a:pt x="1383" y="1130"/>
                </a:cubicBezTo>
                <a:cubicBezTo>
                  <a:pt x="1318" y="1175"/>
                  <a:pt x="1208" y="1169"/>
                  <a:pt x="1140" y="1174"/>
                </a:cubicBezTo>
                <a:cubicBezTo>
                  <a:pt x="998" y="1172"/>
                  <a:pt x="855" y="1172"/>
                  <a:pt x="714" y="1169"/>
                </a:cubicBezTo>
                <a:cubicBezTo>
                  <a:pt x="694" y="1168"/>
                  <a:pt x="678" y="1150"/>
                  <a:pt x="660" y="1144"/>
                </a:cubicBezTo>
                <a:cubicBezTo>
                  <a:pt x="609" y="1125"/>
                  <a:pt x="565" y="1119"/>
                  <a:pt x="515" y="1106"/>
                </a:cubicBezTo>
                <a:cubicBezTo>
                  <a:pt x="497" y="1094"/>
                  <a:pt x="479" y="1091"/>
                  <a:pt x="462" y="1081"/>
                </a:cubicBezTo>
                <a:cubicBezTo>
                  <a:pt x="423" y="1057"/>
                  <a:pt x="400" y="1046"/>
                  <a:pt x="355" y="1033"/>
                </a:cubicBezTo>
                <a:cubicBezTo>
                  <a:pt x="276" y="981"/>
                  <a:pt x="377" y="1044"/>
                  <a:pt x="292" y="1004"/>
                </a:cubicBezTo>
                <a:cubicBezTo>
                  <a:pt x="247" y="983"/>
                  <a:pt x="206" y="955"/>
                  <a:pt x="161" y="936"/>
                </a:cubicBezTo>
                <a:cubicBezTo>
                  <a:pt x="144" y="928"/>
                  <a:pt x="143" y="933"/>
                  <a:pt x="127" y="921"/>
                </a:cubicBezTo>
                <a:cubicBezTo>
                  <a:pt x="46" y="859"/>
                  <a:pt x="153" y="932"/>
                  <a:pt x="93" y="892"/>
                </a:cubicBezTo>
                <a:cubicBezTo>
                  <a:pt x="83" y="865"/>
                  <a:pt x="92" y="887"/>
                  <a:pt x="69" y="854"/>
                </a:cubicBezTo>
                <a:cubicBezTo>
                  <a:pt x="61" y="844"/>
                  <a:pt x="49" y="824"/>
                  <a:pt x="49" y="824"/>
                </a:cubicBezTo>
                <a:cubicBezTo>
                  <a:pt x="42" y="793"/>
                  <a:pt x="35" y="772"/>
                  <a:pt x="16" y="747"/>
                </a:cubicBezTo>
                <a:cubicBezTo>
                  <a:pt x="16" y="737"/>
                  <a:pt x="0" y="458"/>
                  <a:pt x="54" y="349"/>
                </a:cubicBezTo>
                <a:cubicBezTo>
                  <a:pt x="73" y="308"/>
                  <a:pt x="89" y="266"/>
                  <a:pt x="113" y="228"/>
                </a:cubicBezTo>
                <a:cubicBezTo>
                  <a:pt x="124" y="209"/>
                  <a:pt x="134" y="180"/>
                  <a:pt x="161" y="194"/>
                </a:cubicBezTo>
                <a:close/>
              </a:path>
            </a:pathLst>
          </a:custGeom>
          <a:solidFill>
            <a:schemeClr val="accent2">
              <a:lumMod val="40000"/>
              <a:lumOff val="60000"/>
            </a:schemeClr>
          </a:solidFill>
          <a:ln>
            <a:noFill/>
          </a:ln>
          <a:effectLst/>
        </p:spPr>
        <p:txBody>
          <a:bodyPr wrap="none" lIns="92075" tIns="46038" rIns="92075" bIns="46038" anchor="ctr"/>
          <a:lstStyle/>
          <a:p>
            <a:endParaRPr lang="en-US"/>
          </a:p>
        </p:txBody>
      </p:sp>
      <p:sp>
        <p:nvSpPr>
          <p:cNvPr id="687108" name="Rectangle 4"/>
          <p:cNvSpPr>
            <a:spLocks noGrp="1" noChangeArrowheads="1"/>
          </p:cNvSpPr>
          <p:nvPr>
            <p:ph type="title"/>
          </p:nvPr>
        </p:nvSpPr>
        <p:spPr>
          <a:xfrm>
            <a:off x="234950" y="96043"/>
            <a:ext cx="10515600" cy="1325563"/>
          </a:xfrm>
        </p:spPr>
        <p:txBody>
          <a:bodyPr>
            <a:normAutofit/>
          </a:bodyPr>
          <a:lstStyle/>
          <a:p>
            <a:r>
              <a:rPr lang="en-US" altLang="en-US" sz="4000" dirty="0">
                <a:solidFill>
                  <a:srgbClr val="CD0000"/>
                </a:solidFill>
              </a:rPr>
              <a:t>Cycle-Cut Intersection</a:t>
            </a:r>
          </a:p>
        </p:txBody>
      </p:sp>
      <p:sp>
        <p:nvSpPr>
          <p:cNvPr id="687109" name="Rectangle 5"/>
          <p:cNvSpPr>
            <a:spLocks noGrp="1" noChangeArrowheads="1"/>
          </p:cNvSpPr>
          <p:nvPr>
            <p:ph type="body" idx="1"/>
          </p:nvPr>
        </p:nvSpPr>
        <p:spPr>
          <a:xfrm>
            <a:off x="614363" y="1382712"/>
            <a:ext cx="10515600" cy="4351338"/>
          </a:xfrm>
          <a:ln/>
          <a:extLst>
            <a:ext uri="{91240B29-F687-4f45-9708-019B960494DF}">
              <a14:hiddenLine xmlns="" xmlns:a14="http://schemas.microsoft.com/office/drawing/2010/main" w="25400">
                <a:solidFill>
                  <a:schemeClr val="tx1"/>
                </a:solidFill>
                <a:miter lim="800000"/>
                <a:headEnd/>
                <a:tailEnd/>
              </a14:hiddenLine>
            </a:ext>
          </a:extLst>
        </p:spPr>
        <p:txBody>
          <a:bodyPr>
            <a:normAutofit/>
          </a:bodyPr>
          <a:lstStyle/>
          <a:p>
            <a:pPr marL="342900" indent="-342900"/>
            <a:r>
              <a:rPr lang="en-US" altLang="en-US" dirty="0">
                <a:latin typeface="+mj-lt"/>
              </a:rPr>
              <a:t>Claim.  </a:t>
            </a:r>
            <a:r>
              <a:rPr lang="en-US" altLang="en-US" dirty="0">
                <a:solidFill>
                  <a:schemeClr val="tx1"/>
                </a:solidFill>
                <a:latin typeface="+mj-lt"/>
              </a:rPr>
              <a:t>A cycle and a </a:t>
            </a:r>
            <a:r>
              <a:rPr lang="en-US" altLang="en-US" dirty="0" err="1">
                <a:solidFill>
                  <a:schemeClr val="tx1"/>
                </a:solidFill>
                <a:latin typeface="+mj-lt"/>
              </a:rPr>
              <a:t>cutset</a:t>
            </a:r>
            <a:r>
              <a:rPr lang="en-US" altLang="en-US" dirty="0">
                <a:solidFill>
                  <a:schemeClr val="tx1"/>
                </a:solidFill>
                <a:latin typeface="+mj-lt"/>
              </a:rPr>
              <a:t> intersect in an even number of edges.</a:t>
            </a:r>
          </a:p>
          <a:p>
            <a:pPr marL="342900" indent="-342900"/>
            <a:endParaRPr lang="en-US" altLang="en-US" dirty="0">
              <a:solidFill>
                <a:schemeClr val="tx1"/>
              </a:solidFill>
            </a:endParaRPr>
          </a:p>
          <a:p>
            <a:pPr marL="342900" indent="-342900"/>
            <a:endParaRPr lang="en-US" altLang="en-US" dirty="0"/>
          </a:p>
          <a:p>
            <a:pPr marL="342900" indent="-342900"/>
            <a:endParaRPr lang="en-US" altLang="en-US" dirty="0"/>
          </a:p>
          <a:p>
            <a:pPr marL="342900" indent="-342900"/>
            <a:endParaRPr lang="en-US" altLang="en-US" dirty="0"/>
          </a:p>
          <a:p>
            <a:pPr marL="342900" indent="-342900"/>
            <a:endParaRPr lang="en-US" altLang="en-US" dirty="0"/>
          </a:p>
        </p:txBody>
      </p:sp>
      <p:sp>
        <p:nvSpPr>
          <p:cNvPr id="687110" name="Oval 6"/>
          <p:cNvSpPr>
            <a:spLocks noChangeArrowheads="1"/>
          </p:cNvSpPr>
          <p:nvPr/>
        </p:nvSpPr>
        <p:spPr bwMode="auto">
          <a:xfrm>
            <a:off x="7518400" y="4813300"/>
            <a:ext cx="76200" cy="76200"/>
          </a:xfrm>
          <a:prstGeom prst="ellipse">
            <a:avLst/>
          </a:prstGeom>
          <a:solidFill>
            <a:schemeClr val="bg2"/>
          </a:solidFill>
          <a:ln w="25400">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687111" name="Oval 7"/>
          <p:cNvSpPr>
            <a:spLocks noChangeArrowheads="1"/>
          </p:cNvSpPr>
          <p:nvPr/>
        </p:nvSpPr>
        <p:spPr bwMode="auto">
          <a:xfrm>
            <a:off x="5029200" y="4953000"/>
            <a:ext cx="76200" cy="76200"/>
          </a:xfrm>
          <a:prstGeom prst="ellipse">
            <a:avLst/>
          </a:prstGeom>
          <a:solidFill>
            <a:schemeClr val="bg2"/>
          </a:solidFill>
          <a:ln w="25400">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687112" name="Oval 8"/>
          <p:cNvSpPr>
            <a:spLocks noChangeArrowheads="1"/>
          </p:cNvSpPr>
          <p:nvPr/>
        </p:nvSpPr>
        <p:spPr bwMode="auto">
          <a:xfrm>
            <a:off x="4146550" y="6172200"/>
            <a:ext cx="76200" cy="76200"/>
          </a:xfrm>
          <a:prstGeom prst="ellipse">
            <a:avLst/>
          </a:prstGeom>
          <a:solidFill>
            <a:schemeClr val="bg2"/>
          </a:solidFill>
          <a:ln w="25400">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687113" name="Oval 9"/>
          <p:cNvSpPr>
            <a:spLocks noChangeArrowheads="1"/>
          </p:cNvSpPr>
          <p:nvPr/>
        </p:nvSpPr>
        <p:spPr bwMode="auto">
          <a:xfrm>
            <a:off x="6946900" y="6121400"/>
            <a:ext cx="76200" cy="76200"/>
          </a:xfrm>
          <a:prstGeom prst="ellipse">
            <a:avLst/>
          </a:prstGeom>
          <a:solidFill>
            <a:schemeClr val="bg2"/>
          </a:solidFill>
          <a:ln w="25400">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687114" name="Oval 10"/>
          <p:cNvSpPr>
            <a:spLocks noChangeArrowheads="1"/>
          </p:cNvSpPr>
          <p:nvPr/>
        </p:nvSpPr>
        <p:spPr bwMode="auto">
          <a:xfrm>
            <a:off x="5181600" y="5486400"/>
            <a:ext cx="76200" cy="76200"/>
          </a:xfrm>
          <a:prstGeom prst="ellipse">
            <a:avLst/>
          </a:prstGeom>
          <a:solidFill>
            <a:schemeClr val="bg2"/>
          </a:solidFill>
          <a:ln w="25400">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687115" name="Oval 11"/>
          <p:cNvSpPr>
            <a:spLocks noChangeArrowheads="1"/>
          </p:cNvSpPr>
          <p:nvPr/>
        </p:nvSpPr>
        <p:spPr bwMode="auto">
          <a:xfrm>
            <a:off x="7340600" y="5383213"/>
            <a:ext cx="76200" cy="76200"/>
          </a:xfrm>
          <a:prstGeom prst="ellipse">
            <a:avLst/>
          </a:prstGeom>
          <a:solidFill>
            <a:schemeClr val="bg2"/>
          </a:solidFill>
          <a:ln w="25400">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cxnSp>
        <p:nvCxnSpPr>
          <p:cNvPr id="687116" name="AutoShape 12"/>
          <p:cNvCxnSpPr>
            <a:cxnSpLocks noChangeShapeType="1"/>
            <a:stCxn id="687111" idx="6"/>
            <a:endCxn id="687110" idx="2"/>
          </p:cNvCxnSpPr>
          <p:nvPr/>
        </p:nvCxnSpPr>
        <p:spPr bwMode="auto">
          <a:xfrm flipV="1">
            <a:off x="5118100" y="4851400"/>
            <a:ext cx="2387600" cy="139700"/>
          </a:xfrm>
          <a:prstGeom prst="straightConnector1">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7117" name="AutoShape 13"/>
          <p:cNvCxnSpPr>
            <a:cxnSpLocks noChangeShapeType="1"/>
            <a:stCxn id="687114" idx="6"/>
            <a:endCxn id="687115" idx="3"/>
          </p:cNvCxnSpPr>
          <p:nvPr/>
        </p:nvCxnSpPr>
        <p:spPr bwMode="auto">
          <a:xfrm flipV="1">
            <a:off x="5270501" y="5461000"/>
            <a:ext cx="2081213" cy="63500"/>
          </a:xfrm>
          <a:prstGeom prst="straightConnector1">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7118" name="AutoShape 14"/>
          <p:cNvCxnSpPr>
            <a:cxnSpLocks noChangeShapeType="1"/>
            <a:stCxn id="687113" idx="2"/>
            <a:endCxn id="687112" idx="6"/>
          </p:cNvCxnSpPr>
          <p:nvPr/>
        </p:nvCxnSpPr>
        <p:spPr bwMode="auto">
          <a:xfrm flipH="1">
            <a:off x="4235450" y="6159500"/>
            <a:ext cx="2698750" cy="50800"/>
          </a:xfrm>
          <a:prstGeom prst="straightConnector1">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687119" name="Oval 15"/>
          <p:cNvSpPr>
            <a:spLocks noChangeArrowheads="1"/>
          </p:cNvSpPr>
          <p:nvPr/>
        </p:nvSpPr>
        <p:spPr bwMode="auto">
          <a:xfrm>
            <a:off x="4953000" y="5854700"/>
            <a:ext cx="76200" cy="76200"/>
          </a:xfrm>
          <a:prstGeom prst="ellipse">
            <a:avLst/>
          </a:prstGeom>
          <a:solidFill>
            <a:schemeClr val="bg2"/>
          </a:solidFill>
          <a:ln w="25400">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687120" name="Oval 16"/>
          <p:cNvSpPr>
            <a:spLocks noChangeArrowheads="1"/>
          </p:cNvSpPr>
          <p:nvPr/>
        </p:nvSpPr>
        <p:spPr bwMode="auto">
          <a:xfrm>
            <a:off x="6629400" y="5676900"/>
            <a:ext cx="76200" cy="76200"/>
          </a:xfrm>
          <a:prstGeom prst="ellipse">
            <a:avLst/>
          </a:prstGeom>
          <a:solidFill>
            <a:schemeClr val="bg2"/>
          </a:solidFill>
          <a:ln w="25400">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cxnSp>
        <p:nvCxnSpPr>
          <p:cNvPr id="687121" name="AutoShape 17"/>
          <p:cNvCxnSpPr>
            <a:cxnSpLocks noChangeShapeType="1"/>
            <a:stCxn id="687120" idx="2"/>
            <a:endCxn id="687119" idx="6"/>
          </p:cNvCxnSpPr>
          <p:nvPr/>
        </p:nvCxnSpPr>
        <p:spPr bwMode="auto">
          <a:xfrm flipH="1">
            <a:off x="5041900" y="5715000"/>
            <a:ext cx="1574800" cy="177800"/>
          </a:xfrm>
          <a:prstGeom prst="straightConnector1">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687122" name="Oval 18"/>
          <p:cNvSpPr>
            <a:spLocks noChangeAspect="1" noChangeArrowheads="1"/>
          </p:cNvSpPr>
          <p:nvPr/>
        </p:nvSpPr>
        <p:spPr bwMode="auto">
          <a:xfrm>
            <a:off x="2917826" y="1943101"/>
            <a:ext cx="246063" cy="246063"/>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400"/>
              <a:t>1</a:t>
            </a:r>
          </a:p>
        </p:txBody>
      </p:sp>
      <p:sp>
        <p:nvSpPr>
          <p:cNvPr id="687123" name="Oval 19"/>
          <p:cNvSpPr>
            <a:spLocks noChangeAspect="1" noChangeArrowheads="1"/>
          </p:cNvSpPr>
          <p:nvPr/>
        </p:nvSpPr>
        <p:spPr bwMode="auto">
          <a:xfrm>
            <a:off x="6269038" y="1785938"/>
            <a:ext cx="246062" cy="246062"/>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400"/>
              <a:t>3</a:t>
            </a:r>
          </a:p>
        </p:txBody>
      </p:sp>
      <p:sp>
        <p:nvSpPr>
          <p:cNvPr id="687124" name="Oval 20"/>
          <p:cNvSpPr>
            <a:spLocks noChangeAspect="1" noChangeArrowheads="1"/>
          </p:cNvSpPr>
          <p:nvPr/>
        </p:nvSpPr>
        <p:spPr bwMode="auto">
          <a:xfrm>
            <a:off x="6076951" y="3159126"/>
            <a:ext cx="246063" cy="246063"/>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400">
                <a:solidFill>
                  <a:schemeClr val="bg1"/>
                </a:solidFill>
              </a:rPr>
              <a:t>8</a:t>
            </a:r>
          </a:p>
        </p:txBody>
      </p:sp>
      <p:sp>
        <p:nvSpPr>
          <p:cNvPr id="687125" name="Oval 21"/>
          <p:cNvSpPr>
            <a:spLocks noChangeAspect="1" noChangeArrowheads="1"/>
          </p:cNvSpPr>
          <p:nvPr/>
        </p:nvSpPr>
        <p:spPr bwMode="auto">
          <a:xfrm>
            <a:off x="3573463" y="1785938"/>
            <a:ext cx="246062" cy="246062"/>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400"/>
              <a:t>2</a:t>
            </a:r>
          </a:p>
        </p:txBody>
      </p:sp>
      <p:sp>
        <p:nvSpPr>
          <p:cNvPr id="687126" name="Oval 22"/>
          <p:cNvSpPr>
            <a:spLocks noChangeAspect="1" noChangeArrowheads="1"/>
          </p:cNvSpPr>
          <p:nvPr/>
        </p:nvSpPr>
        <p:spPr bwMode="auto">
          <a:xfrm>
            <a:off x="3943351" y="2320926"/>
            <a:ext cx="246063" cy="246063"/>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400"/>
              <a:t>6</a:t>
            </a:r>
          </a:p>
        </p:txBody>
      </p:sp>
      <p:sp>
        <p:nvSpPr>
          <p:cNvPr id="687127" name="Oval 23"/>
          <p:cNvSpPr>
            <a:spLocks noChangeAspect="1" noChangeArrowheads="1"/>
          </p:cNvSpPr>
          <p:nvPr/>
        </p:nvSpPr>
        <p:spPr bwMode="auto">
          <a:xfrm>
            <a:off x="3602038" y="3209926"/>
            <a:ext cx="246062" cy="246063"/>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400"/>
              <a:t>7</a:t>
            </a:r>
          </a:p>
        </p:txBody>
      </p:sp>
      <p:sp>
        <p:nvSpPr>
          <p:cNvPr id="687128" name="Oval 24"/>
          <p:cNvSpPr>
            <a:spLocks noChangeAspect="1" noChangeArrowheads="1"/>
          </p:cNvSpPr>
          <p:nvPr/>
        </p:nvSpPr>
        <p:spPr bwMode="auto">
          <a:xfrm>
            <a:off x="5872163" y="2320925"/>
            <a:ext cx="246062" cy="249238"/>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400">
                <a:solidFill>
                  <a:schemeClr val="bg1"/>
                </a:solidFill>
              </a:rPr>
              <a:t>4</a:t>
            </a:r>
          </a:p>
        </p:txBody>
      </p:sp>
      <p:sp>
        <p:nvSpPr>
          <p:cNvPr id="687129" name="Oval 25"/>
          <p:cNvSpPr>
            <a:spLocks noChangeAspect="1" noChangeArrowheads="1"/>
          </p:cNvSpPr>
          <p:nvPr/>
        </p:nvSpPr>
        <p:spPr bwMode="auto">
          <a:xfrm>
            <a:off x="4441826" y="2701926"/>
            <a:ext cx="246063" cy="246063"/>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400">
                <a:solidFill>
                  <a:schemeClr val="bg1"/>
                </a:solidFill>
              </a:rPr>
              <a:t>5</a:t>
            </a:r>
          </a:p>
        </p:txBody>
      </p:sp>
      <p:cxnSp>
        <p:nvCxnSpPr>
          <p:cNvPr id="687130" name="AutoShape 26"/>
          <p:cNvCxnSpPr>
            <a:cxnSpLocks noChangeShapeType="1"/>
            <a:stCxn id="687122" idx="6"/>
            <a:endCxn id="687125" idx="3"/>
          </p:cNvCxnSpPr>
          <p:nvPr/>
        </p:nvCxnSpPr>
        <p:spPr bwMode="auto">
          <a:xfrm flipV="1">
            <a:off x="3163889" y="1995489"/>
            <a:ext cx="446087" cy="71437"/>
          </a:xfrm>
          <a:prstGeom prst="straightConnector1">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7131" name="AutoShape 27"/>
          <p:cNvCxnSpPr>
            <a:cxnSpLocks noChangeShapeType="1"/>
            <a:stCxn id="687122" idx="5"/>
            <a:endCxn id="687126" idx="1"/>
          </p:cNvCxnSpPr>
          <p:nvPr/>
        </p:nvCxnSpPr>
        <p:spPr bwMode="auto">
          <a:xfrm>
            <a:off x="3127375" y="2152650"/>
            <a:ext cx="852488" cy="204788"/>
          </a:xfrm>
          <a:prstGeom prst="straightConnector1">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7132" name="AutoShape 28"/>
          <p:cNvCxnSpPr>
            <a:cxnSpLocks noChangeShapeType="1"/>
            <a:stCxn id="687122" idx="4"/>
            <a:endCxn id="687127" idx="0"/>
          </p:cNvCxnSpPr>
          <p:nvPr/>
        </p:nvCxnSpPr>
        <p:spPr bwMode="auto">
          <a:xfrm>
            <a:off x="3041651" y="2189163"/>
            <a:ext cx="684213" cy="1020762"/>
          </a:xfrm>
          <a:prstGeom prst="straightConnector1">
            <a:avLst/>
          </a:prstGeom>
          <a:noFill/>
          <a:ln w="1587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7133" name="AutoShape 29"/>
          <p:cNvCxnSpPr>
            <a:cxnSpLocks noChangeShapeType="1"/>
            <a:stCxn id="687126" idx="7"/>
            <a:endCxn id="687123" idx="2"/>
          </p:cNvCxnSpPr>
          <p:nvPr/>
        </p:nvCxnSpPr>
        <p:spPr bwMode="auto">
          <a:xfrm flipV="1">
            <a:off x="4152900" y="1909764"/>
            <a:ext cx="2116138" cy="447675"/>
          </a:xfrm>
          <a:prstGeom prst="straightConnector1">
            <a:avLst/>
          </a:prstGeom>
          <a:noFill/>
          <a:ln w="1587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7134" name="AutoShape 30"/>
          <p:cNvCxnSpPr>
            <a:cxnSpLocks noChangeShapeType="1"/>
            <a:stCxn id="687128" idx="7"/>
            <a:endCxn id="687123" idx="4"/>
          </p:cNvCxnSpPr>
          <p:nvPr/>
        </p:nvCxnSpPr>
        <p:spPr bwMode="auto">
          <a:xfrm flipV="1">
            <a:off x="6081713" y="2032000"/>
            <a:ext cx="311150" cy="325438"/>
          </a:xfrm>
          <a:prstGeom prst="straightConnector1">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7135" name="AutoShape 31"/>
          <p:cNvCxnSpPr>
            <a:cxnSpLocks noChangeShapeType="1"/>
            <a:stCxn id="687126" idx="5"/>
            <a:endCxn id="687129" idx="1"/>
          </p:cNvCxnSpPr>
          <p:nvPr/>
        </p:nvCxnSpPr>
        <p:spPr bwMode="auto">
          <a:xfrm>
            <a:off x="4152900" y="2530476"/>
            <a:ext cx="325438" cy="207963"/>
          </a:xfrm>
          <a:prstGeom prst="straightConnector1">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7136" name="AutoShape 32"/>
          <p:cNvCxnSpPr>
            <a:cxnSpLocks noChangeShapeType="1"/>
            <a:stCxn id="687129" idx="5"/>
            <a:endCxn id="687124" idx="2"/>
          </p:cNvCxnSpPr>
          <p:nvPr/>
        </p:nvCxnSpPr>
        <p:spPr bwMode="auto">
          <a:xfrm>
            <a:off x="4651376" y="2911476"/>
            <a:ext cx="1425575" cy="371475"/>
          </a:xfrm>
          <a:prstGeom prst="straightConnector1">
            <a:avLst/>
          </a:prstGeom>
          <a:noFill/>
          <a:ln w="1587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7137" name="AutoShape 33"/>
          <p:cNvCxnSpPr>
            <a:cxnSpLocks noChangeShapeType="1"/>
            <a:stCxn id="687129" idx="6"/>
            <a:endCxn id="687128" idx="2"/>
          </p:cNvCxnSpPr>
          <p:nvPr/>
        </p:nvCxnSpPr>
        <p:spPr bwMode="auto">
          <a:xfrm flipV="1">
            <a:off x="4687889" y="2446338"/>
            <a:ext cx="1184275" cy="379412"/>
          </a:xfrm>
          <a:prstGeom prst="straightConnector1">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7138" name="AutoShape 34"/>
          <p:cNvCxnSpPr>
            <a:cxnSpLocks noChangeShapeType="1"/>
            <a:stCxn id="687128" idx="4"/>
            <a:endCxn id="687124" idx="0"/>
          </p:cNvCxnSpPr>
          <p:nvPr/>
        </p:nvCxnSpPr>
        <p:spPr bwMode="auto">
          <a:xfrm>
            <a:off x="5995989" y="2570163"/>
            <a:ext cx="204787" cy="588962"/>
          </a:xfrm>
          <a:prstGeom prst="straightConnector1">
            <a:avLst/>
          </a:prstGeom>
          <a:noFill/>
          <a:ln w="1587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7139" name="AutoShape 35"/>
          <p:cNvCxnSpPr>
            <a:cxnSpLocks noChangeAspect="1" noChangeShapeType="1"/>
            <a:endCxn id="687129" idx="7"/>
          </p:cNvCxnSpPr>
          <p:nvPr/>
        </p:nvCxnSpPr>
        <p:spPr bwMode="auto">
          <a:xfrm flipH="1">
            <a:off x="4651375" y="2000250"/>
            <a:ext cx="1682750" cy="738188"/>
          </a:xfrm>
          <a:prstGeom prst="straightConnector1">
            <a:avLst/>
          </a:prstGeom>
          <a:noFill/>
          <a:ln w="38100">
            <a:solidFill>
              <a:srgbClr val="00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7140" name="AutoShape 36"/>
          <p:cNvCxnSpPr>
            <a:cxnSpLocks noChangeShapeType="1"/>
            <a:stCxn id="687126" idx="4"/>
            <a:endCxn id="687127" idx="7"/>
          </p:cNvCxnSpPr>
          <p:nvPr/>
        </p:nvCxnSpPr>
        <p:spPr bwMode="auto">
          <a:xfrm flipH="1">
            <a:off x="3811589" y="2566988"/>
            <a:ext cx="255587" cy="679450"/>
          </a:xfrm>
          <a:prstGeom prst="straightConnector1">
            <a:avLst/>
          </a:prstGeom>
          <a:noFill/>
          <a:ln w="1587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7141" name="AutoShape 37"/>
          <p:cNvCxnSpPr>
            <a:cxnSpLocks noChangeShapeType="1"/>
            <a:stCxn id="687127" idx="6"/>
            <a:endCxn id="687129" idx="2"/>
          </p:cNvCxnSpPr>
          <p:nvPr/>
        </p:nvCxnSpPr>
        <p:spPr bwMode="auto">
          <a:xfrm flipV="1">
            <a:off x="3848101" y="2825750"/>
            <a:ext cx="593725" cy="508000"/>
          </a:xfrm>
          <a:prstGeom prst="straightConnector1">
            <a:avLst/>
          </a:prstGeom>
          <a:noFill/>
          <a:ln w="38100">
            <a:solidFill>
              <a:srgbClr val="00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7142" name="AutoShape 38"/>
          <p:cNvCxnSpPr>
            <a:cxnSpLocks noChangeShapeType="1"/>
            <a:stCxn id="687125" idx="6"/>
            <a:endCxn id="687123" idx="1"/>
          </p:cNvCxnSpPr>
          <p:nvPr/>
        </p:nvCxnSpPr>
        <p:spPr bwMode="auto">
          <a:xfrm flipV="1">
            <a:off x="3819526" y="1822451"/>
            <a:ext cx="2486025" cy="87313"/>
          </a:xfrm>
          <a:prstGeom prst="straightConnector1">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7143" name="AutoShape 39"/>
          <p:cNvCxnSpPr>
            <a:cxnSpLocks noChangeShapeType="1"/>
            <a:stCxn id="687127" idx="6"/>
            <a:endCxn id="687124" idx="3"/>
          </p:cNvCxnSpPr>
          <p:nvPr/>
        </p:nvCxnSpPr>
        <p:spPr bwMode="auto">
          <a:xfrm>
            <a:off x="3848101" y="3333751"/>
            <a:ext cx="2265363" cy="34925"/>
          </a:xfrm>
          <a:prstGeom prst="straightConnector1">
            <a:avLst/>
          </a:prstGeom>
          <a:noFill/>
          <a:ln w="38100">
            <a:solidFill>
              <a:srgbClr val="00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687144" name="Text Box 40"/>
          <p:cNvSpPr txBox="1">
            <a:spLocks noChangeArrowheads="1"/>
          </p:cNvSpPr>
          <p:nvPr/>
        </p:nvSpPr>
        <p:spPr bwMode="auto">
          <a:xfrm>
            <a:off x="3349625" y="5051425"/>
            <a:ext cx="381000" cy="374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lang="en-US" altLang="en-US"/>
              <a:t>S</a:t>
            </a:r>
          </a:p>
        </p:txBody>
      </p:sp>
      <p:sp>
        <p:nvSpPr>
          <p:cNvPr id="687145" name="Text Box 41"/>
          <p:cNvSpPr txBox="1">
            <a:spLocks noChangeArrowheads="1"/>
          </p:cNvSpPr>
          <p:nvPr/>
        </p:nvSpPr>
        <p:spPr bwMode="auto">
          <a:xfrm>
            <a:off x="7745413" y="5797550"/>
            <a:ext cx="838200" cy="374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lang="en-US" altLang="en-US"/>
              <a:t>V - S</a:t>
            </a:r>
          </a:p>
        </p:txBody>
      </p:sp>
      <p:sp>
        <p:nvSpPr>
          <p:cNvPr id="687146" name="Text Box 42"/>
          <p:cNvSpPr txBox="1">
            <a:spLocks noChangeArrowheads="1"/>
          </p:cNvSpPr>
          <p:nvPr/>
        </p:nvSpPr>
        <p:spPr bwMode="auto">
          <a:xfrm>
            <a:off x="5715000" y="4495800"/>
            <a:ext cx="381000" cy="374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lang="en-US" altLang="en-US"/>
              <a:t>C</a:t>
            </a:r>
          </a:p>
        </p:txBody>
      </p:sp>
      <p:sp>
        <p:nvSpPr>
          <p:cNvPr id="687147" name="Freeform 43"/>
          <p:cNvSpPr>
            <a:spLocks/>
          </p:cNvSpPr>
          <p:nvPr/>
        </p:nvSpPr>
        <p:spPr bwMode="auto">
          <a:xfrm>
            <a:off x="3213100" y="4800600"/>
            <a:ext cx="1816100" cy="1447800"/>
          </a:xfrm>
          <a:custGeom>
            <a:avLst/>
            <a:gdLst>
              <a:gd name="T0" fmla="*/ 616 w 1144"/>
              <a:gd name="T1" fmla="*/ 912 h 912"/>
              <a:gd name="T2" fmla="*/ 568 w 1144"/>
              <a:gd name="T3" fmla="*/ 864 h 912"/>
              <a:gd name="T4" fmla="*/ 280 w 1144"/>
              <a:gd name="T5" fmla="*/ 864 h 912"/>
              <a:gd name="T6" fmla="*/ 40 w 1144"/>
              <a:gd name="T7" fmla="*/ 576 h 912"/>
              <a:gd name="T8" fmla="*/ 520 w 1144"/>
              <a:gd name="T9" fmla="*/ 432 h 912"/>
              <a:gd name="T10" fmla="*/ 472 w 1144"/>
              <a:gd name="T11" fmla="*/ 96 h 912"/>
              <a:gd name="T12" fmla="*/ 904 w 1144"/>
              <a:gd name="T13" fmla="*/ 0 h 912"/>
              <a:gd name="T14" fmla="*/ 1144 w 1144"/>
              <a:gd name="T15" fmla="*/ 96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4" h="912">
                <a:moveTo>
                  <a:pt x="616" y="912"/>
                </a:moveTo>
                <a:cubicBezTo>
                  <a:pt x="620" y="892"/>
                  <a:pt x="624" y="872"/>
                  <a:pt x="568" y="864"/>
                </a:cubicBezTo>
                <a:cubicBezTo>
                  <a:pt x="512" y="856"/>
                  <a:pt x="368" y="912"/>
                  <a:pt x="280" y="864"/>
                </a:cubicBezTo>
                <a:cubicBezTo>
                  <a:pt x="192" y="816"/>
                  <a:pt x="0" y="648"/>
                  <a:pt x="40" y="576"/>
                </a:cubicBezTo>
                <a:cubicBezTo>
                  <a:pt x="80" y="504"/>
                  <a:pt x="448" y="512"/>
                  <a:pt x="520" y="432"/>
                </a:cubicBezTo>
                <a:cubicBezTo>
                  <a:pt x="592" y="352"/>
                  <a:pt x="408" y="168"/>
                  <a:pt x="472" y="96"/>
                </a:cubicBezTo>
                <a:cubicBezTo>
                  <a:pt x="536" y="24"/>
                  <a:pt x="792" y="0"/>
                  <a:pt x="904" y="0"/>
                </a:cubicBezTo>
                <a:cubicBezTo>
                  <a:pt x="1016" y="0"/>
                  <a:pt x="1096" y="80"/>
                  <a:pt x="1144" y="96"/>
                </a:cubicBezTo>
              </a:path>
            </a:pathLst>
          </a:custGeom>
          <a:noFill/>
          <a:ln w="25400"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en-US"/>
          </a:p>
        </p:txBody>
      </p:sp>
      <p:sp>
        <p:nvSpPr>
          <p:cNvPr id="687148" name="Freeform 44"/>
          <p:cNvSpPr>
            <a:spLocks/>
          </p:cNvSpPr>
          <p:nvPr/>
        </p:nvSpPr>
        <p:spPr bwMode="auto">
          <a:xfrm>
            <a:off x="4152900" y="5321300"/>
            <a:ext cx="1028700" cy="596900"/>
          </a:xfrm>
          <a:custGeom>
            <a:avLst/>
            <a:gdLst>
              <a:gd name="T0" fmla="*/ 552 w 648"/>
              <a:gd name="T1" fmla="*/ 344 h 376"/>
              <a:gd name="T2" fmla="*/ 72 w 648"/>
              <a:gd name="T3" fmla="*/ 344 h 376"/>
              <a:gd name="T4" fmla="*/ 120 w 648"/>
              <a:gd name="T5" fmla="*/ 152 h 376"/>
              <a:gd name="T6" fmla="*/ 360 w 648"/>
              <a:gd name="T7" fmla="*/ 8 h 376"/>
              <a:gd name="T8" fmla="*/ 504 w 648"/>
              <a:gd name="T9" fmla="*/ 200 h 376"/>
              <a:gd name="T10" fmla="*/ 648 w 648"/>
              <a:gd name="T11" fmla="*/ 152 h 376"/>
            </a:gdLst>
            <a:ahLst/>
            <a:cxnLst>
              <a:cxn ang="0">
                <a:pos x="T0" y="T1"/>
              </a:cxn>
              <a:cxn ang="0">
                <a:pos x="T2" y="T3"/>
              </a:cxn>
              <a:cxn ang="0">
                <a:pos x="T4" y="T5"/>
              </a:cxn>
              <a:cxn ang="0">
                <a:pos x="T6" y="T7"/>
              </a:cxn>
              <a:cxn ang="0">
                <a:pos x="T8" y="T9"/>
              </a:cxn>
              <a:cxn ang="0">
                <a:pos x="T10" y="T11"/>
              </a:cxn>
            </a:cxnLst>
            <a:rect l="0" t="0" r="r" b="b"/>
            <a:pathLst>
              <a:path w="648" h="376">
                <a:moveTo>
                  <a:pt x="552" y="344"/>
                </a:moveTo>
                <a:cubicBezTo>
                  <a:pt x="348" y="360"/>
                  <a:pt x="144" y="376"/>
                  <a:pt x="72" y="344"/>
                </a:cubicBezTo>
                <a:cubicBezTo>
                  <a:pt x="0" y="312"/>
                  <a:pt x="72" y="208"/>
                  <a:pt x="120" y="152"/>
                </a:cubicBezTo>
                <a:cubicBezTo>
                  <a:pt x="168" y="96"/>
                  <a:pt x="296" y="0"/>
                  <a:pt x="360" y="8"/>
                </a:cubicBezTo>
                <a:cubicBezTo>
                  <a:pt x="424" y="16"/>
                  <a:pt x="456" y="176"/>
                  <a:pt x="504" y="200"/>
                </a:cubicBezTo>
                <a:cubicBezTo>
                  <a:pt x="552" y="224"/>
                  <a:pt x="600" y="188"/>
                  <a:pt x="648" y="152"/>
                </a:cubicBezTo>
              </a:path>
            </a:pathLst>
          </a:custGeom>
          <a:noFill/>
          <a:ln w="25400"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en-US"/>
          </a:p>
        </p:txBody>
      </p:sp>
      <p:sp>
        <p:nvSpPr>
          <p:cNvPr id="687149" name="Freeform 45"/>
          <p:cNvSpPr>
            <a:spLocks/>
          </p:cNvSpPr>
          <p:nvPr/>
        </p:nvSpPr>
        <p:spPr bwMode="auto">
          <a:xfrm>
            <a:off x="7353300" y="4851400"/>
            <a:ext cx="1028700" cy="863600"/>
          </a:xfrm>
          <a:custGeom>
            <a:avLst/>
            <a:gdLst>
              <a:gd name="T0" fmla="*/ 0 w 648"/>
              <a:gd name="T1" fmla="*/ 336 h 544"/>
              <a:gd name="T2" fmla="*/ 48 w 648"/>
              <a:gd name="T3" fmla="*/ 384 h 544"/>
              <a:gd name="T4" fmla="*/ 192 w 648"/>
              <a:gd name="T5" fmla="*/ 432 h 544"/>
              <a:gd name="T6" fmla="*/ 528 w 648"/>
              <a:gd name="T7" fmla="*/ 528 h 544"/>
              <a:gd name="T8" fmla="*/ 624 w 648"/>
              <a:gd name="T9" fmla="*/ 336 h 544"/>
              <a:gd name="T10" fmla="*/ 384 w 648"/>
              <a:gd name="T11" fmla="*/ 240 h 544"/>
              <a:gd name="T12" fmla="*/ 384 w 648"/>
              <a:gd name="T13" fmla="*/ 96 h 544"/>
              <a:gd name="T14" fmla="*/ 144 w 648"/>
              <a:gd name="T15" fmla="*/ 0 h 5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8" h="544">
                <a:moveTo>
                  <a:pt x="0" y="336"/>
                </a:moveTo>
                <a:cubicBezTo>
                  <a:pt x="8" y="352"/>
                  <a:pt x="16" y="368"/>
                  <a:pt x="48" y="384"/>
                </a:cubicBezTo>
                <a:cubicBezTo>
                  <a:pt x="80" y="400"/>
                  <a:pt x="112" y="408"/>
                  <a:pt x="192" y="432"/>
                </a:cubicBezTo>
                <a:cubicBezTo>
                  <a:pt x="272" y="456"/>
                  <a:pt x="456" y="544"/>
                  <a:pt x="528" y="528"/>
                </a:cubicBezTo>
                <a:cubicBezTo>
                  <a:pt x="600" y="512"/>
                  <a:pt x="648" y="384"/>
                  <a:pt x="624" y="336"/>
                </a:cubicBezTo>
                <a:cubicBezTo>
                  <a:pt x="600" y="288"/>
                  <a:pt x="424" y="280"/>
                  <a:pt x="384" y="240"/>
                </a:cubicBezTo>
                <a:cubicBezTo>
                  <a:pt x="344" y="200"/>
                  <a:pt x="424" y="136"/>
                  <a:pt x="384" y="96"/>
                </a:cubicBezTo>
                <a:cubicBezTo>
                  <a:pt x="344" y="56"/>
                  <a:pt x="244" y="28"/>
                  <a:pt x="144" y="0"/>
                </a:cubicBezTo>
              </a:path>
            </a:pathLst>
          </a:custGeom>
          <a:noFill/>
          <a:ln w="25400"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en-US"/>
          </a:p>
        </p:txBody>
      </p:sp>
      <p:sp>
        <p:nvSpPr>
          <p:cNvPr id="687150" name="Freeform 46"/>
          <p:cNvSpPr>
            <a:spLocks/>
          </p:cNvSpPr>
          <p:nvPr/>
        </p:nvSpPr>
        <p:spPr bwMode="auto">
          <a:xfrm>
            <a:off x="6629400" y="5626100"/>
            <a:ext cx="1092200" cy="800100"/>
          </a:xfrm>
          <a:custGeom>
            <a:avLst/>
            <a:gdLst>
              <a:gd name="T0" fmla="*/ 0 w 688"/>
              <a:gd name="T1" fmla="*/ 56 h 504"/>
              <a:gd name="T2" fmla="*/ 288 w 688"/>
              <a:gd name="T3" fmla="*/ 8 h 504"/>
              <a:gd name="T4" fmla="*/ 624 w 688"/>
              <a:gd name="T5" fmla="*/ 104 h 504"/>
              <a:gd name="T6" fmla="*/ 576 w 688"/>
              <a:gd name="T7" fmla="*/ 248 h 504"/>
              <a:gd name="T8" fmla="*/ 672 w 688"/>
              <a:gd name="T9" fmla="*/ 344 h 504"/>
              <a:gd name="T10" fmla="*/ 624 w 688"/>
              <a:gd name="T11" fmla="*/ 488 h 504"/>
              <a:gd name="T12" fmla="*/ 288 w 688"/>
              <a:gd name="T13" fmla="*/ 440 h 504"/>
              <a:gd name="T14" fmla="*/ 240 w 688"/>
              <a:gd name="T15" fmla="*/ 344 h 5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8" h="504">
                <a:moveTo>
                  <a:pt x="0" y="56"/>
                </a:moveTo>
                <a:cubicBezTo>
                  <a:pt x="92" y="28"/>
                  <a:pt x="184" y="0"/>
                  <a:pt x="288" y="8"/>
                </a:cubicBezTo>
                <a:cubicBezTo>
                  <a:pt x="392" y="16"/>
                  <a:pt x="576" y="64"/>
                  <a:pt x="624" y="104"/>
                </a:cubicBezTo>
                <a:cubicBezTo>
                  <a:pt x="672" y="144"/>
                  <a:pt x="568" y="208"/>
                  <a:pt x="576" y="248"/>
                </a:cubicBezTo>
                <a:cubicBezTo>
                  <a:pt x="584" y="288"/>
                  <a:pt x="664" y="304"/>
                  <a:pt x="672" y="344"/>
                </a:cubicBezTo>
                <a:cubicBezTo>
                  <a:pt x="680" y="384"/>
                  <a:pt x="688" y="472"/>
                  <a:pt x="624" y="488"/>
                </a:cubicBezTo>
                <a:cubicBezTo>
                  <a:pt x="560" y="504"/>
                  <a:pt x="352" y="464"/>
                  <a:pt x="288" y="440"/>
                </a:cubicBezTo>
                <a:cubicBezTo>
                  <a:pt x="224" y="416"/>
                  <a:pt x="232" y="380"/>
                  <a:pt x="240" y="344"/>
                </a:cubicBezTo>
              </a:path>
            </a:pathLst>
          </a:custGeom>
          <a:noFill/>
          <a:ln w="25400"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en-US"/>
          </a:p>
        </p:txBody>
      </p:sp>
      <p:cxnSp>
        <p:nvCxnSpPr>
          <p:cNvPr id="687151" name="AutoShape 47"/>
          <p:cNvCxnSpPr>
            <a:cxnSpLocks noChangeShapeType="1"/>
          </p:cNvCxnSpPr>
          <p:nvPr/>
        </p:nvCxnSpPr>
        <p:spPr bwMode="auto">
          <a:xfrm>
            <a:off x="4114800" y="2595564"/>
            <a:ext cx="325438" cy="192087"/>
          </a:xfrm>
          <a:prstGeom prst="straightConnector1">
            <a:avLst/>
          </a:prstGeom>
          <a:noFill/>
          <a:ln w="38100">
            <a:solidFill>
              <a:srgbClr val="00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87152" name="AutoShape 48"/>
          <p:cNvCxnSpPr>
            <a:cxnSpLocks noChangeShapeType="1"/>
          </p:cNvCxnSpPr>
          <p:nvPr/>
        </p:nvCxnSpPr>
        <p:spPr bwMode="auto">
          <a:xfrm flipV="1">
            <a:off x="6132513" y="2065338"/>
            <a:ext cx="311150" cy="309562"/>
          </a:xfrm>
          <a:prstGeom prst="straightConnector1">
            <a:avLst/>
          </a:prstGeom>
          <a:noFill/>
          <a:ln w="38100">
            <a:solidFill>
              <a:srgbClr val="00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687153" name="Rectangle 49"/>
          <p:cNvSpPr>
            <a:spLocks noChangeArrowheads="1"/>
          </p:cNvSpPr>
          <p:nvPr/>
        </p:nvSpPr>
        <p:spPr bwMode="auto">
          <a:xfrm>
            <a:off x="7086601" y="1996918"/>
            <a:ext cx="3332163" cy="794064"/>
          </a:xfrm>
          <a:prstGeom prst="rect">
            <a:avLst/>
          </a:prstGeom>
          <a:solidFill>
            <a:schemeClr val="accent6">
              <a:lumMod val="20000"/>
              <a:lumOff val="80000"/>
            </a:schemeClr>
          </a:solidFill>
          <a:ln>
            <a:noFill/>
          </a:ln>
          <a:effectLst/>
        </p:spPr>
        <p:txBody>
          <a:bodyPr lIns="92075" tIns="73152" rIns="92075" bIns="73152" anchor="ctr">
            <a:spAutoFit/>
          </a:bodyPr>
          <a:lstStyle/>
          <a:p>
            <a:r>
              <a:rPr lang="en-US" altLang="en-US" sz="1400" dirty="0"/>
              <a:t>Cycle  C = 1-2, 2-3, 3-4, 4-5, 5-6, 6-1</a:t>
            </a:r>
            <a:br>
              <a:rPr lang="en-US" altLang="en-US" sz="1400" dirty="0"/>
            </a:br>
            <a:r>
              <a:rPr lang="en-US" altLang="en-US" sz="1400" dirty="0" err="1"/>
              <a:t>Cutset</a:t>
            </a:r>
            <a:r>
              <a:rPr lang="en-US" altLang="en-US" sz="1400" dirty="0"/>
              <a:t> D = 3-4, 3-5, 5-6, 5-7, 7-8 </a:t>
            </a:r>
            <a:br>
              <a:rPr lang="en-US" altLang="en-US" sz="1400" dirty="0"/>
            </a:br>
            <a:r>
              <a:rPr lang="en-US" altLang="en-US" sz="1400" dirty="0"/>
              <a:t>Intersection = 3-4, 5-6</a:t>
            </a:r>
          </a:p>
        </p:txBody>
      </p:sp>
    </p:spTree>
    <p:extLst>
      <p:ext uri="{BB962C8B-B14F-4D97-AF65-F5344CB8AC3E}">
        <p14:creationId xmlns:p14="http://schemas.microsoft.com/office/powerpoint/2010/main" val="133155033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1" name="Rectangle 3"/>
          <p:cNvSpPr>
            <a:spLocks noGrp="1" noChangeArrowheads="1"/>
          </p:cNvSpPr>
          <p:nvPr>
            <p:ph type="title"/>
          </p:nvPr>
        </p:nvSpPr>
        <p:spPr>
          <a:xfrm>
            <a:off x="672748" y="367505"/>
            <a:ext cx="10515600" cy="1325563"/>
          </a:xfrm>
        </p:spPr>
        <p:txBody>
          <a:bodyPr>
            <a:normAutofit/>
          </a:bodyPr>
          <a:lstStyle/>
          <a:p>
            <a:r>
              <a:rPr lang="en-US" altLang="en-US" sz="4000" dirty="0">
                <a:solidFill>
                  <a:srgbClr val="CD0000"/>
                </a:solidFill>
              </a:rPr>
              <a:t>Prim's </a:t>
            </a:r>
            <a:r>
              <a:rPr lang="en-US" altLang="en-US" sz="4000" dirty="0" smtClean="0">
                <a:solidFill>
                  <a:srgbClr val="CD0000"/>
                </a:solidFill>
              </a:rPr>
              <a:t>Algorithm</a:t>
            </a:r>
            <a:endParaRPr lang="en-US" altLang="en-US" sz="4000" dirty="0">
              <a:solidFill>
                <a:srgbClr val="CD0000"/>
              </a:solidFill>
            </a:endParaRPr>
          </a:p>
        </p:txBody>
      </p:sp>
      <p:sp>
        <p:nvSpPr>
          <p:cNvPr id="606212" name="Rectangle 4"/>
          <p:cNvSpPr>
            <a:spLocks noGrp="1" noChangeArrowheads="1"/>
          </p:cNvSpPr>
          <p:nvPr>
            <p:ph type="body" idx="1"/>
          </p:nvPr>
        </p:nvSpPr>
        <p:spPr>
          <a:xfrm>
            <a:off x="753269" y="1443832"/>
            <a:ext cx="10515600" cy="4351338"/>
          </a:xfrm>
        </p:spPr>
        <p:txBody>
          <a:bodyPr/>
          <a:lstStyle/>
          <a:p>
            <a:r>
              <a:rPr lang="en-US" altLang="en-US" dirty="0">
                <a:latin typeface="+mj-lt"/>
              </a:rPr>
              <a:t>Prim's algorithm.  </a:t>
            </a:r>
            <a:r>
              <a:rPr lang="en-US" altLang="en-US" dirty="0">
                <a:solidFill>
                  <a:schemeClr val="hlink"/>
                </a:solidFill>
                <a:latin typeface="+mj-lt"/>
              </a:rPr>
              <a:t>[</a:t>
            </a:r>
            <a:r>
              <a:rPr lang="en-US" altLang="en-US" dirty="0" err="1">
                <a:solidFill>
                  <a:schemeClr val="hlink"/>
                </a:solidFill>
                <a:latin typeface="+mj-lt"/>
              </a:rPr>
              <a:t>Jarník</a:t>
            </a:r>
            <a:r>
              <a:rPr lang="en-US" altLang="en-US" dirty="0">
                <a:solidFill>
                  <a:schemeClr val="hlink"/>
                </a:solidFill>
                <a:latin typeface="+mj-lt"/>
              </a:rPr>
              <a:t> 1930, Dijkstra 1957, Prim 1959]</a:t>
            </a:r>
          </a:p>
          <a:p>
            <a:pPr lvl="1"/>
            <a:r>
              <a:rPr lang="en-US" altLang="en-US" dirty="0">
                <a:latin typeface="+mj-lt"/>
              </a:rPr>
              <a:t>Initialize S = any node.</a:t>
            </a:r>
          </a:p>
          <a:p>
            <a:pPr lvl="1"/>
            <a:r>
              <a:rPr lang="en-US" altLang="en-US" dirty="0">
                <a:latin typeface="+mj-lt"/>
              </a:rPr>
              <a:t>Apply cut property to S.</a:t>
            </a:r>
          </a:p>
          <a:p>
            <a:pPr lvl="1"/>
            <a:r>
              <a:rPr lang="en-US" altLang="en-US" dirty="0">
                <a:latin typeface="+mj-lt"/>
              </a:rPr>
              <a:t>Add min cost edge in </a:t>
            </a:r>
            <a:r>
              <a:rPr lang="en-US" altLang="en-US" dirty="0" err="1">
                <a:latin typeface="+mj-lt"/>
              </a:rPr>
              <a:t>cutset</a:t>
            </a:r>
            <a:r>
              <a:rPr lang="en-US" altLang="en-US" dirty="0">
                <a:latin typeface="+mj-lt"/>
              </a:rPr>
              <a:t> corresponding to S to T, and add one new explored node u to S.</a:t>
            </a:r>
          </a:p>
          <a:p>
            <a:pPr lvl="1"/>
            <a:endParaRPr lang="en-US" altLang="en-US" dirty="0"/>
          </a:p>
        </p:txBody>
      </p:sp>
      <p:sp>
        <p:nvSpPr>
          <p:cNvPr id="606213" name="Oval 5"/>
          <p:cNvSpPr>
            <a:spLocks noChangeArrowheads="1"/>
          </p:cNvSpPr>
          <p:nvPr/>
        </p:nvSpPr>
        <p:spPr bwMode="auto">
          <a:xfrm>
            <a:off x="4748213" y="3592513"/>
            <a:ext cx="201612" cy="201612"/>
          </a:xfrm>
          <a:prstGeom prst="ellipse">
            <a:avLst/>
          </a:prstGeom>
          <a:solidFill>
            <a:schemeClr val="tx2"/>
          </a:solidFill>
          <a:ln w="9525">
            <a:solidFill>
              <a:schemeClr val="hlink"/>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06214" name="Oval 6"/>
          <p:cNvSpPr>
            <a:spLocks noChangeArrowheads="1"/>
          </p:cNvSpPr>
          <p:nvPr/>
        </p:nvSpPr>
        <p:spPr bwMode="auto">
          <a:xfrm>
            <a:off x="8788400" y="3187700"/>
            <a:ext cx="203200" cy="203200"/>
          </a:xfrm>
          <a:prstGeom prst="ellipse">
            <a:avLst/>
          </a:prstGeom>
          <a:solidFill>
            <a:schemeClr val="tx2"/>
          </a:solidFill>
          <a:ln w="9525">
            <a:solidFill>
              <a:schemeClr val="hlink"/>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06215" name="Oval 7"/>
          <p:cNvSpPr>
            <a:spLocks noChangeArrowheads="1"/>
          </p:cNvSpPr>
          <p:nvPr/>
        </p:nvSpPr>
        <p:spPr bwMode="auto">
          <a:xfrm>
            <a:off x="8637588" y="5915025"/>
            <a:ext cx="203200" cy="203200"/>
          </a:xfrm>
          <a:prstGeom prst="ellipse">
            <a:avLst/>
          </a:prstGeom>
          <a:solidFill>
            <a:schemeClr val="tx2"/>
          </a:solidFill>
          <a:ln w="9525">
            <a:solidFill>
              <a:schemeClr val="hlink"/>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06216" name="Oval 8"/>
          <p:cNvSpPr>
            <a:spLocks noChangeArrowheads="1"/>
          </p:cNvSpPr>
          <p:nvPr/>
        </p:nvSpPr>
        <p:spPr bwMode="auto">
          <a:xfrm>
            <a:off x="5607050" y="3238501"/>
            <a:ext cx="203200" cy="201613"/>
          </a:xfrm>
          <a:prstGeom prst="ellipse">
            <a:avLst/>
          </a:prstGeom>
          <a:solidFill>
            <a:schemeClr val="tx2"/>
          </a:solidFill>
          <a:ln w="9525">
            <a:solidFill>
              <a:schemeClr val="hlink"/>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06217" name="Oval 9"/>
          <p:cNvSpPr>
            <a:spLocks noChangeArrowheads="1"/>
          </p:cNvSpPr>
          <p:nvPr/>
        </p:nvSpPr>
        <p:spPr bwMode="auto">
          <a:xfrm>
            <a:off x="5303838" y="4400551"/>
            <a:ext cx="203200" cy="201613"/>
          </a:xfrm>
          <a:prstGeom prst="ellipse">
            <a:avLst/>
          </a:prstGeom>
          <a:solidFill>
            <a:schemeClr val="tx2"/>
          </a:solidFill>
          <a:ln w="9525">
            <a:solidFill>
              <a:schemeClr val="hlink"/>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06218" name="Oval 10"/>
          <p:cNvSpPr>
            <a:spLocks noChangeArrowheads="1"/>
          </p:cNvSpPr>
          <p:nvPr/>
        </p:nvSpPr>
        <p:spPr bwMode="auto">
          <a:xfrm>
            <a:off x="4495800" y="6269038"/>
            <a:ext cx="203200" cy="203200"/>
          </a:xfrm>
          <a:prstGeom prst="ellipse">
            <a:avLst/>
          </a:prstGeom>
          <a:solidFill>
            <a:schemeClr val="tx2"/>
          </a:solidFill>
          <a:ln w="9525">
            <a:solidFill>
              <a:schemeClr val="hlink"/>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06219" name="Oval 11"/>
          <p:cNvSpPr>
            <a:spLocks noChangeArrowheads="1"/>
          </p:cNvSpPr>
          <p:nvPr/>
        </p:nvSpPr>
        <p:spPr bwMode="auto">
          <a:xfrm>
            <a:off x="8083551" y="4552951"/>
            <a:ext cx="200025" cy="200025"/>
          </a:xfrm>
          <a:prstGeom prst="ellipse">
            <a:avLst/>
          </a:prstGeom>
          <a:solidFill>
            <a:schemeClr val="tx2"/>
          </a:solidFill>
          <a:ln w="9525">
            <a:solidFill>
              <a:schemeClr val="hlink"/>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06220" name="Oval 12"/>
          <p:cNvSpPr>
            <a:spLocks noChangeArrowheads="1"/>
          </p:cNvSpPr>
          <p:nvPr/>
        </p:nvSpPr>
        <p:spPr bwMode="auto">
          <a:xfrm>
            <a:off x="6515100" y="5410200"/>
            <a:ext cx="203200" cy="203200"/>
          </a:xfrm>
          <a:prstGeom prst="ellipse">
            <a:avLst/>
          </a:prstGeom>
          <a:solidFill>
            <a:schemeClr val="tx2"/>
          </a:solidFill>
          <a:ln w="9525">
            <a:solidFill>
              <a:schemeClr val="hlink"/>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cxnSp>
        <p:nvCxnSpPr>
          <p:cNvPr id="606221" name="AutoShape 13"/>
          <p:cNvCxnSpPr>
            <a:cxnSpLocks noChangeShapeType="1"/>
            <a:stCxn id="606213" idx="6"/>
            <a:endCxn id="606216" idx="3"/>
          </p:cNvCxnSpPr>
          <p:nvPr/>
        </p:nvCxnSpPr>
        <p:spPr bwMode="auto">
          <a:xfrm flipV="1">
            <a:off x="4949825" y="3411539"/>
            <a:ext cx="687388" cy="282575"/>
          </a:xfrm>
          <a:prstGeom prst="straightConnector1">
            <a:avLst/>
          </a:prstGeom>
          <a:noFill/>
          <a:ln w="38100">
            <a:solidFill>
              <a:srgbClr val="00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06222" name="AutoShape 14"/>
          <p:cNvCxnSpPr>
            <a:cxnSpLocks noChangeShapeType="1"/>
            <a:stCxn id="606213" idx="5"/>
            <a:endCxn id="606217" idx="0"/>
          </p:cNvCxnSpPr>
          <p:nvPr/>
        </p:nvCxnSpPr>
        <p:spPr bwMode="auto">
          <a:xfrm>
            <a:off x="4921250" y="3765550"/>
            <a:ext cx="484188" cy="635000"/>
          </a:xfrm>
          <a:prstGeom prst="straightConnector1">
            <a:avLst/>
          </a:prstGeom>
          <a:noFill/>
          <a:ln w="38100">
            <a:solidFill>
              <a:srgbClr val="00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06223" name="AutoShape 15"/>
          <p:cNvCxnSpPr>
            <a:cxnSpLocks noChangeShapeType="1"/>
            <a:stCxn id="606213" idx="4"/>
            <a:endCxn id="606218" idx="0"/>
          </p:cNvCxnSpPr>
          <p:nvPr/>
        </p:nvCxnSpPr>
        <p:spPr bwMode="auto">
          <a:xfrm flipH="1">
            <a:off x="4597401" y="3794126"/>
            <a:ext cx="252413" cy="2474913"/>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06224" name="AutoShape 16"/>
          <p:cNvCxnSpPr>
            <a:cxnSpLocks noChangeShapeType="1"/>
            <a:stCxn id="606217" idx="7"/>
            <a:endCxn id="606214" idx="2"/>
          </p:cNvCxnSpPr>
          <p:nvPr/>
        </p:nvCxnSpPr>
        <p:spPr bwMode="auto">
          <a:xfrm flipV="1">
            <a:off x="5476876" y="3289301"/>
            <a:ext cx="3311525" cy="1139825"/>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06225" name="AutoShape 17"/>
          <p:cNvCxnSpPr>
            <a:cxnSpLocks noChangeShapeType="1"/>
            <a:stCxn id="606219" idx="0"/>
            <a:endCxn id="606214" idx="4"/>
          </p:cNvCxnSpPr>
          <p:nvPr/>
        </p:nvCxnSpPr>
        <p:spPr bwMode="auto">
          <a:xfrm flipV="1">
            <a:off x="8183564" y="3390900"/>
            <a:ext cx="708025" cy="1162050"/>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06226" name="AutoShape 18"/>
          <p:cNvCxnSpPr>
            <a:cxnSpLocks noChangeShapeType="1"/>
            <a:stCxn id="606217" idx="5"/>
            <a:endCxn id="606220" idx="1"/>
          </p:cNvCxnSpPr>
          <p:nvPr/>
        </p:nvCxnSpPr>
        <p:spPr bwMode="auto">
          <a:xfrm>
            <a:off x="5476875" y="4573589"/>
            <a:ext cx="1068388" cy="866775"/>
          </a:xfrm>
          <a:prstGeom prst="straightConnector1">
            <a:avLst/>
          </a:prstGeom>
          <a:noFill/>
          <a:ln w="38100">
            <a:solidFill>
              <a:srgbClr val="00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06227" name="AutoShape 19"/>
          <p:cNvCxnSpPr>
            <a:cxnSpLocks noChangeShapeType="1"/>
            <a:stCxn id="606220" idx="5"/>
            <a:endCxn id="606215" idx="2"/>
          </p:cNvCxnSpPr>
          <p:nvPr/>
        </p:nvCxnSpPr>
        <p:spPr bwMode="auto">
          <a:xfrm>
            <a:off x="6689726" y="5584825"/>
            <a:ext cx="1947863" cy="433388"/>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06228" name="AutoShape 20"/>
          <p:cNvCxnSpPr>
            <a:cxnSpLocks noChangeShapeType="1"/>
            <a:stCxn id="606220" idx="7"/>
            <a:endCxn id="606219" idx="3"/>
          </p:cNvCxnSpPr>
          <p:nvPr/>
        </p:nvCxnSpPr>
        <p:spPr bwMode="auto">
          <a:xfrm flipV="1">
            <a:off x="6689725" y="4724401"/>
            <a:ext cx="1422400" cy="715963"/>
          </a:xfrm>
          <a:prstGeom prst="straightConnector1">
            <a:avLst/>
          </a:prstGeom>
          <a:noFill/>
          <a:ln w="38100">
            <a:solidFill>
              <a:srgbClr val="00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06229" name="AutoShape 21"/>
          <p:cNvCxnSpPr>
            <a:cxnSpLocks noChangeShapeType="1"/>
            <a:stCxn id="606219" idx="4"/>
            <a:endCxn id="606215" idx="0"/>
          </p:cNvCxnSpPr>
          <p:nvPr/>
        </p:nvCxnSpPr>
        <p:spPr bwMode="auto">
          <a:xfrm>
            <a:off x="8183564" y="4752975"/>
            <a:ext cx="555625" cy="1162050"/>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06230" name="AutoShape 22"/>
          <p:cNvCxnSpPr>
            <a:cxnSpLocks noChangeShapeType="1"/>
            <a:stCxn id="606214" idx="3"/>
            <a:endCxn id="606220" idx="0"/>
          </p:cNvCxnSpPr>
          <p:nvPr/>
        </p:nvCxnSpPr>
        <p:spPr bwMode="auto">
          <a:xfrm flipH="1">
            <a:off x="6618289" y="3360738"/>
            <a:ext cx="2200275" cy="2049462"/>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06231" name="AutoShape 23"/>
          <p:cNvCxnSpPr>
            <a:cxnSpLocks noChangeShapeType="1"/>
            <a:stCxn id="606217" idx="4"/>
            <a:endCxn id="606218" idx="7"/>
          </p:cNvCxnSpPr>
          <p:nvPr/>
        </p:nvCxnSpPr>
        <p:spPr bwMode="auto">
          <a:xfrm flipH="1">
            <a:off x="4668838" y="4602164"/>
            <a:ext cx="736600" cy="1697037"/>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06232" name="AutoShape 24"/>
          <p:cNvCxnSpPr>
            <a:cxnSpLocks noChangeShapeType="1"/>
            <a:stCxn id="606218" idx="6"/>
            <a:endCxn id="606220" idx="2"/>
          </p:cNvCxnSpPr>
          <p:nvPr/>
        </p:nvCxnSpPr>
        <p:spPr bwMode="auto">
          <a:xfrm flipV="1">
            <a:off x="4699000" y="5513389"/>
            <a:ext cx="1816100" cy="858837"/>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06233" name="AutoShape 25"/>
          <p:cNvCxnSpPr>
            <a:cxnSpLocks noChangeShapeType="1"/>
            <a:stCxn id="606216" idx="6"/>
            <a:endCxn id="606214" idx="1"/>
          </p:cNvCxnSpPr>
          <p:nvPr/>
        </p:nvCxnSpPr>
        <p:spPr bwMode="auto">
          <a:xfrm flipV="1">
            <a:off x="5810251" y="3216276"/>
            <a:ext cx="3008313" cy="123825"/>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06234" name="AutoShape 26"/>
          <p:cNvCxnSpPr>
            <a:cxnSpLocks noChangeShapeType="1"/>
            <a:stCxn id="606218" idx="5"/>
            <a:endCxn id="606215" idx="3"/>
          </p:cNvCxnSpPr>
          <p:nvPr/>
        </p:nvCxnSpPr>
        <p:spPr bwMode="auto">
          <a:xfrm flipV="1">
            <a:off x="4668838" y="6089651"/>
            <a:ext cx="3998912" cy="354013"/>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606235" name="AutoShape 27"/>
          <p:cNvSpPr>
            <a:spLocks noChangeArrowheads="1"/>
          </p:cNvSpPr>
          <p:nvPr/>
        </p:nvSpPr>
        <p:spPr bwMode="auto">
          <a:xfrm rot="-5400000">
            <a:off x="8723313" y="3859213"/>
            <a:ext cx="201612" cy="334962"/>
          </a:xfrm>
          <a:prstGeom prst="upArrow">
            <a:avLst>
              <a:gd name="adj1" fmla="val 50000"/>
              <a:gd name="adj2" fmla="val 41535"/>
            </a:avLst>
          </a:prstGeom>
          <a:solidFill>
            <a:srgbClr val="003399"/>
          </a:solidFill>
          <a:ln w="9525">
            <a:solidFill>
              <a:schemeClr val="hlink"/>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606238" name="Text Box 30"/>
          <p:cNvSpPr txBox="1">
            <a:spLocks noChangeArrowheads="1"/>
          </p:cNvSpPr>
          <p:nvPr/>
        </p:nvSpPr>
        <p:spPr bwMode="auto">
          <a:xfrm>
            <a:off x="5638801" y="3733800"/>
            <a:ext cx="291747" cy="3699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r>
              <a:rPr lang="en-US" altLang="en-US"/>
              <a:t>S</a:t>
            </a:r>
          </a:p>
        </p:txBody>
      </p:sp>
    </p:spTree>
    <p:extLst>
      <p:ext uri="{BB962C8B-B14F-4D97-AF65-F5344CB8AC3E}">
        <p14:creationId xmlns:p14="http://schemas.microsoft.com/office/powerpoint/2010/main" val="9103531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Rectangle 2"/>
          <p:cNvSpPr>
            <a:spLocks noGrp="1" noChangeArrowheads="1"/>
          </p:cNvSpPr>
          <p:nvPr>
            <p:ph type="title"/>
          </p:nvPr>
        </p:nvSpPr>
        <p:spPr>
          <a:xfrm>
            <a:off x="495300" y="211136"/>
            <a:ext cx="10515600" cy="1325563"/>
          </a:xfrm>
        </p:spPr>
        <p:txBody>
          <a:bodyPr>
            <a:normAutofit/>
          </a:bodyPr>
          <a:lstStyle/>
          <a:p>
            <a:r>
              <a:rPr lang="en-US" altLang="en-US" sz="4000" dirty="0" err="1">
                <a:solidFill>
                  <a:srgbClr val="CD0000"/>
                </a:solidFill>
              </a:rPr>
              <a:t>Kruskal's</a:t>
            </a:r>
            <a:r>
              <a:rPr lang="en-US" altLang="en-US" sz="4000" dirty="0">
                <a:solidFill>
                  <a:srgbClr val="CD0000"/>
                </a:solidFill>
              </a:rPr>
              <a:t> </a:t>
            </a:r>
            <a:r>
              <a:rPr lang="en-US" altLang="en-US" sz="4000" dirty="0" smtClean="0">
                <a:solidFill>
                  <a:srgbClr val="CD0000"/>
                </a:solidFill>
              </a:rPr>
              <a:t>Algorithm</a:t>
            </a:r>
            <a:endParaRPr lang="en-US" altLang="en-US" sz="4000" dirty="0">
              <a:solidFill>
                <a:srgbClr val="CD0000"/>
              </a:solidFill>
            </a:endParaRPr>
          </a:p>
        </p:txBody>
      </p:sp>
      <p:sp>
        <p:nvSpPr>
          <p:cNvPr id="612355" name="Rectangle 3"/>
          <p:cNvSpPr>
            <a:spLocks noGrp="1" noChangeArrowheads="1"/>
          </p:cNvSpPr>
          <p:nvPr>
            <p:ph type="body" idx="1"/>
          </p:nvPr>
        </p:nvSpPr>
        <p:spPr>
          <a:xfrm>
            <a:off x="622300" y="1443037"/>
            <a:ext cx="10515600" cy="4351338"/>
          </a:xfrm>
        </p:spPr>
        <p:txBody>
          <a:bodyPr/>
          <a:lstStyle/>
          <a:p>
            <a:pPr marL="342900" indent="-342900"/>
            <a:r>
              <a:rPr lang="en-US" altLang="en-US" dirty="0" err="1">
                <a:latin typeface="+mj-lt"/>
              </a:rPr>
              <a:t>Kruskal's</a:t>
            </a:r>
            <a:r>
              <a:rPr lang="en-US" altLang="en-US" dirty="0">
                <a:latin typeface="+mj-lt"/>
              </a:rPr>
              <a:t> algorithm.  </a:t>
            </a:r>
            <a:r>
              <a:rPr lang="en-US" altLang="en-US" dirty="0">
                <a:solidFill>
                  <a:schemeClr val="hlink"/>
                </a:solidFill>
                <a:latin typeface="+mj-lt"/>
              </a:rPr>
              <a:t>[</a:t>
            </a:r>
            <a:r>
              <a:rPr lang="en-US" altLang="en-US" dirty="0" err="1">
                <a:solidFill>
                  <a:schemeClr val="hlink"/>
                </a:solidFill>
                <a:latin typeface="+mj-lt"/>
              </a:rPr>
              <a:t>Kruskal</a:t>
            </a:r>
            <a:r>
              <a:rPr lang="en-US" altLang="en-US" dirty="0">
                <a:solidFill>
                  <a:schemeClr val="hlink"/>
                </a:solidFill>
                <a:latin typeface="+mj-lt"/>
              </a:rPr>
              <a:t>, 1956]</a:t>
            </a:r>
            <a:endParaRPr lang="en-US" altLang="en-US" dirty="0">
              <a:latin typeface="+mj-lt"/>
            </a:endParaRPr>
          </a:p>
          <a:p>
            <a:pPr marL="457200" lvl="1" indent="-342900"/>
            <a:r>
              <a:rPr lang="en-US" altLang="en-US" dirty="0">
                <a:latin typeface="+mj-lt"/>
              </a:rPr>
              <a:t>Consider edges in ascending order of weight.</a:t>
            </a:r>
          </a:p>
          <a:p>
            <a:pPr marL="457200" lvl="1" indent="-342900"/>
            <a:r>
              <a:rPr lang="en-US" altLang="en-US" dirty="0">
                <a:latin typeface="+mj-lt"/>
              </a:rPr>
              <a:t>Case 1:  If adding e to T creates a cycle, discard e according to cycle property.</a:t>
            </a:r>
          </a:p>
          <a:p>
            <a:pPr marL="457200" lvl="1" indent="-342900"/>
            <a:r>
              <a:rPr lang="en-US" altLang="en-US" dirty="0">
                <a:latin typeface="+mj-lt"/>
              </a:rPr>
              <a:t>Case 2:  Otherwise, insert e = (u, v) into T according to cut property where S = set of nodes in u's connected component. </a:t>
            </a:r>
          </a:p>
        </p:txBody>
      </p:sp>
      <p:sp>
        <p:nvSpPr>
          <p:cNvPr id="612357" name="Oval 5"/>
          <p:cNvSpPr>
            <a:spLocks noChangeAspect="1" noChangeArrowheads="1"/>
          </p:cNvSpPr>
          <p:nvPr/>
        </p:nvSpPr>
        <p:spPr bwMode="auto">
          <a:xfrm>
            <a:off x="2679700" y="3922714"/>
            <a:ext cx="179388" cy="179387"/>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12358" name="Oval 6"/>
          <p:cNvSpPr>
            <a:spLocks noChangeAspect="1" noChangeArrowheads="1"/>
          </p:cNvSpPr>
          <p:nvPr/>
        </p:nvSpPr>
        <p:spPr bwMode="auto">
          <a:xfrm>
            <a:off x="5340350" y="3657600"/>
            <a:ext cx="179388" cy="179388"/>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12359" name="Oval 7"/>
          <p:cNvSpPr>
            <a:spLocks noChangeAspect="1" noChangeArrowheads="1"/>
          </p:cNvSpPr>
          <p:nvPr/>
        </p:nvSpPr>
        <p:spPr bwMode="auto">
          <a:xfrm>
            <a:off x="5240338" y="5453064"/>
            <a:ext cx="177800" cy="179387"/>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12360" name="Oval 8"/>
          <p:cNvSpPr>
            <a:spLocks noChangeAspect="1" noChangeArrowheads="1"/>
          </p:cNvSpPr>
          <p:nvPr/>
        </p:nvSpPr>
        <p:spPr bwMode="auto">
          <a:xfrm>
            <a:off x="3246438" y="3690938"/>
            <a:ext cx="177800" cy="177800"/>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12361" name="Oval 9"/>
          <p:cNvSpPr>
            <a:spLocks noChangeAspect="1" noChangeArrowheads="1"/>
          </p:cNvSpPr>
          <p:nvPr/>
        </p:nvSpPr>
        <p:spPr bwMode="auto">
          <a:xfrm>
            <a:off x="3046414" y="4454526"/>
            <a:ext cx="179387" cy="180975"/>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12362" name="Oval 10"/>
          <p:cNvSpPr>
            <a:spLocks noChangeAspect="1" noChangeArrowheads="1"/>
          </p:cNvSpPr>
          <p:nvPr/>
        </p:nvSpPr>
        <p:spPr bwMode="auto">
          <a:xfrm>
            <a:off x="2514600" y="5684839"/>
            <a:ext cx="179388" cy="179387"/>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12363" name="Oval 11"/>
          <p:cNvSpPr>
            <a:spLocks noChangeAspect="1" noChangeArrowheads="1"/>
          </p:cNvSpPr>
          <p:nvPr/>
        </p:nvSpPr>
        <p:spPr bwMode="auto">
          <a:xfrm>
            <a:off x="4875214" y="4554539"/>
            <a:ext cx="179387" cy="180975"/>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12364" name="Oval 12"/>
          <p:cNvSpPr>
            <a:spLocks noChangeAspect="1" noChangeArrowheads="1"/>
          </p:cNvSpPr>
          <p:nvPr/>
        </p:nvSpPr>
        <p:spPr bwMode="auto">
          <a:xfrm>
            <a:off x="4049714" y="5126039"/>
            <a:ext cx="179387" cy="179387"/>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cxnSp>
        <p:nvCxnSpPr>
          <p:cNvPr id="612365" name="AutoShape 13"/>
          <p:cNvCxnSpPr>
            <a:cxnSpLocks noChangeShapeType="1"/>
            <a:stCxn id="612357" idx="6"/>
            <a:endCxn id="612360" idx="3"/>
          </p:cNvCxnSpPr>
          <p:nvPr/>
        </p:nvCxnSpPr>
        <p:spPr bwMode="auto">
          <a:xfrm flipV="1">
            <a:off x="2867025" y="3849688"/>
            <a:ext cx="406400" cy="163512"/>
          </a:xfrm>
          <a:prstGeom prst="straightConnector1">
            <a:avLst/>
          </a:prstGeom>
          <a:noFill/>
          <a:ln w="25400">
            <a:solidFill>
              <a:srgbClr val="00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2366" name="AutoShape 14"/>
          <p:cNvCxnSpPr>
            <a:cxnSpLocks noChangeShapeType="1"/>
            <a:stCxn id="612357" idx="5"/>
            <a:endCxn id="612361" idx="0"/>
          </p:cNvCxnSpPr>
          <p:nvPr/>
        </p:nvCxnSpPr>
        <p:spPr bwMode="auto">
          <a:xfrm>
            <a:off x="2833688" y="4083051"/>
            <a:ext cx="303212" cy="365125"/>
          </a:xfrm>
          <a:prstGeom prst="straightConnector1">
            <a:avLst/>
          </a:prstGeom>
          <a:noFill/>
          <a:ln w="25400">
            <a:solidFill>
              <a:srgbClr val="00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2367" name="AutoShape 15"/>
          <p:cNvCxnSpPr>
            <a:cxnSpLocks noChangeShapeType="1"/>
            <a:stCxn id="612357" idx="4"/>
            <a:endCxn id="612362" idx="0"/>
          </p:cNvCxnSpPr>
          <p:nvPr/>
        </p:nvCxnSpPr>
        <p:spPr bwMode="auto">
          <a:xfrm flipH="1">
            <a:off x="2605088" y="4110038"/>
            <a:ext cx="165100" cy="1568450"/>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2368" name="AutoShape 16"/>
          <p:cNvCxnSpPr>
            <a:cxnSpLocks noChangeShapeType="1"/>
            <a:stCxn id="612361" idx="7"/>
            <a:endCxn id="612358" idx="2"/>
          </p:cNvCxnSpPr>
          <p:nvPr/>
        </p:nvCxnSpPr>
        <p:spPr bwMode="auto">
          <a:xfrm flipV="1">
            <a:off x="3198813" y="3748089"/>
            <a:ext cx="2133600" cy="727075"/>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612414" name="Freeform 62"/>
          <p:cNvSpPr>
            <a:spLocks/>
          </p:cNvSpPr>
          <p:nvPr/>
        </p:nvSpPr>
        <p:spPr bwMode="auto">
          <a:xfrm>
            <a:off x="7843839" y="3508376"/>
            <a:ext cx="2001837" cy="2422525"/>
          </a:xfrm>
          <a:custGeom>
            <a:avLst/>
            <a:gdLst>
              <a:gd name="T0" fmla="*/ 82 w 1261"/>
              <a:gd name="T1" fmla="*/ 830 h 1526"/>
              <a:gd name="T2" fmla="*/ 145 w 1261"/>
              <a:gd name="T3" fmla="*/ 660 h 1526"/>
              <a:gd name="T4" fmla="*/ 257 w 1261"/>
              <a:gd name="T5" fmla="*/ 525 h 1526"/>
              <a:gd name="T6" fmla="*/ 349 w 1261"/>
              <a:gd name="T7" fmla="*/ 413 h 1526"/>
              <a:gd name="T8" fmla="*/ 441 w 1261"/>
              <a:gd name="T9" fmla="*/ 287 h 1526"/>
              <a:gd name="T10" fmla="*/ 509 w 1261"/>
              <a:gd name="T11" fmla="*/ 205 h 1526"/>
              <a:gd name="T12" fmla="*/ 601 w 1261"/>
              <a:gd name="T13" fmla="*/ 127 h 1526"/>
              <a:gd name="T14" fmla="*/ 683 w 1261"/>
              <a:gd name="T15" fmla="*/ 74 h 1526"/>
              <a:gd name="T16" fmla="*/ 746 w 1261"/>
              <a:gd name="T17" fmla="*/ 45 h 1526"/>
              <a:gd name="T18" fmla="*/ 838 w 1261"/>
              <a:gd name="T19" fmla="*/ 20 h 1526"/>
              <a:gd name="T20" fmla="*/ 1120 w 1261"/>
              <a:gd name="T21" fmla="*/ 49 h 1526"/>
              <a:gd name="T22" fmla="*/ 1144 w 1261"/>
              <a:gd name="T23" fmla="*/ 74 h 1526"/>
              <a:gd name="T24" fmla="*/ 1149 w 1261"/>
              <a:gd name="T25" fmla="*/ 88 h 1526"/>
              <a:gd name="T26" fmla="*/ 1207 w 1261"/>
              <a:gd name="T27" fmla="*/ 171 h 1526"/>
              <a:gd name="T28" fmla="*/ 1221 w 1261"/>
              <a:gd name="T29" fmla="*/ 200 h 1526"/>
              <a:gd name="T30" fmla="*/ 1241 w 1261"/>
              <a:gd name="T31" fmla="*/ 238 h 1526"/>
              <a:gd name="T32" fmla="*/ 1212 w 1261"/>
              <a:gd name="T33" fmla="*/ 578 h 1526"/>
              <a:gd name="T34" fmla="*/ 1168 w 1261"/>
              <a:gd name="T35" fmla="*/ 898 h 1526"/>
              <a:gd name="T36" fmla="*/ 1086 w 1261"/>
              <a:gd name="T37" fmla="*/ 1291 h 1526"/>
              <a:gd name="T38" fmla="*/ 1061 w 1261"/>
              <a:gd name="T39" fmla="*/ 1354 h 1526"/>
              <a:gd name="T40" fmla="*/ 1013 w 1261"/>
              <a:gd name="T41" fmla="*/ 1436 h 1526"/>
              <a:gd name="T42" fmla="*/ 586 w 1261"/>
              <a:gd name="T43" fmla="*/ 1499 h 1526"/>
              <a:gd name="T44" fmla="*/ 455 w 1261"/>
              <a:gd name="T45" fmla="*/ 1465 h 1526"/>
              <a:gd name="T46" fmla="*/ 373 w 1261"/>
              <a:gd name="T47" fmla="*/ 1412 h 1526"/>
              <a:gd name="T48" fmla="*/ 140 w 1261"/>
              <a:gd name="T49" fmla="*/ 1257 h 1526"/>
              <a:gd name="T50" fmla="*/ 53 w 1261"/>
              <a:gd name="T51" fmla="*/ 1189 h 1526"/>
              <a:gd name="T52" fmla="*/ 9 w 1261"/>
              <a:gd name="T53" fmla="*/ 1121 h 1526"/>
              <a:gd name="T54" fmla="*/ 0 w 1261"/>
              <a:gd name="T55" fmla="*/ 995 h 1526"/>
              <a:gd name="T56" fmla="*/ 82 w 1261"/>
              <a:gd name="T57" fmla="*/ 830 h 1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61" h="1526">
                <a:moveTo>
                  <a:pt x="82" y="830"/>
                </a:moveTo>
                <a:cubicBezTo>
                  <a:pt x="98" y="779"/>
                  <a:pt x="111" y="702"/>
                  <a:pt x="145" y="660"/>
                </a:cubicBezTo>
                <a:cubicBezTo>
                  <a:pt x="181" y="613"/>
                  <a:pt x="219" y="569"/>
                  <a:pt x="257" y="525"/>
                </a:cubicBezTo>
                <a:cubicBezTo>
                  <a:pt x="290" y="485"/>
                  <a:pt x="306" y="444"/>
                  <a:pt x="349" y="413"/>
                </a:cubicBezTo>
                <a:cubicBezTo>
                  <a:pt x="362" y="373"/>
                  <a:pt x="412" y="323"/>
                  <a:pt x="441" y="287"/>
                </a:cubicBezTo>
                <a:cubicBezTo>
                  <a:pt x="450" y="259"/>
                  <a:pt x="484" y="219"/>
                  <a:pt x="509" y="205"/>
                </a:cubicBezTo>
                <a:cubicBezTo>
                  <a:pt x="527" y="174"/>
                  <a:pt x="570" y="147"/>
                  <a:pt x="601" y="127"/>
                </a:cubicBezTo>
                <a:cubicBezTo>
                  <a:pt x="617" y="101"/>
                  <a:pt x="653" y="82"/>
                  <a:pt x="683" y="74"/>
                </a:cubicBezTo>
                <a:cubicBezTo>
                  <a:pt x="705" y="57"/>
                  <a:pt x="718" y="49"/>
                  <a:pt x="746" y="45"/>
                </a:cubicBezTo>
                <a:cubicBezTo>
                  <a:pt x="774" y="25"/>
                  <a:pt x="803" y="23"/>
                  <a:pt x="838" y="20"/>
                </a:cubicBezTo>
                <a:cubicBezTo>
                  <a:pt x="938" y="22"/>
                  <a:pt x="1033" y="0"/>
                  <a:pt x="1120" y="49"/>
                </a:cubicBezTo>
                <a:cubicBezTo>
                  <a:pt x="1154" y="105"/>
                  <a:pt x="1101" y="22"/>
                  <a:pt x="1144" y="74"/>
                </a:cubicBezTo>
                <a:cubicBezTo>
                  <a:pt x="1147" y="77"/>
                  <a:pt x="1146" y="83"/>
                  <a:pt x="1149" y="88"/>
                </a:cubicBezTo>
                <a:cubicBezTo>
                  <a:pt x="1168" y="119"/>
                  <a:pt x="1189" y="136"/>
                  <a:pt x="1207" y="171"/>
                </a:cubicBezTo>
                <a:cubicBezTo>
                  <a:pt x="1211" y="180"/>
                  <a:pt x="1216" y="190"/>
                  <a:pt x="1221" y="200"/>
                </a:cubicBezTo>
                <a:cubicBezTo>
                  <a:pt x="1227" y="212"/>
                  <a:pt x="1241" y="238"/>
                  <a:pt x="1241" y="238"/>
                </a:cubicBezTo>
                <a:cubicBezTo>
                  <a:pt x="1247" y="359"/>
                  <a:pt x="1261" y="468"/>
                  <a:pt x="1212" y="578"/>
                </a:cubicBezTo>
                <a:cubicBezTo>
                  <a:pt x="1192" y="682"/>
                  <a:pt x="1193" y="795"/>
                  <a:pt x="1168" y="898"/>
                </a:cubicBezTo>
                <a:cubicBezTo>
                  <a:pt x="1163" y="1027"/>
                  <a:pt x="1164" y="1180"/>
                  <a:pt x="1086" y="1291"/>
                </a:cubicBezTo>
                <a:cubicBezTo>
                  <a:pt x="1078" y="1313"/>
                  <a:pt x="1074" y="1334"/>
                  <a:pt x="1061" y="1354"/>
                </a:cubicBezTo>
                <a:cubicBezTo>
                  <a:pt x="1055" y="1387"/>
                  <a:pt x="1041" y="1415"/>
                  <a:pt x="1013" y="1436"/>
                </a:cubicBezTo>
                <a:cubicBezTo>
                  <a:pt x="952" y="1526"/>
                  <a:pt x="604" y="1498"/>
                  <a:pt x="586" y="1499"/>
                </a:cubicBezTo>
                <a:cubicBezTo>
                  <a:pt x="538" y="1490"/>
                  <a:pt x="500" y="1480"/>
                  <a:pt x="455" y="1465"/>
                </a:cubicBezTo>
                <a:cubicBezTo>
                  <a:pt x="428" y="1446"/>
                  <a:pt x="398" y="1431"/>
                  <a:pt x="373" y="1412"/>
                </a:cubicBezTo>
                <a:cubicBezTo>
                  <a:pt x="298" y="1353"/>
                  <a:pt x="228" y="1296"/>
                  <a:pt x="140" y="1257"/>
                </a:cubicBezTo>
                <a:cubicBezTo>
                  <a:pt x="117" y="1232"/>
                  <a:pt x="70" y="1215"/>
                  <a:pt x="53" y="1189"/>
                </a:cubicBezTo>
                <a:cubicBezTo>
                  <a:pt x="38" y="1166"/>
                  <a:pt x="25" y="1142"/>
                  <a:pt x="9" y="1121"/>
                </a:cubicBezTo>
                <a:cubicBezTo>
                  <a:pt x="6" y="1079"/>
                  <a:pt x="5" y="1036"/>
                  <a:pt x="0" y="995"/>
                </a:cubicBezTo>
                <a:cubicBezTo>
                  <a:pt x="12" y="947"/>
                  <a:pt x="58" y="886"/>
                  <a:pt x="82" y="830"/>
                </a:cubicBezTo>
                <a:close/>
              </a:path>
            </a:pathLst>
          </a:custGeom>
          <a:solidFill>
            <a:schemeClr val="accent2"/>
          </a:solidFill>
          <a:ln>
            <a:noFill/>
          </a:ln>
          <a:effectLst/>
          <a:extLst>
            <a:ext uri="{91240B29-F687-4f45-9708-019B960494DF}">
              <a14:hiddenLine xmlns="" xmlns:a14="http://schemas.microsoft.com/office/drawing/2010/main" w="9525" cap="flat" cmpd="sng">
                <a:solidFill>
                  <a:schemeClr val="tx1"/>
                </a:solidFill>
                <a:prstDash val="solid"/>
                <a:round/>
                <a:headEnd type="none" w="med" len="me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cxnSp>
        <p:nvCxnSpPr>
          <p:cNvPr id="612369" name="AutoShape 17"/>
          <p:cNvCxnSpPr>
            <a:cxnSpLocks noChangeShapeType="1"/>
            <a:stCxn id="612363" idx="0"/>
            <a:endCxn id="612358" idx="4"/>
          </p:cNvCxnSpPr>
          <p:nvPr/>
        </p:nvCxnSpPr>
        <p:spPr bwMode="auto">
          <a:xfrm flipV="1">
            <a:off x="4964114" y="3843339"/>
            <a:ext cx="465137" cy="706437"/>
          </a:xfrm>
          <a:prstGeom prst="straightConnector1">
            <a:avLst/>
          </a:prstGeom>
          <a:noFill/>
          <a:ln w="25400">
            <a:solidFill>
              <a:srgbClr val="00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2370" name="AutoShape 18"/>
          <p:cNvCxnSpPr>
            <a:cxnSpLocks noChangeShapeType="1"/>
            <a:stCxn id="612361" idx="5"/>
            <a:endCxn id="612364" idx="1"/>
          </p:cNvCxnSpPr>
          <p:nvPr/>
        </p:nvCxnSpPr>
        <p:spPr bwMode="auto">
          <a:xfrm>
            <a:off x="3198814" y="4616450"/>
            <a:ext cx="877887" cy="528638"/>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2371" name="AutoShape 19"/>
          <p:cNvCxnSpPr>
            <a:cxnSpLocks noChangeShapeType="1"/>
            <a:stCxn id="612364" idx="5"/>
            <a:endCxn id="612359" idx="2"/>
          </p:cNvCxnSpPr>
          <p:nvPr/>
        </p:nvCxnSpPr>
        <p:spPr bwMode="auto">
          <a:xfrm>
            <a:off x="4203700" y="5286376"/>
            <a:ext cx="1030288" cy="257175"/>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2372" name="AutoShape 20"/>
          <p:cNvCxnSpPr>
            <a:cxnSpLocks noChangeShapeType="1"/>
            <a:stCxn id="612364" idx="7"/>
            <a:endCxn id="612363" idx="3"/>
          </p:cNvCxnSpPr>
          <p:nvPr/>
        </p:nvCxnSpPr>
        <p:spPr bwMode="auto">
          <a:xfrm flipV="1">
            <a:off x="4203700" y="4716464"/>
            <a:ext cx="698500" cy="428625"/>
          </a:xfrm>
          <a:prstGeom prst="straightConnector1">
            <a:avLst/>
          </a:prstGeom>
          <a:noFill/>
          <a:ln w="25400">
            <a:solidFill>
              <a:srgbClr val="00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2373" name="AutoShape 21"/>
          <p:cNvCxnSpPr>
            <a:cxnSpLocks noChangeShapeType="1"/>
            <a:stCxn id="612363" idx="4"/>
            <a:endCxn id="612359" idx="0"/>
          </p:cNvCxnSpPr>
          <p:nvPr/>
        </p:nvCxnSpPr>
        <p:spPr bwMode="auto">
          <a:xfrm>
            <a:off x="4964114" y="4740275"/>
            <a:ext cx="365125" cy="706438"/>
          </a:xfrm>
          <a:prstGeom prst="straightConnector1">
            <a:avLst/>
          </a:prstGeom>
          <a:noFill/>
          <a:ln w="25400">
            <a:solidFill>
              <a:srgbClr val="00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2374" name="AutoShape 22"/>
          <p:cNvCxnSpPr>
            <a:cxnSpLocks noChangeShapeType="1"/>
            <a:stCxn id="612358" idx="3"/>
            <a:endCxn id="612364" idx="0"/>
          </p:cNvCxnSpPr>
          <p:nvPr/>
        </p:nvCxnSpPr>
        <p:spPr bwMode="auto">
          <a:xfrm flipH="1">
            <a:off x="4140200" y="3817938"/>
            <a:ext cx="1225550" cy="1301750"/>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2375" name="AutoShape 23"/>
          <p:cNvCxnSpPr>
            <a:cxnSpLocks noChangeShapeType="1"/>
            <a:stCxn id="612361" idx="4"/>
            <a:endCxn id="612362" idx="7"/>
          </p:cNvCxnSpPr>
          <p:nvPr/>
        </p:nvCxnSpPr>
        <p:spPr bwMode="auto">
          <a:xfrm flipH="1">
            <a:off x="2667000" y="4640263"/>
            <a:ext cx="469900" cy="1065212"/>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2376" name="AutoShape 24"/>
          <p:cNvCxnSpPr>
            <a:cxnSpLocks noChangeShapeType="1"/>
            <a:stCxn id="612362" idx="6"/>
            <a:endCxn id="612364" idx="2"/>
          </p:cNvCxnSpPr>
          <p:nvPr/>
        </p:nvCxnSpPr>
        <p:spPr bwMode="auto">
          <a:xfrm flipV="1">
            <a:off x="2700339" y="5216525"/>
            <a:ext cx="1343025" cy="558800"/>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2377" name="AutoShape 25"/>
          <p:cNvCxnSpPr>
            <a:cxnSpLocks noChangeShapeType="1"/>
            <a:stCxn id="612360" idx="6"/>
            <a:endCxn id="612358" idx="1"/>
          </p:cNvCxnSpPr>
          <p:nvPr/>
        </p:nvCxnSpPr>
        <p:spPr bwMode="auto">
          <a:xfrm flipV="1">
            <a:off x="3430588" y="3678239"/>
            <a:ext cx="1935162" cy="103187"/>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2378" name="AutoShape 26"/>
          <p:cNvCxnSpPr>
            <a:cxnSpLocks noChangeShapeType="1"/>
            <a:stCxn id="612362" idx="5"/>
            <a:endCxn id="612359" idx="3"/>
          </p:cNvCxnSpPr>
          <p:nvPr/>
        </p:nvCxnSpPr>
        <p:spPr bwMode="auto">
          <a:xfrm flipV="1">
            <a:off x="2667000" y="5611814"/>
            <a:ext cx="2598738" cy="231775"/>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612379" name="AutoShape 27"/>
          <p:cNvSpPr>
            <a:spLocks noChangeArrowheads="1"/>
          </p:cNvSpPr>
          <p:nvPr/>
        </p:nvSpPr>
        <p:spPr bwMode="auto">
          <a:xfrm>
            <a:off x="4518026" y="5459413"/>
            <a:ext cx="200025" cy="334962"/>
          </a:xfrm>
          <a:prstGeom prst="upArrow">
            <a:avLst>
              <a:gd name="adj1" fmla="val 50000"/>
              <a:gd name="adj2" fmla="val 41865"/>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612380" name="Rectangle 28"/>
          <p:cNvSpPr>
            <a:spLocks noChangeArrowheads="1"/>
          </p:cNvSpPr>
          <p:nvPr/>
        </p:nvSpPr>
        <p:spPr bwMode="auto">
          <a:xfrm>
            <a:off x="3249613" y="6248401"/>
            <a:ext cx="1668462" cy="333375"/>
          </a:xfrm>
          <a:prstGeom prst="rect">
            <a:avLst/>
          </a:prstGeom>
          <a:noFill/>
          <a:ln>
            <a:noFill/>
          </a:ln>
          <a:effectLst/>
          <a:extLst>
            <a:ext uri="{909E8E84-426E-40dd-AFC4-6F175D3DCCD1}">
              <a14:hiddenFill xmlns="" xmlns:a14="http://schemas.microsoft.com/office/drawing/2010/main">
                <a:solidFill>
                  <a:schemeClr val="tx2"/>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400"/>
              <a:t>Case 1</a:t>
            </a:r>
          </a:p>
        </p:txBody>
      </p:sp>
      <p:sp>
        <p:nvSpPr>
          <p:cNvPr id="612382" name="AutoShape 30"/>
          <p:cNvSpPr>
            <a:spLocks noChangeArrowheads="1"/>
          </p:cNvSpPr>
          <p:nvPr/>
        </p:nvSpPr>
        <p:spPr bwMode="auto">
          <a:xfrm>
            <a:off x="7496176" y="4926014"/>
            <a:ext cx="200025" cy="333375"/>
          </a:xfrm>
          <a:prstGeom prst="upArrow">
            <a:avLst>
              <a:gd name="adj1" fmla="val 50000"/>
              <a:gd name="adj2" fmla="val 41667"/>
            </a:avLst>
          </a:prstGeom>
          <a:solidFill>
            <a:srgbClr val="003399"/>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612384" name="Oval 32"/>
          <p:cNvSpPr>
            <a:spLocks noChangeAspect="1" noChangeArrowheads="1"/>
          </p:cNvSpPr>
          <p:nvPr/>
        </p:nvSpPr>
        <p:spPr bwMode="auto">
          <a:xfrm>
            <a:off x="6686550" y="3922714"/>
            <a:ext cx="179388" cy="179387"/>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12385" name="Oval 33"/>
          <p:cNvSpPr>
            <a:spLocks noChangeAspect="1" noChangeArrowheads="1"/>
          </p:cNvSpPr>
          <p:nvPr/>
        </p:nvSpPr>
        <p:spPr bwMode="auto">
          <a:xfrm>
            <a:off x="9345614" y="3657600"/>
            <a:ext cx="179387" cy="179388"/>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12386" name="Oval 34"/>
          <p:cNvSpPr>
            <a:spLocks noChangeAspect="1" noChangeArrowheads="1"/>
          </p:cNvSpPr>
          <p:nvPr/>
        </p:nvSpPr>
        <p:spPr bwMode="auto">
          <a:xfrm>
            <a:off x="9247188" y="5453064"/>
            <a:ext cx="177800" cy="179387"/>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12387" name="Oval 35"/>
          <p:cNvSpPr>
            <a:spLocks noChangeAspect="1" noChangeArrowheads="1"/>
          </p:cNvSpPr>
          <p:nvPr/>
        </p:nvSpPr>
        <p:spPr bwMode="auto">
          <a:xfrm>
            <a:off x="7251700" y="3690938"/>
            <a:ext cx="177800" cy="177800"/>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12388" name="Oval 36"/>
          <p:cNvSpPr>
            <a:spLocks noChangeAspect="1" noChangeArrowheads="1"/>
          </p:cNvSpPr>
          <p:nvPr/>
        </p:nvSpPr>
        <p:spPr bwMode="auto">
          <a:xfrm>
            <a:off x="7051675" y="4454526"/>
            <a:ext cx="179388" cy="180975"/>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000"/>
              <a:t>v</a:t>
            </a:r>
          </a:p>
        </p:txBody>
      </p:sp>
      <p:sp>
        <p:nvSpPr>
          <p:cNvPr id="612389" name="Oval 37"/>
          <p:cNvSpPr>
            <a:spLocks noChangeAspect="1" noChangeArrowheads="1"/>
          </p:cNvSpPr>
          <p:nvPr/>
        </p:nvSpPr>
        <p:spPr bwMode="auto">
          <a:xfrm>
            <a:off x="6519864" y="5684839"/>
            <a:ext cx="179387" cy="179387"/>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12390" name="Oval 38"/>
          <p:cNvSpPr>
            <a:spLocks noChangeAspect="1" noChangeArrowheads="1"/>
          </p:cNvSpPr>
          <p:nvPr/>
        </p:nvSpPr>
        <p:spPr bwMode="auto">
          <a:xfrm>
            <a:off x="8880475" y="4554539"/>
            <a:ext cx="179388" cy="180975"/>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12391" name="Oval 39"/>
          <p:cNvSpPr>
            <a:spLocks noChangeAspect="1" noChangeArrowheads="1"/>
          </p:cNvSpPr>
          <p:nvPr/>
        </p:nvSpPr>
        <p:spPr bwMode="auto">
          <a:xfrm>
            <a:off x="8056564" y="5126039"/>
            <a:ext cx="179387" cy="179387"/>
          </a:xfrm>
          <a:prstGeom prst="ellipse">
            <a:avLst/>
          </a:prstGeom>
          <a:solidFill>
            <a:schemeClr val="tx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000"/>
              <a:t>u</a:t>
            </a:r>
          </a:p>
        </p:txBody>
      </p:sp>
      <p:cxnSp>
        <p:nvCxnSpPr>
          <p:cNvPr id="612392" name="AutoShape 40"/>
          <p:cNvCxnSpPr>
            <a:cxnSpLocks noChangeShapeType="1"/>
            <a:stCxn id="612384" idx="6"/>
            <a:endCxn id="612387" idx="3"/>
          </p:cNvCxnSpPr>
          <p:nvPr/>
        </p:nvCxnSpPr>
        <p:spPr bwMode="auto">
          <a:xfrm flipV="1">
            <a:off x="6872288" y="3849688"/>
            <a:ext cx="406400" cy="163512"/>
          </a:xfrm>
          <a:prstGeom prst="straightConnector1">
            <a:avLst/>
          </a:prstGeom>
          <a:noFill/>
          <a:ln w="25400">
            <a:solidFill>
              <a:srgbClr val="00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2393" name="AutoShape 41"/>
          <p:cNvCxnSpPr>
            <a:cxnSpLocks noChangeShapeType="1"/>
            <a:stCxn id="612384" idx="5"/>
            <a:endCxn id="612388" idx="0"/>
          </p:cNvCxnSpPr>
          <p:nvPr/>
        </p:nvCxnSpPr>
        <p:spPr bwMode="auto">
          <a:xfrm>
            <a:off x="6838951" y="4083051"/>
            <a:ext cx="303213" cy="365125"/>
          </a:xfrm>
          <a:prstGeom prst="straightConnector1">
            <a:avLst/>
          </a:prstGeom>
          <a:noFill/>
          <a:ln w="25400">
            <a:solidFill>
              <a:srgbClr val="00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2394" name="AutoShape 42"/>
          <p:cNvCxnSpPr>
            <a:cxnSpLocks noChangeShapeType="1"/>
            <a:stCxn id="612384" idx="4"/>
            <a:endCxn id="612389" idx="0"/>
          </p:cNvCxnSpPr>
          <p:nvPr/>
        </p:nvCxnSpPr>
        <p:spPr bwMode="auto">
          <a:xfrm flipH="1">
            <a:off x="6610350" y="4110038"/>
            <a:ext cx="166688" cy="1568450"/>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2395" name="AutoShape 43"/>
          <p:cNvCxnSpPr>
            <a:cxnSpLocks noChangeShapeType="1"/>
            <a:stCxn id="612388" idx="7"/>
            <a:endCxn id="612385" idx="2"/>
          </p:cNvCxnSpPr>
          <p:nvPr/>
        </p:nvCxnSpPr>
        <p:spPr bwMode="auto">
          <a:xfrm flipV="1">
            <a:off x="7205663" y="3748089"/>
            <a:ext cx="2133600" cy="727075"/>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2396" name="AutoShape 44"/>
          <p:cNvCxnSpPr>
            <a:cxnSpLocks noChangeShapeType="1"/>
            <a:stCxn id="612390" idx="0"/>
            <a:endCxn id="612385" idx="4"/>
          </p:cNvCxnSpPr>
          <p:nvPr/>
        </p:nvCxnSpPr>
        <p:spPr bwMode="auto">
          <a:xfrm flipV="1">
            <a:off x="8969375" y="3843339"/>
            <a:ext cx="465138" cy="706437"/>
          </a:xfrm>
          <a:prstGeom prst="straightConnector1">
            <a:avLst/>
          </a:prstGeom>
          <a:noFill/>
          <a:ln w="25400">
            <a:solidFill>
              <a:srgbClr val="00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2397" name="AutoShape 45"/>
          <p:cNvCxnSpPr>
            <a:cxnSpLocks noChangeShapeType="1"/>
            <a:stCxn id="612388" idx="5"/>
            <a:endCxn id="612391" idx="1"/>
          </p:cNvCxnSpPr>
          <p:nvPr/>
        </p:nvCxnSpPr>
        <p:spPr bwMode="auto">
          <a:xfrm>
            <a:off x="7205663" y="4616450"/>
            <a:ext cx="876300" cy="528638"/>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2398" name="AutoShape 46"/>
          <p:cNvCxnSpPr>
            <a:cxnSpLocks noChangeShapeType="1"/>
            <a:stCxn id="612391" idx="5"/>
            <a:endCxn id="612386" idx="2"/>
          </p:cNvCxnSpPr>
          <p:nvPr/>
        </p:nvCxnSpPr>
        <p:spPr bwMode="auto">
          <a:xfrm>
            <a:off x="8208964" y="5286376"/>
            <a:ext cx="1030287" cy="257175"/>
          </a:xfrm>
          <a:prstGeom prst="straightConnector1">
            <a:avLst/>
          </a:prstGeom>
          <a:noFill/>
          <a:ln w="254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2399" name="AutoShape 47"/>
          <p:cNvCxnSpPr>
            <a:cxnSpLocks noChangeShapeType="1"/>
            <a:stCxn id="612391" idx="7"/>
            <a:endCxn id="612390" idx="3"/>
          </p:cNvCxnSpPr>
          <p:nvPr/>
        </p:nvCxnSpPr>
        <p:spPr bwMode="auto">
          <a:xfrm flipV="1">
            <a:off x="8208963" y="4716464"/>
            <a:ext cx="698500" cy="428625"/>
          </a:xfrm>
          <a:prstGeom prst="straightConnector1">
            <a:avLst/>
          </a:prstGeom>
          <a:noFill/>
          <a:ln w="25400">
            <a:solidFill>
              <a:srgbClr val="00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2400" name="AutoShape 48"/>
          <p:cNvCxnSpPr>
            <a:cxnSpLocks noChangeShapeType="1"/>
            <a:stCxn id="612390" idx="4"/>
            <a:endCxn id="612386" idx="0"/>
          </p:cNvCxnSpPr>
          <p:nvPr/>
        </p:nvCxnSpPr>
        <p:spPr bwMode="auto">
          <a:xfrm>
            <a:off x="8969376" y="4740275"/>
            <a:ext cx="366713" cy="706438"/>
          </a:xfrm>
          <a:prstGeom prst="straightConnector1">
            <a:avLst/>
          </a:prstGeom>
          <a:noFill/>
          <a:ln w="25400">
            <a:solidFill>
              <a:srgbClr val="00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2401" name="AutoShape 49"/>
          <p:cNvCxnSpPr>
            <a:cxnSpLocks noChangeShapeType="1"/>
            <a:stCxn id="612385" idx="3"/>
            <a:endCxn id="612391" idx="0"/>
          </p:cNvCxnSpPr>
          <p:nvPr/>
        </p:nvCxnSpPr>
        <p:spPr bwMode="auto">
          <a:xfrm flipH="1">
            <a:off x="8147050" y="3817938"/>
            <a:ext cx="1225550" cy="1301750"/>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2402" name="AutoShape 50"/>
          <p:cNvCxnSpPr>
            <a:cxnSpLocks noChangeShapeType="1"/>
            <a:stCxn id="612388" idx="4"/>
            <a:endCxn id="612389" idx="7"/>
          </p:cNvCxnSpPr>
          <p:nvPr/>
        </p:nvCxnSpPr>
        <p:spPr bwMode="auto">
          <a:xfrm flipH="1">
            <a:off x="6673851" y="4640263"/>
            <a:ext cx="468313" cy="1065212"/>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2403" name="AutoShape 51"/>
          <p:cNvCxnSpPr>
            <a:cxnSpLocks noChangeShapeType="1"/>
            <a:stCxn id="612389" idx="6"/>
            <a:endCxn id="612391" idx="2"/>
          </p:cNvCxnSpPr>
          <p:nvPr/>
        </p:nvCxnSpPr>
        <p:spPr bwMode="auto">
          <a:xfrm flipV="1">
            <a:off x="6707189" y="5216525"/>
            <a:ext cx="1341437" cy="558800"/>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2404" name="AutoShape 52"/>
          <p:cNvCxnSpPr>
            <a:cxnSpLocks noChangeShapeType="1"/>
            <a:stCxn id="612387" idx="6"/>
            <a:endCxn id="612385" idx="1"/>
          </p:cNvCxnSpPr>
          <p:nvPr/>
        </p:nvCxnSpPr>
        <p:spPr bwMode="auto">
          <a:xfrm flipV="1">
            <a:off x="7437438" y="3678239"/>
            <a:ext cx="1935162" cy="103187"/>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612405" name="AutoShape 53"/>
          <p:cNvCxnSpPr>
            <a:cxnSpLocks noChangeShapeType="1"/>
            <a:stCxn id="612389" idx="5"/>
            <a:endCxn id="612386" idx="3"/>
          </p:cNvCxnSpPr>
          <p:nvPr/>
        </p:nvCxnSpPr>
        <p:spPr bwMode="auto">
          <a:xfrm flipV="1">
            <a:off x="6673850" y="5611814"/>
            <a:ext cx="2598738" cy="231775"/>
          </a:xfrm>
          <a:prstGeom prst="straightConnector1">
            <a:avLst/>
          </a:prstGeom>
          <a:noFill/>
          <a:ln w="9525">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612406" name="Rectangle 54"/>
          <p:cNvSpPr>
            <a:spLocks noChangeArrowheads="1"/>
          </p:cNvSpPr>
          <p:nvPr/>
        </p:nvSpPr>
        <p:spPr bwMode="auto">
          <a:xfrm>
            <a:off x="7627938" y="6219826"/>
            <a:ext cx="1668462" cy="333375"/>
          </a:xfrm>
          <a:prstGeom prst="rect">
            <a:avLst/>
          </a:prstGeom>
          <a:noFill/>
          <a:ln>
            <a:noFill/>
          </a:ln>
          <a:effectLst/>
          <a:extLst>
            <a:ext uri="{909E8E84-426E-40dd-AFC4-6F175D3DCCD1}">
              <a14:hiddenFill xmlns="" xmlns:a14="http://schemas.microsoft.com/office/drawing/2010/main">
                <a:solidFill>
                  <a:schemeClr val="tx2"/>
                </a:solidFill>
              </a14:hiddenFill>
            </a:ext>
            <a:ext uri="{91240B29-F687-4f45-9708-019B960494DF}">
              <a14:hiddenLine xmlns="" xmlns:a14="http://schemas.microsoft.com/office/drawing/2010/main" w="158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r>
              <a:rPr lang="en-US" altLang="en-US" sz="1400"/>
              <a:t>Case 2</a:t>
            </a:r>
          </a:p>
        </p:txBody>
      </p:sp>
      <p:sp>
        <p:nvSpPr>
          <p:cNvPr id="612412" name="Text Box 60"/>
          <p:cNvSpPr txBox="1">
            <a:spLocks noChangeArrowheads="1"/>
          </p:cNvSpPr>
          <p:nvPr/>
        </p:nvSpPr>
        <p:spPr bwMode="auto">
          <a:xfrm>
            <a:off x="4495801" y="5073650"/>
            <a:ext cx="301365" cy="3699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r>
              <a:rPr lang="en-US" altLang="en-US"/>
              <a:t>e</a:t>
            </a:r>
          </a:p>
        </p:txBody>
      </p:sp>
      <p:sp>
        <p:nvSpPr>
          <p:cNvPr id="612413" name="Text Box 61"/>
          <p:cNvSpPr txBox="1">
            <a:spLocks noChangeArrowheads="1"/>
          </p:cNvSpPr>
          <p:nvPr/>
        </p:nvSpPr>
        <p:spPr bwMode="auto">
          <a:xfrm>
            <a:off x="7467601" y="4540250"/>
            <a:ext cx="301365" cy="3699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r>
              <a:rPr lang="en-US" altLang="en-US"/>
              <a:t>e</a:t>
            </a:r>
          </a:p>
        </p:txBody>
      </p:sp>
      <p:sp>
        <p:nvSpPr>
          <p:cNvPr id="612415" name="Rectangle 63"/>
          <p:cNvSpPr>
            <a:spLocks noChangeArrowheads="1"/>
          </p:cNvSpPr>
          <p:nvPr/>
        </p:nvSpPr>
        <p:spPr bwMode="auto">
          <a:xfrm>
            <a:off x="9313863" y="4422776"/>
            <a:ext cx="267702" cy="3084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r>
              <a:rPr lang="en-US" altLang="en-US" sz="1400"/>
              <a:t>S</a:t>
            </a:r>
          </a:p>
        </p:txBody>
      </p:sp>
    </p:spTree>
    <p:extLst>
      <p:ext uri="{BB962C8B-B14F-4D97-AF65-F5344CB8AC3E}">
        <p14:creationId xmlns:p14="http://schemas.microsoft.com/office/powerpoint/2010/main" val="407678854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419100" y="0"/>
            <a:ext cx="10515600" cy="1325563"/>
          </a:xfrm>
        </p:spPr>
        <p:txBody>
          <a:bodyPr>
            <a:normAutofit/>
          </a:bodyPr>
          <a:lstStyle/>
          <a:p>
            <a:r>
              <a:rPr lang="en-US" dirty="0">
                <a:solidFill>
                  <a:srgbClr val="CD0000"/>
                </a:solidFill>
              </a:rPr>
              <a:t>Neural Networks</a:t>
            </a:r>
          </a:p>
        </p:txBody>
      </p:sp>
      <p:sp>
        <p:nvSpPr>
          <p:cNvPr id="194563" name="Rectangle 3"/>
          <p:cNvSpPr>
            <a:spLocks noGrp="1" noChangeArrowheads="1"/>
          </p:cNvSpPr>
          <p:nvPr>
            <p:ph type="body" idx="1"/>
          </p:nvPr>
        </p:nvSpPr>
        <p:spPr>
          <a:xfrm>
            <a:off x="1034386" y="1167453"/>
            <a:ext cx="9786014" cy="4525963"/>
          </a:xfrm>
        </p:spPr>
        <p:txBody>
          <a:bodyPr>
            <a:normAutofit/>
          </a:bodyPr>
          <a:lstStyle/>
          <a:p>
            <a:r>
              <a:rPr lang="en-US" dirty="0">
                <a:latin typeface="+mj-lt"/>
              </a:rPr>
              <a:t>The human brain can be described as a </a:t>
            </a:r>
            <a:r>
              <a:rPr lang="en-US" dirty="0" smtClean="0">
                <a:latin typeface="+mj-lt"/>
              </a:rPr>
              <a:t>biological </a:t>
            </a:r>
            <a:r>
              <a:rPr lang="en-US" b="1" dirty="0" smtClean="0">
                <a:latin typeface="+mj-lt"/>
              </a:rPr>
              <a:t>neural </a:t>
            </a:r>
            <a:r>
              <a:rPr lang="en-US" b="1" dirty="0">
                <a:latin typeface="+mj-lt"/>
              </a:rPr>
              <a:t>network</a:t>
            </a:r>
            <a:r>
              <a:rPr lang="en-US" dirty="0">
                <a:latin typeface="+mj-lt"/>
              </a:rPr>
              <a:t>—an interconnected web of neurons transmitting elaborate patterns of electrical signals. Dendrites receive input signals and, based on those inputs, fire an output signal via an </a:t>
            </a:r>
            <a:r>
              <a:rPr lang="en-US" dirty="0" smtClean="0">
                <a:latin typeface="+mj-lt"/>
              </a:rPr>
              <a:t>axon.</a:t>
            </a:r>
            <a:endParaRPr lang="en-US" i="1" dirty="0">
              <a:latin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8150" y="2878137"/>
            <a:ext cx="3181350" cy="3828225"/>
          </a:xfrm>
          <a:prstGeom prst="rect">
            <a:avLst/>
          </a:prstGeom>
        </p:spPr>
      </p:pic>
    </p:spTree>
    <p:extLst>
      <p:ext uri="{BB962C8B-B14F-4D97-AF65-F5344CB8AC3E}">
        <p14:creationId xmlns:p14="http://schemas.microsoft.com/office/powerpoint/2010/main" val="37736188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482600" y="0"/>
            <a:ext cx="10515600" cy="1325563"/>
          </a:xfrm>
        </p:spPr>
        <p:txBody>
          <a:bodyPr>
            <a:normAutofit/>
          </a:bodyPr>
          <a:lstStyle/>
          <a:p>
            <a:r>
              <a:rPr lang="en-US" dirty="0">
                <a:solidFill>
                  <a:srgbClr val="CD0000"/>
                </a:solidFill>
              </a:rPr>
              <a:t>Types of Game AI</a:t>
            </a:r>
          </a:p>
        </p:txBody>
      </p:sp>
      <p:sp>
        <p:nvSpPr>
          <p:cNvPr id="194563" name="Rectangle 3"/>
          <p:cNvSpPr>
            <a:spLocks noGrp="1" noChangeArrowheads="1"/>
          </p:cNvSpPr>
          <p:nvPr>
            <p:ph type="body" idx="1"/>
          </p:nvPr>
        </p:nvSpPr>
        <p:spPr>
          <a:xfrm>
            <a:off x="1114819" y="1129353"/>
            <a:ext cx="10569181" cy="5186781"/>
          </a:xfrm>
        </p:spPr>
        <p:txBody>
          <a:bodyPr>
            <a:normAutofit fontScale="77500" lnSpcReduction="20000"/>
          </a:bodyPr>
          <a:lstStyle/>
          <a:p>
            <a:r>
              <a:rPr lang="en-US" i="1" dirty="0">
                <a:latin typeface="+mj-lt"/>
              </a:rPr>
              <a:t>Logical AI </a:t>
            </a:r>
            <a:r>
              <a:rPr lang="en-US" i="1" dirty="0" smtClean="0">
                <a:latin typeface="+mj-lt"/>
              </a:rPr>
              <a:t> - Automated </a:t>
            </a:r>
            <a:r>
              <a:rPr lang="en-US" i="1" dirty="0">
                <a:latin typeface="+mj-lt"/>
              </a:rPr>
              <a:t>playing of non-player opponents in games like chess</a:t>
            </a:r>
          </a:p>
          <a:p>
            <a:endParaRPr lang="en-US" i="1" dirty="0">
              <a:latin typeface="+mj-lt"/>
            </a:endParaRPr>
          </a:p>
          <a:p>
            <a:r>
              <a:rPr lang="en-US" i="1" dirty="0">
                <a:latin typeface="+mj-lt"/>
              </a:rPr>
              <a:t>Movement AI </a:t>
            </a:r>
            <a:r>
              <a:rPr lang="en-US" i="1" dirty="0" smtClean="0">
                <a:latin typeface="+mj-lt"/>
              </a:rPr>
              <a:t> - Movement</a:t>
            </a:r>
            <a:r>
              <a:rPr lang="en-US" i="1" dirty="0">
                <a:latin typeface="+mj-lt"/>
              </a:rPr>
              <a:t>: The manipulation of NPCs within the game universe;</a:t>
            </a:r>
          </a:p>
          <a:p>
            <a:endParaRPr lang="en-US" i="1" dirty="0">
              <a:latin typeface="+mj-lt"/>
            </a:endParaRPr>
          </a:p>
          <a:p>
            <a:r>
              <a:rPr lang="en-US" i="1" dirty="0">
                <a:latin typeface="+mj-lt"/>
              </a:rPr>
              <a:t>Planning </a:t>
            </a:r>
            <a:r>
              <a:rPr lang="en-US" i="1" dirty="0" smtClean="0">
                <a:latin typeface="+mj-lt"/>
              </a:rPr>
              <a:t>AI - Planning</a:t>
            </a:r>
            <a:r>
              <a:rPr lang="en-US" i="1" dirty="0">
                <a:latin typeface="+mj-lt"/>
              </a:rPr>
              <a:t>: The high-level control of behavioral threads within the game universe;</a:t>
            </a:r>
          </a:p>
          <a:p>
            <a:endParaRPr lang="en-US" i="1" dirty="0">
              <a:latin typeface="+mj-lt"/>
            </a:endParaRPr>
          </a:p>
          <a:p>
            <a:r>
              <a:rPr lang="en-US" i="1" dirty="0">
                <a:latin typeface="+mj-lt"/>
              </a:rPr>
              <a:t>Interaction </a:t>
            </a:r>
            <a:r>
              <a:rPr lang="en-US" i="1" dirty="0" smtClean="0">
                <a:latin typeface="+mj-lt"/>
              </a:rPr>
              <a:t>AI - Planning</a:t>
            </a:r>
            <a:r>
              <a:rPr lang="en-US" i="1" dirty="0">
                <a:latin typeface="+mj-lt"/>
              </a:rPr>
              <a:t>: The high-level control of behavioral threads within the game universe;</a:t>
            </a:r>
          </a:p>
          <a:p>
            <a:endParaRPr lang="en-US" i="1" dirty="0">
              <a:latin typeface="+mj-lt"/>
            </a:endParaRPr>
          </a:p>
          <a:p>
            <a:r>
              <a:rPr lang="en-US" i="1" dirty="0">
                <a:latin typeface="+mj-lt"/>
              </a:rPr>
              <a:t>Environmental </a:t>
            </a:r>
            <a:r>
              <a:rPr lang="en-US" i="1" dirty="0" smtClean="0">
                <a:latin typeface="+mj-lt"/>
              </a:rPr>
              <a:t>AI - Environmental</a:t>
            </a:r>
            <a:r>
              <a:rPr lang="en-US" i="1" dirty="0">
                <a:latin typeface="+mj-lt"/>
              </a:rPr>
              <a:t>: The appearance and objects of the game universe as manifested toward the player.</a:t>
            </a:r>
          </a:p>
          <a:p>
            <a:endParaRPr lang="en-US" i="1" dirty="0">
              <a:latin typeface="+mj-lt"/>
            </a:endParaRPr>
          </a:p>
          <a:p>
            <a:r>
              <a:rPr lang="en-US" i="1" dirty="0">
                <a:latin typeface="+mj-lt"/>
              </a:rPr>
              <a:t>Statistical </a:t>
            </a:r>
            <a:r>
              <a:rPr lang="en-US" i="1" dirty="0" smtClean="0">
                <a:latin typeface="+mj-lt"/>
              </a:rPr>
              <a:t>Analysis- One </a:t>
            </a:r>
            <a:r>
              <a:rPr lang="en-US" i="1" dirty="0">
                <a:latin typeface="+mj-lt"/>
              </a:rPr>
              <a:t>way to look at it is that statistical analysis takes observed probabilities, applies them to the evolving situation, and derives behavior. </a:t>
            </a:r>
          </a:p>
        </p:txBody>
      </p:sp>
    </p:spTree>
    <p:extLst>
      <p:ext uri="{BB962C8B-B14F-4D97-AF65-F5344CB8AC3E}">
        <p14:creationId xmlns:p14="http://schemas.microsoft.com/office/powerpoint/2010/main" val="41150894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419100" y="0"/>
            <a:ext cx="10515600" cy="1325563"/>
          </a:xfrm>
        </p:spPr>
        <p:txBody>
          <a:bodyPr>
            <a:normAutofit/>
          </a:bodyPr>
          <a:lstStyle/>
          <a:p>
            <a:r>
              <a:rPr lang="en-US" dirty="0">
                <a:solidFill>
                  <a:srgbClr val="CD0000"/>
                </a:solidFill>
              </a:rPr>
              <a:t>Artificial neural network</a:t>
            </a:r>
          </a:p>
        </p:txBody>
      </p:sp>
      <p:sp>
        <p:nvSpPr>
          <p:cNvPr id="194563" name="Rectangle 3"/>
          <p:cNvSpPr>
            <a:spLocks noGrp="1" noChangeArrowheads="1"/>
          </p:cNvSpPr>
          <p:nvPr>
            <p:ph type="body" idx="1"/>
          </p:nvPr>
        </p:nvSpPr>
        <p:spPr>
          <a:xfrm>
            <a:off x="1034386" y="1167453"/>
            <a:ext cx="9786014" cy="4525963"/>
          </a:xfrm>
        </p:spPr>
        <p:txBody>
          <a:bodyPr>
            <a:normAutofit/>
          </a:bodyPr>
          <a:lstStyle/>
          <a:p>
            <a:r>
              <a:rPr lang="en-US" b="1" dirty="0">
                <a:latin typeface="+mj-lt"/>
              </a:rPr>
              <a:t>A</a:t>
            </a:r>
            <a:r>
              <a:rPr lang="en-US" b="1" dirty="0" smtClean="0">
                <a:latin typeface="+mj-lt"/>
              </a:rPr>
              <a:t>rtificial </a:t>
            </a:r>
            <a:r>
              <a:rPr lang="en-US" b="1" dirty="0">
                <a:latin typeface="+mj-lt"/>
              </a:rPr>
              <a:t>neural networks</a:t>
            </a:r>
            <a:r>
              <a:rPr lang="en-US" dirty="0">
                <a:latin typeface="+mj-lt"/>
              </a:rPr>
              <a:t> (</a:t>
            </a:r>
            <a:r>
              <a:rPr lang="en-US" b="1" dirty="0">
                <a:latin typeface="+mj-lt"/>
              </a:rPr>
              <a:t>ANNs</a:t>
            </a:r>
            <a:r>
              <a:rPr lang="en-US" dirty="0">
                <a:latin typeface="+mj-lt"/>
              </a:rPr>
              <a:t>) are a family of models inspired by </a:t>
            </a:r>
            <a:r>
              <a:rPr lang="en-US" dirty="0">
                <a:latin typeface="+mj-lt"/>
                <a:hlinkClick r:id="rId3" tooltip="Biological neural network"/>
              </a:rPr>
              <a:t>biological neural </a:t>
            </a:r>
            <a:r>
              <a:rPr lang="en-US" dirty="0" smtClean="0">
                <a:latin typeface="+mj-lt"/>
                <a:hlinkClick r:id="rId3" tooltip="Biological neural network"/>
              </a:rPr>
              <a:t>networks</a:t>
            </a:r>
            <a:endParaRPr lang="en-US" i="1" dirty="0">
              <a:latin typeface="+mj-lt"/>
            </a:endParaRPr>
          </a:p>
          <a:p>
            <a:r>
              <a:rPr lang="en-US" dirty="0">
                <a:latin typeface="+mj-lt"/>
              </a:rPr>
              <a:t>There is no single formal definition of what an artificial neural network is. However, a class of statistical models may commonly be called "neural" if it possesses the following characteristics:</a:t>
            </a:r>
          </a:p>
          <a:p>
            <a:r>
              <a:rPr lang="en-US" dirty="0">
                <a:latin typeface="+mj-lt"/>
              </a:rPr>
              <a:t>contains sets of </a:t>
            </a:r>
            <a:r>
              <a:rPr lang="en-US" dirty="0">
                <a:latin typeface="+mj-lt"/>
                <a:hlinkClick r:id="rId4" tooltip="Adaptive systems"/>
              </a:rPr>
              <a:t>adaptive</a:t>
            </a:r>
            <a:r>
              <a:rPr lang="en-US" dirty="0">
                <a:latin typeface="+mj-lt"/>
              </a:rPr>
              <a:t> weights, i.e. numerical parameters that are tuned by a learning </a:t>
            </a:r>
            <a:r>
              <a:rPr lang="en-US" dirty="0">
                <a:latin typeface="+mj-lt"/>
                <a:hlinkClick r:id="rId5" tooltip="Algorithm"/>
              </a:rPr>
              <a:t>algorithm</a:t>
            </a:r>
            <a:r>
              <a:rPr lang="en-US" dirty="0">
                <a:latin typeface="+mj-lt"/>
              </a:rPr>
              <a:t>, and</a:t>
            </a:r>
          </a:p>
          <a:p>
            <a:r>
              <a:rPr lang="en-US" dirty="0">
                <a:latin typeface="+mj-lt"/>
              </a:rPr>
              <a:t>capability of </a:t>
            </a:r>
            <a:r>
              <a:rPr lang="en-US" dirty="0">
                <a:latin typeface="+mj-lt"/>
                <a:hlinkClick r:id="rId6" tooltip="Approximation theory"/>
              </a:rPr>
              <a:t>approximating</a:t>
            </a:r>
            <a:r>
              <a:rPr lang="en-US" dirty="0">
                <a:latin typeface="+mj-lt"/>
              </a:rPr>
              <a:t> non-linear functions of their inputs.</a:t>
            </a:r>
          </a:p>
          <a:p>
            <a:endParaRPr lang="en-US" i="1" dirty="0">
              <a:latin typeface="+mj-lt"/>
            </a:endParaRPr>
          </a:p>
        </p:txBody>
      </p:sp>
    </p:spTree>
    <p:extLst>
      <p:ext uri="{BB962C8B-B14F-4D97-AF65-F5344CB8AC3E}">
        <p14:creationId xmlns:p14="http://schemas.microsoft.com/office/powerpoint/2010/main" val="306256716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4815"/>
            <a:ext cx="8596668" cy="1320800"/>
          </a:xfrm>
        </p:spPr>
        <p:txBody>
          <a:bodyPr/>
          <a:lstStyle/>
          <a:p>
            <a:r>
              <a:rPr lang="en-US" dirty="0">
                <a:solidFill>
                  <a:srgbClr val="CD0000"/>
                </a:solidFill>
              </a:rPr>
              <a:t>Artificial Neural Networks</a:t>
            </a:r>
          </a:p>
        </p:txBody>
      </p:sp>
      <p:sp>
        <p:nvSpPr>
          <p:cNvPr id="5" name="Content Placeholder 4"/>
          <p:cNvSpPr>
            <a:spLocks noGrp="1"/>
          </p:cNvSpPr>
          <p:nvPr>
            <p:ph idx="1"/>
          </p:nvPr>
        </p:nvSpPr>
        <p:spPr>
          <a:xfrm>
            <a:off x="677334" y="878840"/>
            <a:ext cx="11280986" cy="5867400"/>
          </a:xfrm>
        </p:spPr>
        <p:txBody>
          <a:bodyPr>
            <a:normAutofit fontScale="92500" lnSpcReduction="10000"/>
          </a:bodyPr>
          <a:lstStyle/>
          <a:p>
            <a:r>
              <a:rPr lang="en-US" dirty="0">
                <a:latin typeface="+mj-lt"/>
              </a:rPr>
              <a:t>Supervised Learning – Othello: </a:t>
            </a:r>
            <a:r>
              <a:rPr lang="en-US" dirty="0">
                <a:latin typeface="+mj-lt"/>
                <a:hlinkClick r:id="rId3"/>
              </a:rPr>
              <a:t>http://www.sciencedirect.com/science/article/pii/S187704281204668X </a:t>
            </a:r>
            <a:endParaRPr lang="en-US" dirty="0">
              <a:latin typeface="+mj-lt"/>
            </a:endParaRPr>
          </a:p>
          <a:p>
            <a:pPr lvl="1"/>
            <a:r>
              <a:rPr lang="en-US" dirty="0">
                <a:latin typeface="+mj-lt"/>
              </a:rPr>
              <a:t>Alpha Beta Search Algorithm</a:t>
            </a:r>
          </a:p>
          <a:p>
            <a:pPr lvl="1"/>
            <a:r>
              <a:rPr lang="en-US" dirty="0">
                <a:latin typeface="+mj-lt"/>
              </a:rPr>
              <a:t>NN to perfect the board value at each leaf node, improving the search algorithm</a:t>
            </a:r>
          </a:p>
          <a:p>
            <a:pPr lvl="1"/>
            <a:r>
              <a:rPr lang="en-US" dirty="0">
                <a:latin typeface="+mj-lt"/>
              </a:rPr>
              <a:t>After 800 generations, the AI would predict the next move in more than 97% of the games played.</a:t>
            </a:r>
          </a:p>
          <a:p>
            <a:r>
              <a:rPr lang="en-US" dirty="0" err="1">
                <a:latin typeface="+mj-lt"/>
              </a:rPr>
              <a:t>Backgammin</a:t>
            </a:r>
            <a:r>
              <a:rPr lang="en-US" dirty="0">
                <a:latin typeface="+mj-lt"/>
              </a:rPr>
              <a:t> - </a:t>
            </a:r>
            <a:r>
              <a:rPr lang="en-US" dirty="0">
                <a:latin typeface="+mj-lt"/>
                <a:hlinkClick r:id="rId4"/>
              </a:rPr>
              <a:t>http://www.cs.cornell.edu/boom/2001sp/Tsinteris/gammon.htm</a:t>
            </a:r>
            <a:endParaRPr lang="en-US" dirty="0">
              <a:latin typeface="+mj-lt"/>
            </a:endParaRPr>
          </a:p>
          <a:p>
            <a:r>
              <a:rPr lang="en-US" dirty="0">
                <a:latin typeface="+mj-lt"/>
              </a:rPr>
              <a:t>Unreal </a:t>
            </a:r>
            <a:r>
              <a:rPr lang="en-US" dirty="0" err="1">
                <a:latin typeface="+mj-lt"/>
              </a:rPr>
              <a:t>Tournment</a:t>
            </a:r>
            <a:endParaRPr lang="en-US" dirty="0">
              <a:latin typeface="+mj-lt"/>
            </a:endParaRPr>
          </a:p>
          <a:p>
            <a:pPr lvl="1"/>
            <a:r>
              <a:rPr lang="en-US" dirty="0">
                <a:latin typeface="+mj-lt"/>
              </a:rPr>
              <a:t>Bot trained using Supervised and Unsupervised learning</a:t>
            </a:r>
          </a:p>
          <a:p>
            <a:pPr lvl="1"/>
            <a:r>
              <a:rPr lang="en-US" dirty="0">
                <a:latin typeface="+mj-lt"/>
              </a:rPr>
              <a:t>After 8000 training sets, the bot generated it’s rule set</a:t>
            </a:r>
          </a:p>
          <a:p>
            <a:r>
              <a:rPr lang="en-US" dirty="0">
                <a:latin typeface="+mj-lt"/>
              </a:rPr>
              <a:t>Creatures</a:t>
            </a:r>
          </a:p>
          <a:p>
            <a:pPr lvl="1"/>
            <a:r>
              <a:rPr lang="en-US" dirty="0">
                <a:latin typeface="+mj-lt"/>
              </a:rPr>
              <a:t>Players interact with Norms by ‘guiding’ it via a reward-punish system</a:t>
            </a:r>
          </a:p>
          <a:p>
            <a:r>
              <a:rPr lang="en-US" dirty="0">
                <a:latin typeface="+mj-lt"/>
              </a:rPr>
              <a:t>Uses in Games</a:t>
            </a:r>
          </a:p>
          <a:p>
            <a:pPr lvl="1"/>
            <a:r>
              <a:rPr lang="en-US" dirty="0">
                <a:latin typeface="+mj-lt"/>
              </a:rPr>
              <a:t>Control – Learn and control an actor</a:t>
            </a:r>
          </a:p>
          <a:p>
            <a:pPr lvl="1"/>
            <a:r>
              <a:rPr lang="en-US" dirty="0">
                <a:latin typeface="+mj-lt"/>
              </a:rPr>
              <a:t>Threat Assessment – Used in RTS games to assess opponents based on previous experiences</a:t>
            </a:r>
          </a:p>
          <a:p>
            <a:pPr lvl="1"/>
            <a:r>
              <a:rPr lang="en-US" dirty="0">
                <a:latin typeface="+mj-lt"/>
              </a:rPr>
              <a:t>Anticipation – One-on-one games like MK to model player behavior</a:t>
            </a:r>
          </a:p>
          <a:p>
            <a:endParaRPr lang="en-US" dirty="0">
              <a:latin typeface="+mj-lt"/>
            </a:endParaRPr>
          </a:p>
        </p:txBody>
      </p:sp>
    </p:spTree>
    <p:extLst>
      <p:ext uri="{BB962C8B-B14F-4D97-AF65-F5344CB8AC3E}">
        <p14:creationId xmlns:p14="http://schemas.microsoft.com/office/powerpoint/2010/main" val="10928347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419100" y="0"/>
            <a:ext cx="10515600" cy="1325563"/>
          </a:xfrm>
        </p:spPr>
        <p:txBody>
          <a:bodyPr>
            <a:normAutofit/>
          </a:bodyPr>
          <a:lstStyle/>
          <a:p>
            <a:r>
              <a:rPr lang="en-US" sz="4000" dirty="0">
                <a:solidFill>
                  <a:srgbClr val="CD0000"/>
                </a:solidFill>
              </a:rPr>
              <a:t>Graphics Project (NN Plays Flappy Bird)</a:t>
            </a:r>
            <a:endParaRPr lang="en-US" sz="4000" i="1" dirty="0">
              <a:solidFill>
                <a:srgbClr val="CD0000"/>
              </a:solidFill>
            </a:endParaRPr>
          </a:p>
        </p:txBody>
      </p:sp>
      <p:sp>
        <p:nvSpPr>
          <p:cNvPr id="194563" name="Rectangle 3"/>
          <p:cNvSpPr>
            <a:spLocks noGrp="1" noChangeArrowheads="1"/>
          </p:cNvSpPr>
          <p:nvPr>
            <p:ph type="body" idx="1"/>
          </p:nvPr>
        </p:nvSpPr>
        <p:spPr>
          <a:xfrm>
            <a:off x="678786" y="1180153"/>
            <a:ext cx="5760114" cy="4525963"/>
          </a:xfrm>
        </p:spPr>
        <p:txBody>
          <a:bodyPr>
            <a:normAutofit/>
          </a:bodyPr>
          <a:lstStyle/>
          <a:p>
            <a:r>
              <a:rPr lang="en-US" dirty="0" smtClean="0">
                <a:latin typeface="+mj-lt"/>
              </a:rPr>
              <a:t>NEU student </a:t>
            </a:r>
            <a:r>
              <a:rPr lang="en-US" dirty="0">
                <a:latin typeface="+mj-lt"/>
              </a:rPr>
              <a:t>c</a:t>
            </a:r>
            <a:r>
              <a:rPr lang="en-US" dirty="0" smtClean="0">
                <a:latin typeface="+mj-lt"/>
              </a:rPr>
              <a:t>reated </a:t>
            </a:r>
            <a:r>
              <a:rPr lang="en-US" dirty="0">
                <a:latin typeface="+mj-lt"/>
              </a:rPr>
              <a:t>a system where a Neural Network processes a 5 minute recording of me playing Flappy Bird and uses that to learn, in a supervised fashion, how to play better than I did. It was able to take my max score of 20 and get a score of 165</a:t>
            </a:r>
            <a:r>
              <a:rPr lang="en-US" dirty="0" smtClean="0">
                <a:latin typeface="+mj-lt"/>
              </a:rPr>
              <a:t>.</a:t>
            </a:r>
          </a:p>
          <a:p>
            <a:r>
              <a:rPr lang="en-US" dirty="0">
                <a:latin typeface="+mj-lt"/>
              </a:rPr>
              <a:t>Video:</a:t>
            </a:r>
            <a:br>
              <a:rPr lang="en-US" dirty="0">
                <a:latin typeface="+mj-lt"/>
              </a:rPr>
            </a:br>
            <a:r>
              <a:rPr lang="en-US" dirty="0">
                <a:latin typeface="+mj-lt"/>
                <a:hlinkClick r:id="rId3"/>
              </a:rPr>
              <a:t>https://www.youtube.com/watch?v=nSX2diHPQMg</a:t>
            </a:r>
            <a:endParaRPr lang="en-US" dirty="0">
              <a:latin typeface="+mj-lt"/>
            </a:endParaRPr>
          </a:p>
          <a:p>
            <a:pPr marL="0" indent="0">
              <a:buNone/>
            </a:pPr>
            <a:endParaRPr lang="en-US" i="1" dirty="0">
              <a:latin typeface="+mj-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0097" y="1041752"/>
            <a:ext cx="3174603" cy="5638095"/>
          </a:xfrm>
          <a:prstGeom prst="rect">
            <a:avLst/>
          </a:prstGeom>
        </p:spPr>
      </p:pic>
    </p:spTree>
    <p:extLst>
      <p:ext uri="{BB962C8B-B14F-4D97-AF65-F5344CB8AC3E}">
        <p14:creationId xmlns:p14="http://schemas.microsoft.com/office/powerpoint/2010/main" val="366584935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812800" y="152400"/>
            <a:ext cx="7772400" cy="1143000"/>
          </a:xfrm>
        </p:spPr>
        <p:txBody>
          <a:bodyPr>
            <a:normAutofit/>
          </a:bodyPr>
          <a:lstStyle/>
          <a:p>
            <a:r>
              <a:rPr lang="en-US" altLang="en-US" sz="4000" dirty="0">
                <a:solidFill>
                  <a:srgbClr val="CD0000"/>
                </a:solidFill>
              </a:rPr>
              <a:t>Neural Network History</a:t>
            </a:r>
          </a:p>
        </p:txBody>
      </p:sp>
      <p:sp>
        <p:nvSpPr>
          <p:cNvPr id="62467" name="Rectangle 3"/>
          <p:cNvSpPr>
            <a:spLocks noGrp="1" noChangeArrowheads="1"/>
          </p:cNvSpPr>
          <p:nvPr>
            <p:ph type="body" idx="1"/>
          </p:nvPr>
        </p:nvSpPr>
        <p:spPr>
          <a:xfrm>
            <a:off x="1752600" y="1295400"/>
            <a:ext cx="8153400" cy="5257800"/>
          </a:xfrm>
        </p:spPr>
        <p:txBody>
          <a:bodyPr/>
          <a:lstStyle/>
          <a:p>
            <a:pPr>
              <a:lnSpc>
                <a:spcPct val="80000"/>
              </a:lnSpc>
            </a:pPr>
            <a:r>
              <a:rPr lang="en-US" altLang="en-US" sz="2400" dirty="0">
                <a:latin typeface="+mj-lt"/>
              </a:rPr>
              <a:t>History traces back to the 50’s but became popular in the 80’s with work by </a:t>
            </a:r>
            <a:r>
              <a:rPr lang="en-US" altLang="en-US" sz="2400" dirty="0" err="1">
                <a:latin typeface="+mj-lt"/>
              </a:rPr>
              <a:t>Rumelhart</a:t>
            </a:r>
            <a:r>
              <a:rPr lang="en-US" altLang="en-US" sz="2400" dirty="0">
                <a:latin typeface="+mj-lt"/>
              </a:rPr>
              <a:t>, Hinton, and </a:t>
            </a:r>
            <a:r>
              <a:rPr lang="en-US" altLang="en-US" sz="2400" dirty="0" err="1">
                <a:latin typeface="+mj-lt"/>
              </a:rPr>
              <a:t>Mclelland</a:t>
            </a:r>
            <a:endParaRPr lang="en-US" altLang="en-US" sz="2400" dirty="0">
              <a:latin typeface="+mj-lt"/>
            </a:endParaRPr>
          </a:p>
          <a:p>
            <a:pPr lvl="1">
              <a:lnSpc>
                <a:spcPct val="80000"/>
              </a:lnSpc>
            </a:pPr>
            <a:r>
              <a:rPr lang="en-US" altLang="en-US" sz="2000" dirty="0">
                <a:latin typeface="+mj-lt"/>
              </a:rPr>
              <a:t> A General Framework for Parallel Distributed Processing in Parallel Distributed Processing: Explorations in the Microstructure of Cognition</a:t>
            </a:r>
          </a:p>
          <a:p>
            <a:pPr>
              <a:lnSpc>
                <a:spcPct val="80000"/>
              </a:lnSpc>
            </a:pPr>
            <a:r>
              <a:rPr lang="en-US" altLang="en-US" sz="2400" dirty="0">
                <a:latin typeface="+mj-lt"/>
              </a:rPr>
              <a:t>Peaked in the 90’s.  Today:</a:t>
            </a:r>
          </a:p>
          <a:p>
            <a:pPr lvl="1">
              <a:lnSpc>
                <a:spcPct val="80000"/>
              </a:lnSpc>
            </a:pPr>
            <a:r>
              <a:rPr lang="en-US" altLang="en-US" sz="2000" dirty="0">
                <a:latin typeface="+mj-lt"/>
              </a:rPr>
              <a:t>Hundreds of variants</a:t>
            </a:r>
          </a:p>
          <a:p>
            <a:pPr lvl="1">
              <a:lnSpc>
                <a:spcPct val="80000"/>
              </a:lnSpc>
            </a:pPr>
            <a:r>
              <a:rPr lang="en-US" altLang="en-US" sz="2000" dirty="0">
                <a:latin typeface="+mj-lt"/>
              </a:rPr>
              <a:t>Less a model of the actual brain than a useful tool, but still some debate</a:t>
            </a:r>
          </a:p>
          <a:p>
            <a:pPr>
              <a:lnSpc>
                <a:spcPct val="80000"/>
              </a:lnSpc>
            </a:pPr>
            <a:r>
              <a:rPr lang="en-US" altLang="en-US" sz="2400" dirty="0">
                <a:latin typeface="+mj-lt"/>
              </a:rPr>
              <a:t>Numerous applications</a:t>
            </a:r>
          </a:p>
          <a:p>
            <a:pPr lvl="1">
              <a:lnSpc>
                <a:spcPct val="80000"/>
              </a:lnSpc>
            </a:pPr>
            <a:r>
              <a:rPr lang="en-US" altLang="en-US" sz="2000" dirty="0">
                <a:latin typeface="+mj-lt"/>
              </a:rPr>
              <a:t>Handwriting, face, speech recognition</a:t>
            </a:r>
          </a:p>
          <a:p>
            <a:pPr lvl="1">
              <a:lnSpc>
                <a:spcPct val="80000"/>
              </a:lnSpc>
            </a:pPr>
            <a:r>
              <a:rPr lang="en-US" altLang="en-US" sz="2000" dirty="0">
                <a:latin typeface="+mj-lt"/>
              </a:rPr>
              <a:t>Vehicles that drive themselves</a:t>
            </a:r>
          </a:p>
          <a:p>
            <a:pPr lvl="1">
              <a:lnSpc>
                <a:spcPct val="80000"/>
              </a:lnSpc>
            </a:pPr>
            <a:r>
              <a:rPr lang="en-US" altLang="en-US" sz="2000" dirty="0">
                <a:latin typeface="+mj-lt"/>
              </a:rPr>
              <a:t>Models of reading, sentence production, dreaming</a:t>
            </a:r>
          </a:p>
          <a:p>
            <a:pPr>
              <a:lnSpc>
                <a:spcPct val="80000"/>
              </a:lnSpc>
            </a:pPr>
            <a:r>
              <a:rPr lang="en-US" altLang="en-US" sz="2400" dirty="0">
                <a:latin typeface="+mj-lt"/>
              </a:rPr>
              <a:t>Debate for philosophers and cognitive scientists</a:t>
            </a:r>
          </a:p>
          <a:p>
            <a:pPr lvl="1">
              <a:lnSpc>
                <a:spcPct val="80000"/>
              </a:lnSpc>
            </a:pPr>
            <a:r>
              <a:rPr lang="en-US" altLang="en-US" sz="2000" dirty="0">
                <a:latin typeface="+mj-lt"/>
              </a:rPr>
              <a:t>Can human consciousness or cognitive abilities be explained by a  connectionist model or does it require the manipulation of symbols?  </a:t>
            </a:r>
          </a:p>
        </p:txBody>
      </p:sp>
    </p:spTree>
    <p:extLst>
      <p:ext uri="{BB962C8B-B14F-4D97-AF65-F5344CB8AC3E}">
        <p14:creationId xmlns:p14="http://schemas.microsoft.com/office/powerpoint/2010/main" val="17615641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a:bodyPr>
          <a:lstStyle/>
          <a:p>
            <a:r>
              <a:rPr lang="en-GB" altLang="en-US" sz="4000" dirty="0">
                <a:solidFill>
                  <a:srgbClr val="CD0000"/>
                </a:solidFill>
              </a:rPr>
              <a:t>Artificial neural networks</a:t>
            </a:r>
          </a:p>
        </p:txBody>
      </p:sp>
      <p:sp>
        <p:nvSpPr>
          <p:cNvPr id="10243" name="Oval 3"/>
          <p:cNvSpPr>
            <a:spLocks noChangeArrowheads="1"/>
          </p:cNvSpPr>
          <p:nvPr/>
        </p:nvSpPr>
        <p:spPr bwMode="auto">
          <a:xfrm>
            <a:off x="3962400" y="2057400"/>
            <a:ext cx="457200" cy="457200"/>
          </a:xfrm>
          <a:prstGeom prst="ellipse">
            <a:avLst/>
          </a:prstGeom>
          <a:solidFill>
            <a:schemeClr val="accent2"/>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4" name="Oval 4"/>
          <p:cNvSpPr>
            <a:spLocks noChangeArrowheads="1"/>
          </p:cNvSpPr>
          <p:nvPr/>
        </p:nvSpPr>
        <p:spPr bwMode="auto">
          <a:xfrm>
            <a:off x="3962400" y="2819400"/>
            <a:ext cx="457200" cy="457200"/>
          </a:xfrm>
          <a:prstGeom prst="ellipse">
            <a:avLst/>
          </a:prstGeom>
          <a:solidFill>
            <a:schemeClr val="accent2"/>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5" name="Oval 5"/>
          <p:cNvSpPr>
            <a:spLocks noChangeArrowheads="1"/>
          </p:cNvSpPr>
          <p:nvPr/>
        </p:nvSpPr>
        <p:spPr bwMode="auto">
          <a:xfrm>
            <a:off x="3962400" y="3581400"/>
            <a:ext cx="457200" cy="457200"/>
          </a:xfrm>
          <a:prstGeom prst="ellipse">
            <a:avLst/>
          </a:prstGeom>
          <a:solidFill>
            <a:schemeClr val="accent2"/>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6" name="Oval 6"/>
          <p:cNvSpPr>
            <a:spLocks noChangeArrowheads="1"/>
          </p:cNvSpPr>
          <p:nvPr/>
        </p:nvSpPr>
        <p:spPr bwMode="auto">
          <a:xfrm>
            <a:off x="3962400" y="4343400"/>
            <a:ext cx="457200" cy="457200"/>
          </a:xfrm>
          <a:prstGeom prst="ellipse">
            <a:avLst/>
          </a:prstGeom>
          <a:solidFill>
            <a:schemeClr val="accent2"/>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7" name="Line 7"/>
          <p:cNvSpPr>
            <a:spLocks noChangeShapeType="1"/>
          </p:cNvSpPr>
          <p:nvPr/>
        </p:nvSpPr>
        <p:spPr bwMode="auto">
          <a:xfrm>
            <a:off x="4419600" y="2286000"/>
            <a:ext cx="1905000" cy="990600"/>
          </a:xfrm>
          <a:prstGeom prst="line">
            <a:avLst/>
          </a:prstGeom>
          <a:noFill/>
          <a:ln w="9525">
            <a:solidFill>
              <a:srgbClr val="A5002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8" name="Line 8"/>
          <p:cNvSpPr>
            <a:spLocks noChangeShapeType="1"/>
          </p:cNvSpPr>
          <p:nvPr/>
        </p:nvSpPr>
        <p:spPr bwMode="auto">
          <a:xfrm>
            <a:off x="4419600" y="3124200"/>
            <a:ext cx="1828800" cy="304800"/>
          </a:xfrm>
          <a:prstGeom prst="line">
            <a:avLst/>
          </a:prstGeom>
          <a:noFill/>
          <a:ln w="9525">
            <a:solidFill>
              <a:srgbClr val="A5002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9" name="Line 9"/>
          <p:cNvSpPr>
            <a:spLocks noChangeShapeType="1"/>
          </p:cNvSpPr>
          <p:nvPr/>
        </p:nvSpPr>
        <p:spPr bwMode="auto">
          <a:xfrm flipV="1">
            <a:off x="4419600" y="3505200"/>
            <a:ext cx="1905000" cy="304800"/>
          </a:xfrm>
          <a:prstGeom prst="line">
            <a:avLst/>
          </a:prstGeom>
          <a:noFill/>
          <a:ln w="9525">
            <a:solidFill>
              <a:srgbClr val="A5002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0" name="Line 10"/>
          <p:cNvSpPr>
            <a:spLocks noChangeShapeType="1"/>
          </p:cNvSpPr>
          <p:nvPr/>
        </p:nvSpPr>
        <p:spPr bwMode="auto">
          <a:xfrm flipV="1">
            <a:off x="4419600" y="3581400"/>
            <a:ext cx="1905000" cy="990600"/>
          </a:xfrm>
          <a:prstGeom prst="line">
            <a:avLst/>
          </a:prstGeom>
          <a:noFill/>
          <a:ln w="9525">
            <a:solidFill>
              <a:srgbClr val="A5002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1" name="Oval 11"/>
          <p:cNvSpPr>
            <a:spLocks noChangeArrowheads="1"/>
          </p:cNvSpPr>
          <p:nvPr/>
        </p:nvSpPr>
        <p:spPr bwMode="auto">
          <a:xfrm>
            <a:off x="6248400" y="3200400"/>
            <a:ext cx="457200" cy="457200"/>
          </a:xfrm>
          <a:prstGeom prst="ellipse">
            <a:avLst/>
          </a:prstGeom>
          <a:solidFill>
            <a:schemeClr val="accent2"/>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2" name="Oval 12"/>
          <p:cNvSpPr>
            <a:spLocks noChangeArrowheads="1"/>
          </p:cNvSpPr>
          <p:nvPr/>
        </p:nvSpPr>
        <p:spPr bwMode="auto">
          <a:xfrm>
            <a:off x="6248400" y="3886200"/>
            <a:ext cx="457200" cy="457200"/>
          </a:xfrm>
          <a:prstGeom prst="ellipse">
            <a:avLst/>
          </a:prstGeom>
          <a:solidFill>
            <a:schemeClr val="accent2"/>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3" name="Oval 13"/>
          <p:cNvSpPr>
            <a:spLocks noChangeArrowheads="1"/>
          </p:cNvSpPr>
          <p:nvPr/>
        </p:nvSpPr>
        <p:spPr bwMode="auto">
          <a:xfrm>
            <a:off x="6248400" y="2514600"/>
            <a:ext cx="457200" cy="457200"/>
          </a:xfrm>
          <a:prstGeom prst="ellipse">
            <a:avLst/>
          </a:prstGeom>
          <a:solidFill>
            <a:schemeClr val="accent2"/>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4" name="Line 14"/>
          <p:cNvSpPr>
            <a:spLocks noChangeShapeType="1"/>
          </p:cNvSpPr>
          <p:nvPr/>
        </p:nvSpPr>
        <p:spPr bwMode="auto">
          <a:xfrm>
            <a:off x="4343400" y="2438400"/>
            <a:ext cx="1905000" cy="457200"/>
          </a:xfrm>
          <a:prstGeom prst="line">
            <a:avLst/>
          </a:prstGeom>
          <a:noFill/>
          <a:ln w="9525">
            <a:solidFill>
              <a:srgbClr val="A5002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5" name="Line 15"/>
          <p:cNvSpPr>
            <a:spLocks noChangeShapeType="1"/>
          </p:cNvSpPr>
          <p:nvPr/>
        </p:nvSpPr>
        <p:spPr bwMode="auto">
          <a:xfrm>
            <a:off x="4267200" y="2514600"/>
            <a:ext cx="1981200" cy="1447800"/>
          </a:xfrm>
          <a:prstGeom prst="line">
            <a:avLst/>
          </a:prstGeom>
          <a:noFill/>
          <a:ln w="9525">
            <a:solidFill>
              <a:srgbClr val="A5002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6" name="Line 16"/>
          <p:cNvSpPr>
            <a:spLocks noChangeShapeType="1"/>
          </p:cNvSpPr>
          <p:nvPr/>
        </p:nvSpPr>
        <p:spPr bwMode="auto">
          <a:xfrm flipV="1">
            <a:off x="4419600" y="2895600"/>
            <a:ext cx="1905000" cy="76200"/>
          </a:xfrm>
          <a:prstGeom prst="line">
            <a:avLst/>
          </a:prstGeom>
          <a:noFill/>
          <a:ln w="9525">
            <a:solidFill>
              <a:srgbClr val="A5002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7" name="Line 17"/>
          <p:cNvSpPr>
            <a:spLocks noChangeShapeType="1"/>
          </p:cNvSpPr>
          <p:nvPr/>
        </p:nvSpPr>
        <p:spPr bwMode="auto">
          <a:xfrm>
            <a:off x="4419600" y="3200400"/>
            <a:ext cx="1828800" cy="914400"/>
          </a:xfrm>
          <a:prstGeom prst="line">
            <a:avLst/>
          </a:prstGeom>
          <a:noFill/>
          <a:ln w="9525">
            <a:solidFill>
              <a:srgbClr val="A5002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8" name="Line 18"/>
          <p:cNvSpPr>
            <a:spLocks noChangeShapeType="1"/>
          </p:cNvSpPr>
          <p:nvPr/>
        </p:nvSpPr>
        <p:spPr bwMode="auto">
          <a:xfrm flipV="1">
            <a:off x="4419600" y="2895600"/>
            <a:ext cx="1905000" cy="762000"/>
          </a:xfrm>
          <a:prstGeom prst="line">
            <a:avLst/>
          </a:prstGeom>
          <a:noFill/>
          <a:ln w="9525">
            <a:solidFill>
              <a:srgbClr val="A5002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9" name="Line 19"/>
          <p:cNvSpPr>
            <a:spLocks noChangeShapeType="1"/>
          </p:cNvSpPr>
          <p:nvPr/>
        </p:nvSpPr>
        <p:spPr bwMode="auto">
          <a:xfrm>
            <a:off x="4419600" y="3886200"/>
            <a:ext cx="1828800" cy="304800"/>
          </a:xfrm>
          <a:prstGeom prst="line">
            <a:avLst/>
          </a:prstGeom>
          <a:noFill/>
          <a:ln w="9525">
            <a:solidFill>
              <a:srgbClr val="A5002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60" name="Line 20"/>
          <p:cNvSpPr>
            <a:spLocks noChangeShapeType="1"/>
          </p:cNvSpPr>
          <p:nvPr/>
        </p:nvSpPr>
        <p:spPr bwMode="auto">
          <a:xfrm flipV="1">
            <a:off x="4343400" y="2971800"/>
            <a:ext cx="1981200" cy="1524000"/>
          </a:xfrm>
          <a:prstGeom prst="line">
            <a:avLst/>
          </a:prstGeom>
          <a:noFill/>
          <a:ln w="9525">
            <a:solidFill>
              <a:srgbClr val="A5002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61" name="Line 21"/>
          <p:cNvSpPr>
            <a:spLocks noChangeShapeType="1"/>
          </p:cNvSpPr>
          <p:nvPr/>
        </p:nvSpPr>
        <p:spPr bwMode="auto">
          <a:xfrm flipV="1">
            <a:off x="4419600" y="4191000"/>
            <a:ext cx="1905000" cy="457200"/>
          </a:xfrm>
          <a:prstGeom prst="line">
            <a:avLst/>
          </a:prstGeom>
          <a:noFill/>
          <a:ln w="9525">
            <a:solidFill>
              <a:srgbClr val="A5002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62" name="Oval 22"/>
          <p:cNvSpPr>
            <a:spLocks noChangeArrowheads="1"/>
          </p:cNvSpPr>
          <p:nvPr/>
        </p:nvSpPr>
        <p:spPr bwMode="auto">
          <a:xfrm>
            <a:off x="7696200" y="3200400"/>
            <a:ext cx="457200" cy="457200"/>
          </a:xfrm>
          <a:prstGeom prst="ellipse">
            <a:avLst/>
          </a:prstGeom>
          <a:solidFill>
            <a:schemeClr val="accent2"/>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63" name="Line 23"/>
          <p:cNvSpPr>
            <a:spLocks noChangeShapeType="1"/>
          </p:cNvSpPr>
          <p:nvPr/>
        </p:nvSpPr>
        <p:spPr bwMode="auto">
          <a:xfrm>
            <a:off x="6705600" y="2819400"/>
            <a:ext cx="1066800" cy="609600"/>
          </a:xfrm>
          <a:prstGeom prst="line">
            <a:avLst/>
          </a:prstGeom>
          <a:noFill/>
          <a:ln w="9525">
            <a:solidFill>
              <a:srgbClr val="A5002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64" name="Line 24"/>
          <p:cNvSpPr>
            <a:spLocks noChangeShapeType="1"/>
          </p:cNvSpPr>
          <p:nvPr/>
        </p:nvSpPr>
        <p:spPr bwMode="auto">
          <a:xfrm>
            <a:off x="6705600" y="3429000"/>
            <a:ext cx="990600" cy="76200"/>
          </a:xfrm>
          <a:prstGeom prst="line">
            <a:avLst/>
          </a:prstGeom>
          <a:noFill/>
          <a:ln w="9525">
            <a:solidFill>
              <a:srgbClr val="A5002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65" name="Line 25"/>
          <p:cNvSpPr>
            <a:spLocks noChangeShapeType="1"/>
          </p:cNvSpPr>
          <p:nvPr/>
        </p:nvSpPr>
        <p:spPr bwMode="auto">
          <a:xfrm flipV="1">
            <a:off x="6705600" y="3505200"/>
            <a:ext cx="1066800" cy="609600"/>
          </a:xfrm>
          <a:prstGeom prst="line">
            <a:avLst/>
          </a:prstGeom>
          <a:noFill/>
          <a:ln w="9525">
            <a:solidFill>
              <a:srgbClr val="A5002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66" name="Line 26"/>
          <p:cNvSpPr>
            <a:spLocks noChangeShapeType="1"/>
          </p:cNvSpPr>
          <p:nvPr/>
        </p:nvSpPr>
        <p:spPr bwMode="auto">
          <a:xfrm>
            <a:off x="8153400" y="3429000"/>
            <a:ext cx="838200" cy="0"/>
          </a:xfrm>
          <a:prstGeom prst="line">
            <a:avLst/>
          </a:prstGeom>
          <a:noFill/>
          <a:ln w="9525">
            <a:solidFill>
              <a:srgbClr val="A5002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67" name="Line 27"/>
          <p:cNvSpPr>
            <a:spLocks noChangeShapeType="1"/>
          </p:cNvSpPr>
          <p:nvPr/>
        </p:nvSpPr>
        <p:spPr bwMode="auto">
          <a:xfrm>
            <a:off x="3200400" y="2209800"/>
            <a:ext cx="762000" cy="0"/>
          </a:xfrm>
          <a:prstGeom prst="line">
            <a:avLst/>
          </a:prstGeom>
          <a:noFill/>
          <a:ln w="9525">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268" name="Line 28"/>
          <p:cNvSpPr>
            <a:spLocks noChangeShapeType="1"/>
          </p:cNvSpPr>
          <p:nvPr/>
        </p:nvSpPr>
        <p:spPr bwMode="auto">
          <a:xfrm>
            <a:off x="3200400" y="3048000"/>
            <a:ext cx="762000" cy="0"/>
          </a:xfrm>
          <a:prstGeom prst="line">
            <a:avLst/>
          </a:prstGeom>
          <a:noFill/>
          <a:ln w="9525">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269" name="Line 29"/>
          <p:cNvSpPr>
            <a:spLocks noChangeShapeType="1"/>
          </p:cNvSpPr>
          <p:nvPr/>
        </p:nvSpPr>
        <p:spPr bwMode="auto">
          <a:xfrm>
            <a:off x="3200400" y="3810000"/>
            <a:ext cx="762000" cy="0"/>
          </a:xfrm>
          <a:prstGeom prst="line">
            <a:avLst/>
          </a:prstGeom>
          <a:noFill/>
          <a:ln w="9525">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270" name="Line 30"/>
          <p:cNvSpPr>
            <a:spLocks noChangeShapeType="1"/>
          </p:cNvSpPr>
          <p:nvPr/>
        </p:nvSpPr>
        <p:spPr bwMode="auto">
          <a:xfrm>
            <a:off x="3200400" y="4572000"/>
            <a:ext cx="762000" cy="0"/>
          </a:xfrm>
          <a:prstGeom prst="line">
            <a:avLst/>
          </a:prstGeom>
          <a:noFill/>
          <a:ln w="9525">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271" name="Text Box 31"/>
          <p:cNvSpPr txBox="1">
            <a:spLocks noChangeArrowheads="1"/>
          </p:cNvSpPr>
          <p:nvPr/>
        </p:nvSpPr>
        <p:spPr bwMode="auto">
          <a:xfrm>
            <a:off x="2586336" y="2895600"/>
            <a:ext cx="461665" cy="152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a:spAutoFit/>
          </a:bodyPr>
          <a:lstStyle/>
          <a:p>
            <a:pPr algn="l">
              <a:spcBef>
                <a:spcPct val="50000"/>
              </a:spcBef>
            </a:pPr>
            <a:r>
              <a:rPr lang="en-GB" altLang="en-US">
                <a:solidFill>
                  <a:schemeClr val="tx2"/>
                </a:solidFill>
              </a:rPr>
              <a:t>Inputs</a:t>
            </a:r>
          </a:p>
        </p:txBody>
      </p:sp>
      <p:sp>
        <p:nvSpPr>
          <p:cNvPr id="10272" name="Text Box 32"/>
          <p:cNvSpPr txBox="1">
            <a:spLocks noChangeArrowheads="1"/>
          </p:cNvSpPr>
          <p:nvPr/>
        </p:nvSpPr>
        <p:spPr bwMode="auto">
          <a:xfrm>
            <a:off x="8839200" y="2743200"/>
            <a:ext cx="1219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GB" altLang="en-US">
                <a:solidFill>
                  <a:schemeClr val="tx2"/>
                </a:solidFill>
              </a:rPr>
              <a:t>Output</a:t>
            </a:r>
          </a:p>
        </p:txBody>
      </p:sp>
      <p:sp>
        <p:nvSpPr>
          <p:cNvPr id="10273" name="Text Box 33"/>
          <p:cNvSpPr txBox="1">
            <a:spLocks noChangeArrowheads="1"/>
          </p:cNvSpPr>
          <p:nvPr/>
        </p:nvSpPr>
        <p:spPr bwMode="auto">
          <a:xfrm>
            <a:off x="2667000" y="4953000"/>
            <a:ext cx="7467600" cy="923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GB" altLang="en-US"/>
              <a:t>An artificial neural network is composed of many artificial neurons that are linked together according to a specific network architecture. The objective of the neural network is to transform the inputs into meaningful outputs.</a:t>
            </a:r>
          </a:p>
        </p:txBody>
      </p:sp>
    </p:spTree>
    <p:extLst>
      <p:ext uri="{BB962C8B-B14F-4D97-AF65-F5344CB8AC3E}">
        <p14:creationId xmlns:p14="http://schemas.microsoft.com/office/powerpoint/2010/main" val="42020858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1" name="Oval 55"/>
          <p:cNvSpPr>
            <a:spLocks noChangeArrowheads="1"/>
          </p:cNvSpPr>
          <p:nvPr/>
        </p:nvSpPr>
        <p:spPr bwMode="auto">
          <a:xfrm>
            <a:off x="7239000" y="5791200"/>
            <a:ext cx="762000" cy="762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0" name="Oval 54"/>
          <p:cNvSpPr>
            <a:spLocks noChangeArrowheads="1"/>
          </p:cNvSpPr>
          <p:nvPr/>
        </p:nvSpPr>
        <p:spPr bwMode="auto">
          <a:xfrm>
            <a:off x="7315200" y="3200400"/>
            <a:ext cx="762000" cy="762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 name="Rectangle 2"/>
          <p:cNvSpPr>
            <a:spLocks noGrp="1" noChangeArrowheads="1"/>
          </p:cNvSpPr>
          <p:nvPr>
            <p:ph type="title"/>
          </p:nvPr>
        </p:nvSpPr>
        <p:spPr>
          <a:xfrm>
            <a:off x="2209800" y="152400"/>
            <a:ext cx="7772400" cy="1143000"/>
          </a:xfrm>
        </p:spPr>
        <p:txBody>
          <a:bodyPr>
            <a:normAutofit/>
          </a:bodyPr>
          <a:lstStyle/>
          <a:p>
            <a:r>
              <a:rPr lang="en-US" altLang="en-US" sz="4000" dirty="0" err="1">
                <a:solidFill>
                  <a:srgbClr val="CD0000"/>
                </a:solidFill>
              </a:rPr>
              <a:t>Perceptrons</a:t>
            </a:r>
            <a:endParaRPr lang="en-US" altLang="en-US" sz="4000" dirty="0">
              <a:solidFill>
                <a:srgbClr val="CD0000"/>
              </a:solidFill>
            </a:endParaRPr>
          </a:p>
        </p:txBody>
      </p:sp>
      <p:sp>
        <p:nvSpPr>
          <p:cNvPr id="4099" name="Rectangle 3"/>
          <p:cNvSpPr>
            <a:spLocks noGrp="1" noChangeArrowheads="1"/>
          </p:cNvSpPr>
          <p:nvPr>
            <p:ph type="body" idx="1"/>
          </p:nvPr>
        </p:nvSpPr>
        <p:spPr>
          <a:xfrm>
            <a:off x="2286000" y="1219200"/>
            <a:ext cx="7772400" cy="2362200"/>
          </a:xfrm>
        </p:spPr>
        <p:txBody>
          <a:bodyPr/>
          <a:lstStyle/>
          <a:p>
            <a:r>
              <a:rPr lang="en-US" altLang="en-US" dirty="0">
                <a:latin typeface="+mj-lt"/>
              </a:rPr>
              <a:t>Initial proposal of connectionist networks</a:t>
            </a:r>
          </a:p>
          <a:p>
            <a:r>
              <a:rPr lang="en-US" altLang="en-US" dirty="0">
                <a:latin typeface="+mj-lt"/>
              </a:rPr>
              <a:t>Rosenblatt, 50’s and 60’s</a:t>
            </a:r>
          </a:p>
          <a:p>
            <a:r>
              <a:rPr lang="en-US" altLang="en-US" dirty="0">
                <a:latin typeface="+mj-lt"/>
              </a:rPr>
              <a:t>Essentially a linear discriminant composed of nodes, weights</a:t>
            </a:r>
          </a:p>
        </p:txBody>
      </p:sp>
      <p:sp>
        <p:nvSpPr>
          <p:cNvPr id="4100" name="Oval 4"/>
          <p:cNvSpPr>
            <a:spLocks noChangeArrowheads="1"/>
          </p:cNvSpPr>
          <p:nvPr/>
        </p:nvSpPr>
        <p:spPr bwMode="auto">
          <a:xfrm>
            <a:off x="2667000" y="3200400"/>
            <a:ext cx="762000" cy="762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1" name="Text Box 5"/>
          <p:cNvSpPr txBox="1">
            <a:spLocks noChangeArrowheads="1"/>
          </p:cNvSpPr>
          <p:nvPr/>
        </p:nvSpPr>
        <p:spPr bwMode="auto">
          <a:xfrm>
            <a:off x="2788929" y="3396734"/>
            <a:ext cx="35939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I1</a:t>
            </a:r>
          </a:p>
        </p:txBody>
      </p:sp>
      <p:sp>
        <p:nvSpPr>
          <p:cNvPr id="4102" name="Oval 6"/>
          <p:cNvSpPr>
            <a:spLocks noChangeArrowheads="1"/>
          </p:cNvSpPr>
          <p:nvPr/>
        </p:nvSpPr>
        <p:spPr bwMode="auto">
          <a:xfrm>
            <a:off x="2597150" y="4114800"/>
            <a:ext cx="762000" cy="762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3" name="Text Box 7"/>
          <p:cNvSpPr txBox="1">
            <a:spLocks noChangeArrowheads="1"/>
          </p:cNvSpPr>
          <p:nvPr/>
        </p:nvSpPr>
        <p:spPr bwMode="auto">
          <a:xfrm>
            <a:off x="2788929" y="4311134"/>
            <a:ext cx="35939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I2</a:t>
            </a:r>
          </a:p>
        </p:txBody>
      </p:sp>
      <p:sp>
        <p:nvSpPr>
          <p:cNvPr id="4104" name="Oval 8"/>
          <p:cNvSpPr>
            <a:spLocks noChangeArrowheads="1"/>
          </p:cNvSpPr>
          <p:nvPr/>
        </p:nvSpPr>
        <p:spPr bwMode="auto">
          <a:xfrm>
            <a:off x="2590800" y="5105400"/>
            <a:ext cx="762000" cy="762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5" name="Text Box 9"/>
          <p:cNvSpPr txBox="1">
            <a:spLocks noChangeArrowheads="1"/>
          </p:cNvSpPr>
          <p:nvPr/>
        </p:nvSpPr>
        <p:spPr bwMode="auto">
          <a:xfrm>
            <a:off x="2712729" y="5301734"/>
            <a:ext cx="35939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I3</a:t>
            </a:r>
          </a:p>
        </p:txBody>
      </p:sp>
      <p:sp>
        <p:nvSpPr>
          <p:cNvPr id="4106" name="Line 10"/>
          <p:cNvSpPr>
            <a:spLocks noChangeShapeType="1"/>
          </p:cNvSpPr>
          <p:nvPr/>
        </p:nvSpPr>
        <p:spPr bwMode="auto">
          <a:xfrm>
            <a:off x="3435350" y="3733800"/>
            <a:ext cx="1524000" cy="6096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7" name="Oval 11"/>
          <p:cNvSpPr>
            <a:spLocks noChangeArrowheads="1"/>
          </p:cNvSpPr>
          <p:nvPr/>
        </p:nvSpPr>
        <p:spPr bwMode="auto">
          <a:xfrm>
            <a:off x="5035550" y="4038600"/>
            <a:ext cx="762000" cy="762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8" name="Text Box 12"/>
          <p:cNvSpPr txBox="1">
            <a:spLocks noChangeArrowheads="1"/>
          </p:cNvSpPr>
          <p:nvPr/>
        </p:nvSpPr>
        <p:spPr bwMode="auto">
          <a:xfrm>
            <a:off x="5314661" y="4234934"/>
            <a:ext cx="184731"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en-US" altLang="en-US"/>
          </a:p>
        </p:txBody>
      </p:sp>
      <p:sp>
        <p:nvSpPr>
          <p:cNvPr id="4109" name="Line 13"/>
          <p:cNvSpPr>
            <a:spLocks noChangeShapeType="1"/>
          </p:cNvSpPr>
          <p:nvPr/>
        </p:nvSpPr>
        <p:spPr bwMode="auto">
          <a:xfrm>
            <a:off x="3435350" y="4572000"/>
            <a:ext cx="1447800" cy="158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0" name="Line 14"/>
          <p:cNvSpPr>
            <a:spLocks noChangeShapeType="1"/>
          </p:cNvSpPr>
          <p:nvPr/>
        </p:nvSpPr>
        <p:spPr bwMode="auto">
          <a:xfrm flipV="1">
            <a:off x="3359150" y="4800600"/>
            <a:ext cx="1524000" cy="6858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1" name="Text Box 15"/>
          <p:cNvSpPr txBox="1">
            <a:spLocks noChangeArrowheads="1"/>
          </p:cNvSpPr>
          <p:nvPr/>
        </p:nvSpPr>
        <p:spPr bwMode="auto">
          <a:xfrm>
            <a:off x="3792309" y="3396734"/>
            <a:ext cx="506870"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W1</a:t>
            </a:r>
          </a:p>
        </p:txBody>
      </p:sp>
      <p:sp>
        <p:nvSpPr>
          <p:cNvPr id="4112" name="Text Box 16"/>
          <p:cNvSpPr txBox="1">
            <a:spLocks noChangeArrowheads="1"/>
          </p:cNvSpPr>
          <p:nvPr/>
        </p:nvSpPr>
        <p:spPr bwMode="auto">
          <a:xfrm>
            <a:off x="3798659" y="4158734"/>
            <a:ext cx="506870"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W2</a:t>
            </a:r>
          </a:p>
        </p:txBody>
      </p:sp>
      <p:sp>
        <p:nvSpPr>
          <p:cNvPr id="4113" name="Text Box 17"/>
          <p:cNvSpPr txBox="1">
            <a:spLocks noChangeArrowheads="1"/>
          </p:cNvSpPr>
          <p:nvPr/>
        </p:nvSpPr>
        <p:spPr bwMode="auto">
          <a:xfrm>
            <a:off x="3722459" y="4768334"/>
            <a:ext cx="506870"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W3</a:t>
            </a:r>
          </a:p>
        </p:txBody>
      </p:sp>
      <p:graphicFrame>
        <p:nvGraphicFramePr>
          <p:cNvPr id="4114" name="Object 18"/>
          <p:cNvGraphicFramePr>
            <a:graphicFrameLocks noChangeAspect="1"/>
          </p:cNvGraphicFramePr>
          <p:nvPr/>
        </p:nvGraphicFramePr>
        <p:xfrm>
          <a:off x="5264151" y="4191000"/>
          <a:ext cx="373063" cy="469900"/>
        </p:xfrm>
        <a:graphic>
          <a:graphicData uri="http://schemas.openxmlformats.org/presentationml/2006/ole">
            <mc:AlternateContent xmlns:mc="http://schemas.openxmlformats.org/markup-compatibility/2006">
              <mc:Choice xmlns:v="urn:schemas-microsoft-com:vml" Requires="v">
                <p:oleObj spid="_x0000_s44277" name="Equation" r:id="rId4" imgW="139680" imgH="177480" progId="Equation.3">
                  <p:embed/>
                </p:oleObj>
              </mc:Choice>
              <mc:Fallback>
                <p:oleObj name="Equation" r:id="rId4" imgW="139680" imgH="177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4151" y="4191000"/>
                        <a:ext cx="373063" cy="4699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15" name="Line 19"/>
          <p:cNvSpPr>
            <a:spLocks noChangeShapeType="1"/>
          </p:cNvSpPr>
          <p:nvPr/>
        </p:nvSpPr>
        <p:spPr bwMode="auto">
          <a:xfrm>
            <a:off x="5873750" y="4495800"/>
            <a:ext cx="22225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6" name="Text Box 20"/>
          <p:cNvSpPr txBox="1">
            <a:spLocks noChangeArrowheads="1"/>
          </p:cNvSpPr>
          <p:nvPr/>
        </p:nvSpPr>
        <p:spPr bwMode="auto">
          <a:xfrm>
            <a:off x="6129930" y="4311134"/>
            <a:ext cx="33695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O</a:t>
            </a:r>
          </a:p>
        </p:txBody>
      </p:sp>
      <p:graphicFrame>
        <p:nvGraphicFramePr>
          <p:cNvPr id="4117" name="Object 21"/>
          <p:cNvGraphicFramePr>
            <a:graphicFrameLocks noChangeAspect="1"/>
          </p:cNvGraphicFramePr>
          <p:nvPr/>
        </p:nvGraphicFramePr>
        <p:xfrm>
          <a:off x="4484689" y="5619750"/>
          <a:ext cx="2447925" cy="998538"/>
        </p:xfrm>
        <a:graphic>
          <a:graphicData uri="http://schemas.openxmlformats.org/presentationml/2006/ole">
            <mc:AlternateContent xmlns:mc="http://schemas.openxmlformats.org/markup-compatibility/2006">
              <mc:Choice xmlns:v="urn:schemas-microsoft-com:vml" Requires="v">
                <p:oleObj spid="_x0000_s44278" name="Equation" r:id="rId6" imgW="1612800" imgH="660240" progId="Equation.3">
                  <p:embed/>
                </p:oleObj>
              </mc:Choice>
              <mc:Fallback>
                <p:oleObj name="Equation" r:id="rId6" imgW="1612800" imgH="6602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4689" y="5619750"/>
                        <a:ext cx="2447925" cy="998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33" name="Text Box 37"/>
          <p:cNvSpPr txBox="1">
            <a:spLocks noChangeArrowheads="1"/>
          </p:cNvSpPr>
          <p:nvPr/>
        </p:nvSpPr>
        <p:spPr bwMode="auto">
          <a:xfrm>
            <a:off x="7437129" y="3396734"/>
            <a:ext cx="35939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I1</a:t>
            </a:r>
          </a:p>
        </p:txBody>
      </p:sp>
      <p:sp>
        <p:nvSpPr>
          <p:cNvPr id="4134" name="Oval 38"/>
          <p:cNvSpPr>
            <a:spLocks noChangeArrowheads="1"/>
          </p:cNvSpPr>
          <p:nvPr/>
        </p:nvSpPr>
        <p:spPr bwMode="auto">
          <a:xfrm>
            <a:off x="7245350" y="4114800"/>
            <a:ext cx="762000" cy="762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5" name="Text Box 39"/>
          <p:cNvSpPr txBox="1">
            <a:spLocks noChangeArrowheads="1"/>
          </p:cNvSpPr>
          <p:nvPr/>
        </p:nvSpPr>
        <p:spPr bwMode="auto">
          <a:xfrm>
            <a:off x="7437129" y="4311134"/>
            <a:ext cx="35939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I2</a:t>
            </a:r>
          </a:p>
        </p:txBody>
      </p:sp>
      <p:sp>
        <p:nvSpPr>
          <p:cNvPr id="4136" name="Oval 40"/>
          <p:cNvSpPr>
            <a:spLocks noChangeArrowheads="1"/>
          </p:cNvSpPr>
          <p:nvPr/>
        </p:nvSpPr>
        <p:spPr bwMode="auto">
          <a:xfrm>
            <a:off x="7239000" y="4953000"/>
            <a:ext cx="762000" cy="762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 name="Text Box 41"/>
          <p:cNvSpPr txBox="1">
            <a:spLocks noChangeArrowheads="1"/>
          </p:cNvSpPr>
          <p:nvPr/>
        </p:nvSpPr>
        <p:spPr bwMode="auto">
          <a:xfrm>
            <a:off x="7360929" y="5301734"/>
            <a:ext cx="35939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I3</a:t>
            </a:r>
          </a:p>
        </p:txBody>
      </p:sp>
      <p:sp>
        <p:nvSpPr>
          <p:cNvPr id="4138" name="Line 42"/>
          <p:cNvSpPr>
            <a:spLocks noChangeShapeType="1"/>
          </p:cNvSpPr>
          <p:nvPr/>
        </p:nvSpPr>
        <p:spPr bwMode="auto">
          <a:xfrm>
            <a:off x="8083550" y="3733800"/>
            <a:ext cx="1524000" cy="6096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9" name="Oval 43"/>
          <p:cNvSpPr>
            <a:spLocks noChangeArrowheads="1"/>
          </p:cNvSpPr>
          <p:nvPr/>
        </p:nvSpPr>
        <p:spPr bwMode="auto">
          <a:xfrm>
            <a:off x="9601200" y="4267200"/>
            <a:ext cx="762000" cy="762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41" name="Line 45"/>
          <p:cNvSpPr>
            <a:spLocks noChangeShapeType="1"/>
          </p:cNvSpPr>
          <p:nvPr/>
        </p:nvSpPr>
        <p:spPr bwMode="auto">
          <a:xfrm>
            <a:off x="8083550" y="4572000"/>
            <a:ext cx="1447800" cy="158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42" name="Line 46"/>
          <p:cNvSpPr>
            <a:spLocks noChangeShapeType="1"/>
          </p:cNvSpPr>
          <p:nvPr/>
        </p:nvSpPr>
        <p:spPr bwMode="auto">
          <a:xfrm flipV="1">
            <a:off x="8007350" y="4800600"/>
            <a:ext cx="1524000" cy="6858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43" name="Text Box 47"/>
          <p:cNvSpPr txBox="1">
            <a:spLocks noChangeArrowheads="1"/>
          </p:cNvSpPr>
          <p:nvPr/>
        </p:nvSpPr>
        <p:spPr bwMode="auto">
          <a:xfrm>
            <a:off x="8440509" y="3396734"/>
            <a:ext cx="506870"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W1</a:t>
            </a:r>
          </a:p>
        </p:txBody>
      </p:sp>
      <p:sp>
        <p:nvSpPr>
          <p:cNvPr id="4144" name="Text Box 48"/>
          <p:cNvSpPr txBox="1">
            <a:spLocks noChangeArrowheads="1"/>
          </p:cNvSpPr>
          <p:nvPr/>
        </p:nvSpPr>
        <p:spPr bwMode="auto">
          <a:xfrm>
            <a:off x="8446859" y="4158734"/>
            <a:ext cx="506870"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W2</a:t>
            </a:r>
          </a:p>
        </p:txBody>
      </p:sp>
      <p:sp>
        <p:nvSpPr>
          <p:cNvPr id="4145" name="Text Box 49"/>
          <p:cNvSpPr txBox="1">
            <a:spLocks noChangeArrowheads="1"/>
          </p:cNvSpPr>
          <p:nvPr/>
        </p:nvSpPr>
        <p:spPr bwMode="auto">
          <a:xfrm>
            <a:off x="8370659" y="4768334"/>
            <a:ext cx="506870"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W3</a:t>
            </a:r>
          </a:p>
        </p:txBody>
      </p:sp>
      <p:graphicFrame>
        <p:nvGraphicFramePr>
          <p:cNvPr id="4146" name="Object 50"/>
          <p:cNvGraphicFramePr>
            <a:graphicFrameLocks noChangeAspect="1"/>
          </p:cNvGraphicFramePr>
          <p:nvPr/>
        </p:nvGraphicFramePr>
        <p:xfrm>
          <a:off x="8839201" y="5638800"/>
          <a:ext cx="373063" cy="469900"/>
        </p:xfrm>
        <a:graphic>
          <a:graphicData uri="http://schemas.openxmlformats.org/presentationml/2006/ole">
            <mc:AlternateContent xmlns:mc="http://schemas.openxmlformats.org/markup-compatibility/2006">
              <mc:Choice xmlns:v="urn:schemas-microsoft-com:vml" Requires="v">
                <p:oleObj spid="_x0000_s44279" name="Equation" r:id="rId8" imgW="139680" imgH="177480" progId="Equation.3">
                  <p:embed/>
                </p:oleObj>
              </mc:Choice>
              <mc:Fallback>
                <p:oleObj name="Equation" r:id="rId8" imgW="139680" imgH="177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9201" y="5638800"/>
                        <a:ext cx="373063" cy="4699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47" name="Line 51"/>
          <p:cNvSpPr>
            <a:spLocks noChangeShapeType="1"/>
          </p:cNvSpPr>
          <p:nvPr/>
        </p:nvSpPr>
        <p:spPr bwMode="auto">
          <a:xfrm>
            <a:off x="10363200" y="4648200"/>
            <a:ext cx="1524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48" name="Text Box 52"/>
          <p:cNvSpPr txBox="1">
            <a:spLocks noChangeArrowheads="1"/>
          </p:cNvSpPr>
          <p:nvPr/>
        </p:nvSpPr>
        <p:spPr bwMode="auto">
          <a:xfrm>
            <a:off x="10297118" y="4158734"/>
            <a:ext cx="336952"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O</a:t>
            </a:r>
          </a:p>
        </p:txBody>
      </p:sp>
      <p:sp>
        <p:nvSpPr>
          <p:cNvPr id="4152" name="Text Box 56"/>
          <p:cNvSpPr txBox="1">
            <a:spLocks noChangeArrowheads="1"/>
          </p:cNvSpPr>
          <p:nvPr/>
        </p:nvSpPr>
        <p:spPr bwMode="auto">
          <a:xfrm>
            <a:off x="6731353" y="3777734"/>
            <a:ext cx="386644"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or</a:t>
            </a:r>
          </a:p>
        </p:txBody>
      </p:sp>
      <p:sp>
        <p:nvSpPr>
          <p:cNvPr id="4153" name="Text Box 57"/>
          <p:cNvSpPr txBox="1">
            <a:spLocks noChangeArrowheads="1"/>
          </p:cNvSpPr>
          <p:nvPr/>
        </p:nvSpPr>
        <p:spPr bwMode="auto">
          <a:xfrm>
            <a:off x="7442171" y="6216134"/>
            <a:ext cx="301685"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1</a:t>
            </a:r>
          </a:p>
        </p:txBody>
      </p:sp>
      <p:sp>
        <p:nvSpPr>
          <p:cNvPr id="4154" name="Line 58"/>
          <p:cNvSpPr>
            <a:spLocks noChangeShapeType="1"/>
          </p:cNvSpPr>
          <p:nvPr/>
        </p:nvSpPr>
        <p:spPr bwMode="auto">
          <a:xfrm flipV="1">
            <a:off x="8001000" y="5029200"/>
            <a:ext cx="1676400" cy="12192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5" name="Text Box 59"/>
          <p:cNvSpPr txBox="1">
            <a:spLocks noChangeArrowheads="1"/>
          </p:cNvSpPr>
          <p:nvPr/>
        </p:nvSpPr>
        <p:spPr bwMode="auto">
          <a:xfrm>
            <a:off x="4579973" y="5377934"/>
            <a:ext cx="2001766"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Activation Function</a:t>
            </a:r>
          </a:p>
        </p:txBody>
      </p:sp>
    </p:spTree>
    <p:extLst>
      <p:ext uri="{BB962C8B-B14F-4D97-AF65-F5344CB8AC3E}">
        <p14:creationId xmlns:p14="http://schemas.microsoft.com/office/powerpoint/2010/main" val="94529299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286000" y="381000"/>
            <a:ext cx="7772400" cy="1143000"/>
          </a:xfrm>
        </p:spPr>
        <p:txBody>
          <a:bodyPr>
            <a:normAutofit/>
          </a:bodyPr>
          <a:lstStyle/>
          <a:p>
            <a:r>
              <a:rPr lang="en-US" altLang="en-US" sz="4000" dirty="0">
                <a:solidFill>
                  <a:srgbClr val="CD0000"/>
                </a:solidFill>
              </a:rPr>
              <a:t>Perceptron Example</a:t>
            </a:r>
          </a:p>
        </p:txBody>
      </p:sp>
      <p:sp>
        <p:nvSpPr>
          <p:cNvPr id="5123" name="Oval 3"/>
          <p:cNvSpPr>
            <a:spLocks noChangeArrowheads="1"/>
          </p:cNvSpPr>
          <p:nvPr/>
        </p:nvSpPr>
        <p:spPr bwMode="auto">
          <a:xfrm>
            <a:off x="2971800" y="1447800"/>
            <a:ext cx="762000" cy="762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4" name="Text Box 4"/>
          <p:cNvSpPr txBox="1">
            <a:spLocks noChangeArrowheads="1"/>
          </p:cNvSpPr>
          <p:nvPr/>
        </p:nvSpPr>
        <p:spPr bwMode="auto">
          <a:xfrm>
            <a:off x="3122583" y="1644134"/>
            <a:ext cx="301685"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2</a:t>
            </a:r>
          </a:p>
        </p:txBody>
      </p:sp>
      <p:sp>
        <p:nvSpPr>
          <p:cNvPr id="5125" name="Oval 5"/>
          <p:cNvSpPr>
            <a:spLocks noChangeArrowheads="1"/>
          </p:cNvSpPr>
          <p:nvPr/>
        </p:nvSpPr>
        <p:spPr bwMode="auto">
          <a:xfrm>
            <a:off x="2901950" y="2362200"/>
            <a:ext cx="762000" cy="762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6" name="Text Box 6"/>
          <p:cNvSpPr txBox="1">
            <a:spLocks noChangeArrowheads="1"/>
          </p:cNvSpPr>
          <p:nvPr/>
        </p:nvSpPr>
        <p:spPr bwMode="auto">
          <a:xfrm>
            <a:off x="3122583" y="2558534"/>
            <a:ext cx="301685"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1</a:t>
            </a:r>
          </a:p>
        </p:txBody>
      </p:sp>
      <p:sp>
        <p:nvSpPr>
          <p:cNvPr id="5129" name="Line 9"/>
          <p:cNvSpPr>
            <a:spLocks noChangeShapeType="1"/>
          </p:cNvSpPr>
          <p:nvPr/>
        </p:nvSpPr>
        <p:spPr bwMode="auto">
          <a:xfrm>
            <a:off x="3740150" y="1981200"/>
            <a:ext cx="1524000" cy="6096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0" name="Oval 10"/>
          <p:cNvSpPr>
            <a:spLocks noChangeArrowheads="1"/>
          </p:cNvSpPr>
          <p:nvPr/>
        </p:nvSpPr>
        <p:spPr bwMode="auto">
          <a:xfrm>
            <a:off x="5334000" y="2133600"/>
            <a:ext cx="984250" cy="9906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1" name="Text Box 11"/>
          <p:cNvSpPr txBox="1">
            <a:spLocks noChangeArrowheads="1"/>
          </p:cNvSpPr>
          <p:nvPr/>
        </p:nvSpPr>
        <p:spPr bwMode="auto">
          <a:xfrm>
            <a:off x="5619461" y="2482334"/>
            <a:ext cx="184731"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en-US" altLang="en-US"/>
          </a:p>
        </p:txBody>
      </p:sp>
      <p:sp>
        <p:nvSpPr>
          <p:cNvPr id="5132" name="Line 12"/>
          <p:cNvSpPr>
            <a:spLocks noChangeShapeType="1"/>
          </p:cNvSpPr>
          <p:nvPr/>
        </p:nvSpPr>
        <p:spPr bwMode="auto">
          <a:xfrm>
            <a:off x="3740150" y="2819400"/>
            <a:ext cx="1447800" cy="158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4" name="Text Box 14"/>
          <p:cNvSpPr txBox="1">
            <a:spLocks noChangeArrowheads="1"/>
          </p:cNvSpPr>
          <p:nvPr/>
        </p:nvSpPr>
        <p:spPr bwMode="auto">
          <a:xfrm>
            <a:off x="4170054" y="1644134"/>
            <a:ext cx="35939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.5</a:t>
            </a:r>
          </a:p>
        </p:txBody>
      </p:sp>
      <p:sp>
        <p:nvSpPr>
          <p:cNvPr id="5135" name="Text Box 15"/>
          <p:cNvSpPr txBox="1">
            <a:spLocks noChangeArrowheads="1"/>
          </p:cNvSpPr>
          <p:nvPr/>
        </p:nvSpPr>
        <p:spPr bwMode="auto">
          <a:xfrm>
            <a:off x="4176404" y="2406134"/>
            <a:ext cx="35939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.3</a:t>
            </a:r>
          </a:p>
        </p:txBody>
      </p:sp>
      <p:graphicFrame>
        <p:nvGraphicFramePr>
          <p:cNvPr id="5137" name="Object 17"/>
          <p:cNvGraphicFramePr>
            <a:graphicFrameLocks noChangeAspect="1"/>
          </p:cNvGraphicFramePr>
          <p:nvPr/>
        </p:nvGraphicFramePr>
        <p:xfrm>
          <a:off x="5334001" y="2438400"/>
          <a:ext cx="373063" cy="469900"/>
        </p:xfrm>
        <a:graphic>
          <a:graphicData uri="http://schemas.openxmlformats.org/presentationml/2006/ole">
            <mc:AlternateContent xmlns:mc="http://schemas.openxmlformats.org/markup-compatibility/2006">
              <mc:Choice xmlns:v="urn:schemas-microsoft-com:vml" Requires="v">
                <p:oleObj spid="_x0000_s45141" name="Equation" r:id="rId4" imgW="139680" imgH="177480" progId="Equation.3">
                  <p:embed/>
                </p:oleObj>
              </mc:Choice>
              <mc:Fallback>
                <p:oleObj name="Equation" r:id="rId4" imgW="139680" imgH="177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1" y="2438400"/>
                        <a:ext cx="373063" cy="4699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41" name="Text Box 21"/>
          <p:cNvSpPr txBox="1">
            <a:spLocks noChangeArrowheads="1"/>
          </p:cNvSpPr>
          <p:nvPr/>
        </p:nvSpPr>
        <p:spPr bwMode="auto">
          <a:xfrm>
            <a:off x="5699784" y="2482334"/>
            <a:ext cx="48763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=-1</a:t>
            </a:r>
          </a:p>
        </p:txBody>
      </p:sp>
      <p:sp>
        <p:nvSpPr>
          <p:cNvPr id="5142" name="Text Box 22"/>
          <p:cNvSpPr txBox="1">
            <a:spLocks noChangeArrowheads="1"/>
          </p:cNvSpPr>
          <p:nvPr/>
        </p:nvSpPr>
        <p:spPr bwMode="auto">
          <a:xfrm>
            <a:off x="4493159" y="3320534"/>
            <a:ext cx="2975494"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2(0.5) + 1(0.3) + -1 = 0.3 , O=1</a:t>
            </a:r>
          </a:p>
        </p:txBody>
      </p:sp>
      <p:sp>
        <p:nvSpPr>
          <p:cNvPr id="5143" name="Text Box 23"/>
          <p:cNvSpPr txBox="1">
            <a:spLocks noChangeArrowheads="1"/>
          </p:cNvSpPr>
          <p:nvPr/>
        </p:nvSpPr>
        <p:spPr bwMode="auto">
          <a:xfrm>
            <a:off x="2587113" y="3853934"/>
            <a:ext cx="2075889"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en-US"/>
              <a:t>Learning Procedure:</a:t>
            </a:r>
          </a:p>
        </p:txBody>
      </p:sp>
      <p:sp>
        <p:nvSpPr>
          <p:cNvPr id="5145" name="Text Box 25"/>
          <p:cNvSpPr txBox="1">
            <a:spLocks noChangeArrowheads="1"/>
          </p:cNvSpPr>
          <p:nvPr/>
        </p:nvSpPr>
        <p:spPr bwMode="auto">
          <a:xfrm>
            <a:off x="2743200" y="4539581"/>
            <a:ext cx="7467600" cy="161582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spcBef>
                <a:spcPct val="50000"/>
              </a:spcBef>
            </a:pPr>
            <a:r>
              <a:rPr lang="en-US" altLang="en-US"/>
              <a:t>Randomly assign weights (between 0-1)</a:t>
            </a:r>
          </a:p>
          <a:p>
            <a:pPr>
              <a:spcBef>
                <a:spcPct val="50000"/>
              </a:spcBef>
            </a:pPr>
            <a:r>
              <a:rPr lang="en-US" altLang="en-US"/>
              <a:t>Present inputs from training data</a:t>
            </a:r>
          </a:p>
          <a:p>
            <a:pPr>
              <a:spcBef>
                <a:spcPct val="50000"/>
              </a:spcBef>
            </a:pPr>
            <a:r>
              <a:rPr lang="en-US" altLang="en-US"/>
              <a:t>Get output O, nudge weights to gives results toward our desired output T</a:t>
            </a:r>
          </a:p>
          <a:p>
            <a:pPr>
              <a:spcBef>
                <a:spcPct val="50000"/>
              </a:spcBef>
            </a:pPr>
            <a:r>
              <a:rPr lang="en-US" altLang="en-US"/>
              <a:t>Repeat; stop when no errors, or enough epochs completed</a:t>
            </a:r>
          </a:p>
        </p:txBody>
      </p:sp>
    </p:spTree>
    <p:extLst>
      <p:ext uri="{BB962C8B-B14F-4D97-AF65-F5344CB8AC3E}">
        <p14:creationId xmlns:p14="http://schemas.microsoft.com/office/powerpoint/2010/main" val="41851133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2286000" y="0"/>
            <a:ext cx="7772400" cy="838200"/>
          </a:xfrm>
        </p:spPr>
        <p:txBody>
          <a:bodyPr/>
          <a:lstStyle/>
          <a:p>
            <a:r>
              <a:rPr lang="en-US" altLang="en-US" dirty="0">
                <a:solidFill>
                  <a:srgbClr val="CD0000"/>
                </a:solidFill>
              </a:rPr>
              <a:t>Backpropagation Networks</a:t>
            </a:r>
          </a:p>
        </p:txBody>
      </p:sp>
      <p:sp>
        <p:nvSpPr>
          <p:cNvPr id="12291" name="Rectangle 3"/>
          <p:cNvSpPr>
            <a:spLocks noGrp="1" noChangeArrowheads="1"/>
          </p:cNvSpPr>
          <p:nvPr>
            <p:ph type="body" idx="1"/>
          </p:nvPr>
        </p:nvSpPr>
        <p:spPr>
          <a:xfrm>
            <a:off x="2209800" y="838200"/>
            <a:ext cx="7772400" cy="1905000"/>
          </a:xfrm>
        </p:spPr>
        <p:txBody>
          <a:bodyPr/>
          <a:lstStyle/>
          <a:p>
            <a:r>
              <a:rPr lang="en-US" altLang="en-US" sz="2400" dirty="0">
                <a:latin typeface="+mj-lt"/>
              </a:rPr>
              <a:t>Attributed to </a:t>
            </a:r>
            <a:r>
              <a:rPr lang="en-US" altLang="en-US" sz="2400" dirty="0" err="1">
                <a:latin typeface="+mj-lt"/>
              </a:rPr>
              <a:t>Rumelhart</a:t>
            </a:r>
            <a:r>
              <a:rPr lang="en-US" altLang="en-US" sz="2400" dirty="0">
                <a:latin typeface="+mj-lt"/>
              </a:rPr>
              <a:t> and McClelland, late 70’s</a:t>
            </a:r>
          </a:p>
          <a:p>
            <a:r>
              <a:rPr lang="en-US" altLang="en-US" sz="2400" dirty="0">
                <a:latin typeface="+mj-lt"/>
              </a:rPr>
              <a:t>To bypass the linear classification problem, we can construct </a:t>
            </a:r>
            <a:r>
              <a:rPr lang="en-US" altLang="en-US" sz="2400" i="1" dirty="0">
                <a:latin typeface="+mj-lt"/>
              </a:rPr>
              <a:t>multilayer</a:t>
            </a:r>
            <a:r>
              <a:rPr lang="en-US" altLang="en-US" sz="2400" dirty="0">
                <a:latin typeface="+mj-lt"/>
              </a:rPr>
              <a:t> networks.  Typically we have </a:t>
            </a:r>
            <a:r>
              <a:rPr lang="en-US" altLang="en-US" sz="2400" i="1" dirty="0">
                <a:latin typeface="+mj-lt"/>
              </a:rPr>
              <a:t>fully connected</a:t>
            </a:r>
            <a:r>
              <a:rPr lang="en-US" altLang="en-US" sz="2400" dirty="0">
                <a:latin typeface="+mj-lt"/>
              </a:rPr>
              <a:t>, </a:t>
            </a:r>
            <a:r>
              <a:rPr lang="en-US" altLang="en-US" sz="2400" i="1" dirty="0">
                <a:latin typeface="+mj-lt"/>
              </a:rPr>
              <a:t>feedforward</a:t>
            </a:r>
            <a:r>
              <a:rPr lang="en-US" altLang="en-US" sz="2400" dirty="0">
                <a:latin typeface="+mj-lt"/>
              </a:rPr>
              <a:t> networks.</a:t>
            </a:r>
            <a:endParaRPr lang="en-US" altLang="en-US" dirty="0">
              <a:latin typeface="+mj-lt"/>
            </a:endParaRPr>
          </a:p>
        </p:txBody>
      </p:sp>
      <p:sp>
        <p:nvSpPr>
          <p:cNvPr id="12292" name="Oval 4"/>
          <p:cNvSpPr>
            <a:spLocks noChangeArrowheads="1"/>
          </p:cNvSpPr>
          <p:nvPr/>
        </p:nvSpPr>
        <p:spPr bwMode="auto">
          <a:xfrm>
            <a:off x="2667000" y="2743200"/>
            <a:ext cx="762000" cy="762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3" name="Text Box 5"/>
          <p:cNvSpPr txBox="1">
            <a:spLocks noChangeArrowheads="1"/>
          </p:cNvSpPr>
          <p:nvPr/>
        </p:nvSpPr>
        <p:spPr bwMode="auto">
          <a:xfrm>
            <a:off x="2788929" y="2939534"/>
            <a:ext cx="35939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I1</a:t>
            </a:r>
          </a:p>
        </p:txBody>
      </p:sp>
      <p:sp>
        <p:nvSpPr>
          <p:cNvPr id="12294" name="Oval 6"/>
          <p:cNvSpPr>
            <a:spLocks noChangeArrowheads="1"/>
          </p:cNvSpPr>
          <p:nvPr/>
        </p:nvSpPr>
        <p:spPr bwMode="auto">
          <a:xfrm>
            <a:off x="2590800" y="3581400"/>
            <a:ext cx="762000" cy="762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5" name="Text Box 7"/>
          <p:cNvSpPr txBox="1">
            <a:spLocks noChangeArrowheads="1"/>
          </p:cNvSpPr>
          <p:nvPr/>
        </p:nvSpPr>
        <p:spPr bwMode="auto">
          <a:xfrm>
            <a:off x="2782579" y="3777734"/>
            <a:ext cx="35939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I2</a:t>
            </a:r>
          </a:p>
        </p:txBody>
      </p:sp>
      <p:sp>
        <p:nvSpPr>
          <p:cNvPr id="12296" name="Oval 8"/>
          <p:cNvSpPr>
            <a:spLocks noChangeArrowheads="1"/>
          </p:cNvSpPr>
          <p:nvPr/>
        </p:nvSpPr>
        <p:spPr bwMode="auto">
          <a:xfrm>
            <a:off x="2590800" y="5257800"/>
            <a:ext cx="762000" cy="762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7" name="Text Box 9"/>
          <p:cNvSpPr txBox="1">
            <a:spLocks noChangeArrowheads="1"/>
          </p:cNvSpPr>
          <p:nvPr/>
        </p:nvSpPr>
        <p:spPr bwMode="auto">
          <a:xfrm>
            <a:off x="2741583" y="5454134"/>
            <a:ext cx="301685"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1</a:t>
            </a:r>
          </a:p>
        </p:txBody>
      </p:sp>
      <p:sp>
        <p:nvSpPr>
          <p:cNvPr id="12299" name="Oval 11"/>
          <p:cNvSpPr>
            <a:spLocks noChangeArrowheads="1"/>
          </p:cNvSpPr>
          <p:nvPr/>
        </p:nvSpPr>
        <p:spPr bwMode="auto">
          <a:xfrm>
            <a:off x="5105400" y="2895600"/>
            <a:ext cx="762000" cy="762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0" name="Text Box 12"/>
          <p:cNvSpPr txBox="1">
            <a:spLocks noChangeArrowheads="1"/>
          </p:cNvSpPr>
          <p:nvPr/>
        </p:nvSpPr>
        <p:spPr bwMode="auto">
          <a:xfrm>
            <a:off x="5384511" y="3091934"/>
            <a:ext cx="184731"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en-US" altLang="en-US"/>
          </a:p>
        </p:txBody>
      </p:sp>
      <p:sp>
        <p:nvSpPr>
          <p:cNvPr id="12310" name="Text Box 22"/>
          <p:cNvSpPr txBox="1">
            <a:spLocks noChangeArrowheads="1"/>
          </p:cNvSpPr>
          <p:nvPr/>
        </p:nvSpPr>
        <p:spPr bwMode="auto">
          <a:xfrm>
            <a:off x="4949515" y="2558534"/>
            <a:ext cx="1416670"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Hidden Layer</a:t>
            </a:r>
          </a:p>
        </p:txBody>
      </p:sp>
      <p:sp>
        <p:nvSpPr>
          <p:cNvPr id="12311" name="Text Box 23"/>
          <p:cNvSpPr txBox="1">
            <a:spLocks noChangeArrowheads="1"/>
          </p:cNvSpPr>
          <p:nvPr/>
        </p:nvSpPr>
        <p:spPr bwMode="auto">
          <a:xfrm>
            <a:off x="5254691" y="3091934"/>
            <a:ext cx="445956"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H1</a:t>
            </a:r>
          </a:p>
        </p:txBody>
      </p:sp>
      <p:sp>
        <p:nvSpPr>
          <p:cNvPr id="12312" name="Oval 24"/>
          <p:cNvSpPr>
            <a:spLocks noChangeArrowheads="1"/>
          </p:cNvSpPr>
          <p:nvPr/>
        </p:nvSpPr>
        <p:spPr bwMode="auto">
          <a:xfrm>
            <a:off x="5105400" y="4191000"/>
            <a:ext cx="762000" cy="762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3" name="Text Box 25"/>
          <p:cNvSpPr txBox="1">
            <a:spLocks noChangeArrowheads="1"/>
          </p:cNvSpPr>
          <p:nvPr/>
        </p:nvSpPr>
        <p:spPr bwMode="auto">
          <a:xfrm>
            <a:off x="5384511" y="4387334"/>
            <a:ext cx="184731"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en-US" altLang="en-US"/>
          </a:p>
        </p:txBody>
      </p:sp>
      <p:sp>
        <p:nvSpPr>
          <p:cNvPr id="12314" name="Text Box 26"/>
          <p:cNvSpPr txBox="1">
            <a:spLocks noChangeArrowheads="1"/>
          </p:cNvSpPr>
          <p:nvPr/>
        </p:nvSpPr>
        <p:spPr bwMode="auto">
          <a:xfrm>
            <a:off x="5254691" y="4387334"/>
            <a:ext cx="445956"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H2</a:t>
            </a:r>
          </a:p>
        </p:txBody>
      </p:sp>
      <p:sp>
        <p:nvSpPr>
          <p:cNvPr id="12315" name="Oval 27"/>
          <p:cNvSpPr>
            <a:spLocks noChangeArrowheads="1"/>
          </p:cNvSpPr>
          <p:nvPr/>
        </p:nvSpPr>
        <p:spPr bwMode="auto">
          <a:xfrm>
            <a:off x="7221538" y="2819400"/>
            <a:ext cx="762000" cy="762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6" name="Text Box 28"/>
          <p:cNvSpPr txBox="1">
            <a:spLocks noChangeArrowheads="1"/>
          </p:cNvSpPr>
          <p:nvPr/>
        </p:nvSpPr>
        <p:spPr bwMode="auto">
          <a:xfrm>
            <a:off x="7500649" y="3015734"/>
            <a:ext cx="184731"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en-US" altLang="en-US"/>
          </a:p>
        </p:txBody>
      </p:sp>
      <p:sp>
        <p:nvSpPr>
          <p:cNvPr id="12317" name="Text Box 29"/>
          <p:cNvSpPr txBox="1">
            <a:spLocks noChangeArrowheads="1"/>
          </p:cNvSpPr>
          <p:nvPr/>
        </p:nvSpPr>
        <p:spPr bwMode="auto">
          <a:xfrm>
            <a:off x="7366821" y="3015734"/>
            <a:ext cx="453970"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O1</a:t>
            </a:r>
          </a:p>
        </p:txBody>
      </p:sp>
      <p:sp>
        <p:nvSpPr>
          <p:cNvPr id="12318" name="Oval 30"/>
          <p:cNvSpPr>
            <a:spLocks noChangeArrowheads="1"/>
          </p:cNvSpPr>
          <p:nvPr/>
        </p:nvSpPr>
        <p:spPr bwMode="auto">
          <a:xfrm>
            <a:off x="7188200" y="4191000"/>
            <a:ext cx="762000" cy="762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9" name="Text Box 31"/>
          <p:cNvSpPr txBox="1">
            <a:spLocks noChangeArrowheads="1"/>
          </p:cNvSpPr>
          <p:nvPr/>
        </p:nvSpPr>
        <p:spPr bwMode="auto">
          <a:xfrm>
            <a:off x="7467311" y="4387334"/>
            <a:ext cx="184731"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en-US" altLang="en-US"/>
          </a:p>
        </p:txBody>
      </p:sp>
      <p:sp>
        <p:nvSpPr>
          <p:cNvPr id="12320" name="Text Box 32"/>
          <p:cNvSpPr txBox="1">
            <a:spLocks noChangeArrowheads="1"/>
          </p:cNvSpPr>
          <p:nvPr/>
        </p:nvSpPr>
        <p:spPr bwMode="auto">
          <a:xfrm>
            <a:off x="7333484" y="4387334"/>
            <a:ext cx="453970"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O2</a:t>
            </a:r>
          </a:p>
        </p:txBody>
      </p:sp>
      <p:sp>
        <p:nvSpPr>
          <p:cNvPr id="12321" name="Line 33"/>
          <p:cNvSpPr>
            <a:spLocks noChangeShapeType="1"/>
          </p:cNvSpPr>
          <p:nvPr/>
        </p:nvSpPr>
        <p:spPr bwMode="auto">
          <a:xfrm>
            <a:off x="3505200" y="3124200"/>
            <a:ext cx="1524000" cy="1524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2" name="Line 34"/>
          <p:cNvSpPr>
            <a:spLocks noChangeShapeType="1"/>
          </p:cNvSpPr>
          <p:nvPr/>
        </p:nvSpPr>
        <p:spPr bwMode="auto">
          <a:xfrm>
            <a:off x="3505200" y="3124200"/>
            <a:ext cx="1524000" cy="15240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3" name="Line 35"/>
          <p:cNvSpPr>
            <a:spLocks noChangeShapeType="1"/>
          </p:cNvSpPr>
          <p:nvPr/>
        </p:nvSpPr>
        <p:spPr bwMode="auto">
          <a:xfrm flipV="1">
            <a:off x="3429000" y="3352800"/>
            <a:ext cx="1600200" cy="6858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4" name="Line 36"/>
          <p:cNvSpPr>
            <a:spLocks noChangeShapeType="1"/>
          </p:cNvSpPr>
          <p:nvPr/>
        </p:nvSpPr>
        <p:spPr bwMode="auto">
          <a:xfrm>
            <a:off x="3429000" y="4114800"/>
            <a:ext cx="1524000" cy="5334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5" name="Line 37"/>
          <p:cNvSpPr>
            <a:spLocks noChangeShapeType="1"/>
          </p:cNvSpPr>
          <p:nvPr/>
        </p:nvSpPr>
        <p:spPr bwMode="auto">
          <a:xfrm flipV="1">
            <a:off x="3352800" y="3429000"/>
            <a:ext cx="1600200" cy="19812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6" name="Line 38"/>
          <p:cNvSpPr>
            <a:spLocks noChangeShapeType="1"/>
          </p:cNvSpPr>
          <p:nvPr/>
        </p:nvSpPr>
        <p:spPr bwMode="auto">
          <a:xfrm flipV="1">
            <a:off x="3352800" y="4724400"/>
            <a:ext cx="1600200" cy="7620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7" name="Line 39"/>
          <p:cNvSpPr>
            <a:spLocks noChangeShapeType="1"/>
          </p:cNvSpPr>
          <p:nvPr/>
        </p:nvSpPr>
        <p:spPr bwMode="auto">
          <a:xfrm>
            <a:off x="5943600" y="3276600"/>
            <a:ext cx="11430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8" name="Line 40"/>
          <p:cNvSpPr>
            <a:spLocks noChangeShapeType="1"/>
          </p:cNvSpPr>
          <p:nvPr/>
        </p:nvSpPr>
        <p:spPr bwMode="auto">
          <a:xfrm>
            <a:off x="5943600" y="3352800"/>
            <a:ext cx="1143000" cy="11430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9" name="Line 41"/>
          <p:cNvSpPr>
            <a:spLocks noChangeShapeType="1"/>
          </p:cNvSpPr>
          <p:nvPr/>
        </p:nvSpPr>
        <p:spPr bwMode="auto">
          <a:xfrm flipV="1">
            <a:off x="5943600" y="3352800"/>
            <a:ext cx="1143000" cy="12954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30" name="Line 42"/>
          <p:cNvSpPr>
            <a:spLocks noChangeShapeType="1"/>
          </p:cNvSpPr>
          <p:nvPr/>
        </p:nvSpPr>
        <p:spPr bwMode="auto">
          <a:xfrm>
            <a:off x="5943600" y="4648200"/>
            <a:ext cx="11430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31" name="Text Box 43"/>
          <p:cNvSpPr txBox="1">
            <a:spLocks noChangeArrowheads="1"/>
          </p:cNvSpPr>
          <p:nvPr/>
        </p:nvSpPr>
        <p:spPr bwMode="auto">
          <a:xfrm>
            <a:off x="2600082" y="2482334"/>
            <a:ext cx="1238737"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Input Layer</a:t>
            </a:r>
          </a:p>
        </p:txBody>
      </p:sp>
      <p:sp>
        <p:nvSpPr>
          <p:cNvPr id="12332" name="Text Box 44"/>
          <p:cNvSpPr txBox="1">
            <a:spLocks noChangeArrowheads="1"/>
          </p:cNvSpPr>
          <p:nvPr/>
        </p:nvSpPr>
        <p:spPr bwMode="auto">
          <a:xfrm>
            <a:off x="7164109" y="2482334"/>
            <a:ext cx="1410258"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Output Layer</a:t>
            </a:r>
          </a:p>
        </p:txBody>
      </p:sp>
      <p:sp>
        <p:nvSpPr>
          <p:cNvPr id="12333" name="Rectangle 45"/>
          <p:cNvSpPr>
            <a:spLocks noChangeArrowheads="1"/>
          </p:cNvSpPr>
          <p:nvPr/>
        </p:nvSpPr>
        <p:spPr bwMode="auto">
          <a:xfrm>
            <a:off x="3581400" y="5377934"/>
            <a:ext cx="685800"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en-US"/>
              <a:t>W</a:t>
            </a:r>
            <a:r>
              <a:rPr lang="en-US" altLang="en-US" baseline="-25000"/>
              <a:t>i,j</a:t>
            </a:r>
            <a:endParaRPr lang="en-US" altLang="en-US"/>
          </a:p>
        </p:txBody>
      </p:sp>
      <p:sp>
        <p:nvSpPr>
          <p:cNvPr id="12334" name="Rectangle 46"/>
          <p:cNvSpPr>
            <a:spLocks noChangeArrowheads="1"/>
          </p:cNvSpPr>
          <p:nvPr/>
        </p:nvSpPr>
        <p:spPr bwMode="auto">
          <a:xfrm>
            <a:off x="6019800" y="5301734"/>
            <a:ext cx="681038"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en-US"/>
              <a:t>W</a:t>
            </a:r>
            <a:r>
              <a:rPr lang="en-US" altLang="en-US" baseline="-25000"/>
              <a:t>j,k</a:t>
            </a:r>
          </a:p>
        </p:txBody>
      </p:sp>
      <p:sp>
        <p:nvSpPr>
          <p:cNvPr id="12341" name="Rectangle 53"/>
          <p:cNvSpPr>
            <a:spLocks noChangeArrowheads="1"/>
          </p:cNvSpPr>
          <p:nvPr/>
        </p:nvSpPr>
        <p:spPr bwMode="auto">
          <a:xfrm>
            <a:off x="2824632" y="6139934"/>
            <a:ext cx="986487"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1’s - bias</a:t>
            </a:r>
          </a:p>
        </p:txBody>
      </p:sp>
      <p:graphicFrame>
        <p:nvGraphicFramePr>
          <p:cNvPr id="12342" name="Object 54"/>
          <p:cNvGraphicFramePr>
            <a:graphicFrameLocks noChangeAspect="1"/>
          </p:cNvGraphicFramePr>
          <p:nvPr/>
        </p:nvGraphicFramePr>
        <p:xfrm>
          <a:off x="8020050" y="3949701"/>
          <a:ext cx="2317750" cy="936625"/>
        </p:xfrm>
        <a:graphic>
          <a:graphicData uri="http://schemas.openxmlformats.org/presentationml/2006/ole">
            <mc:AlternateContent xmlns:mc="http://schemas.openxmlformats.org/markup-compatibility/2006">
              <mc:Choice xmlns:v="urn:schemas-microsoft-com:vml" Requires="v">
                <p:oleObj spid="_x0000_s50341" name="Equation" r:id="rId4" imgW="1257120" imgH="507960" progId="Equation.3">
                  <p:embed/>
                </p:oleObj>
              </mc:Choice>
              <mc:Fallback>
                <p:oleObj name="Equation" r:id="rId4" imgW="1257120" imgH="5079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0050" y="3949701"/>
                        <a:ext cx="2317750" cy="936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43" name="Oval 55"/>
          <p:cNvSpPr>
            <a:spLocks noChangeArrowheads="1"/>
          </p:cNvSpPr>
          <p:nvPr/>
        </p:nvSpPr>
        <p:spPr bwMode="auto">
          <a:xfrm>
            <a:off x="2590801" y="4419600"/>
            <a:ext cx="784225" cy="762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44" name="Text Box 56"/>
          <p:cNvSpPr txBox="1">
            <a:spLocks noChangeArrowheads="1"/>
          </p:cNvSpPr>
          <p:nvPr/>
        </p:nvSpPr>
        <p:spPr bwMode="auto">
          <a:xfrm>
            <a:off x="2719079" y="4615934"/>
            <a:ext cx="35939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I3</a:t>
            </a:r>
          </a:p>
        </p:txBody>
      </p:sp>
      <p:sp>
        <p:nvSpPr>
          <p:cNvPr id="12345" name="Oval 57"/>
          <p:cNvSpPr>
            <a:spLocks noChangeArrowheads="1"/>
          </p:cNvSpPr>
          <p:nvPr/>
        </p:nvSpPr>
        <p:spPr bwMode="auto">
          <a:xfrm>
            <a:off x="5087938" y="5105400"/>
            <a:ext cx="762000" cy="762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46" name="Text Box 58"/>
          <p:cNvSpPr txBox="1">
            <a:spLocks noChangeArrowheads="1"/>
          </p:cNvSpPr>
          <p:nvPr/>
        </p:nvSpPr>
        <p:spPr bwMode="auto">
          <a:xfrm>
            <a:off x="5367049" y="5301734"/>
            <a:ext cx="184731"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en-US" altLang="en-US"/>
          </a:p>
        </p:txBody>
      </p:sp>
      <p:sp>
        <p:nvSpPr>
          <p:cNvPr id="12347" name="Text Box 59"/>
          <p:cNvSpPr txBox="1">
            <a:spLocks noChangeArrowheads="1"/>
          </p:cNvSpPr>
          <p:nvPr/>
        </p:nvSpPr>
        <p:spPr bwMode="auto">
          <a:xfrm>
            <a:off x="5308571" y="5301734"/>
            <a:ext cx="301685"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1</a:t>
            </a:r>
          </a:p>
        </p:txBody>
      </p:sp>
      <p:sp>
        <p:nvSpPr>
          <p:cNvPr id="12348" name="Line 60"/>
          <p:cNvSpPr>
            <a:spLocks noChangeShapeType="1"/>
          </p:cNvSpPr>
          <p:nvPr/>
        </p:nvSpPr>
        <p:spPr bwMode="auto">
          <a:xfrm flipV="1">
            <a:off x="3429000" y="4648200"/>
            <a:ext cx="1371600" cy="762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49" name="Line 61"/>
          <p:cNvSpPr>
            <a:spLocks noChangeShapeType="1"/>
          </p:cNvSpPr>
          <p:nvPr/>
        </p:nvSpPr>
        <p:spPr bwMode="auto">
          <a:xfrm flipV="1">
            <a:off x="3429000" y="3429000"/>
            <a:ext cx="1524000" cy="12192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50" name="Line 62"/>
          <p:cNvSpPr>
            <a:spLocks noChangeShapeType="1"/>
          </p:cNvSpPr>
          <p:nvPr/>
        </p:nvSpPr>
        <p:spPr bwMode="auto">
          <a:xfrm flipV="1">
            <a:off x="5943600" y="4724400"/>
            <a:ext cx="990600" cy="6096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51" name="Line 63"/>
          <p:cNvSpPr>
            <a:spLocks noChangeShapeType="1"/>
          </p:cNvSpPr>
          <p:nvPr/>
        </p:nvSpPr>
        <p:spPr bwMode="auto">
          <a:xfrm flipV="1">
            <a:off x="5943600" y="3429000"/>
            <a:ext cx="1219200" cy="17526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2352" name="Object 64"/>
          <p:cNvGraphicFramePr>
            <a:graphicFrameLocks noChangeAspect="1"/>
          </p:cNvGraphicFramePr>
          <p:nvPr/>
        </p:nvGraphicFramePr>
        <p:xfrm>
          <a:off x="6834189" y="5334000"/>
          <a:ext cx="2249487" cy="909638"/>
        </p:xfrm>
        <a:graphic>
          <a:graphicData uri="http://schemas.openxmlformats.org/presentationml/2006/ole">
            <mc:AlternateContent xmlns:mc="http://schemas.openxmlformats.org/markup-compatibility/2006">
              <mc:Choice xmlns:v="urn:schemas-microsoft-com:vml" Requires="v">
                <p:oleObj spid="_x0000_s50342" name="Equation" r:id="rId6" imgW="1218960" imgH="495000" progId="Equation.3">
                  <p:embed/>
                </p:oleObj>
              </mc:Choice>
              <mc:Fallback>
                <p:oleObj name="Equation" r:id="rId6" imgW="1218960" imgH="495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4189" y="5334000"/>
                        <a:ext cx="2249487" cy="9096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981814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209800" y="0"/>
            <a:ext cx="7772400" cy="1143000"/>
          </a:xfrm>
        </p:spPr>
        <p:txBody>
          <a:bodyPr/>
          <a:lstStyle/>
          <a:p>
            <a:r>
              <a:rPr lang="en-US" altLang="en-US" dirty="0">
                <a:solidFill>
                  <a:srgbClr val="CD0000"/>
                </a:solidFill>
              </a:rPr>
              <a:t>Backpropagation Networks</a:t>
            </a:r>
            <a:endParaRPr lang="en-US" altLang="en-US" dirty="0"/>
          </a:p>
        </p:txBody>
      </p:sp>
      <p:sp>
        <p:nvSpPr>
          <p:cNvPr id="15363" name="Rectangle 3"/>
          <p:cNvSpPr>
            <a:spLocks noGrp="1" noChangeArrowheads="1"/>
          </p:cNvSpPr>
          <p:nvPr>
            <p:ph type="body" idx="1"/>
          </p:nvPr>
        </p:nvSpPr>
        <p:spPr>
          <a:xfrm>
            <a:off x="2209800" y="1066800"/>
            <a:ext cx="7848600" cy="4800600"/>
          </a:xfrm>
        </p:spPr>
        <p:txBody>
          <a:bodyPr>
            <a:normAutofit lnSpcReduction="10000"/>
          </a:bodyPr>
          <a:lstStyle/>
          <a:p>
            <a:r>
              <a:rPr lang="en-US" altLang="en-US" sz="2400" dirty="0">
                <a:latin typeface="+mj-lt"/>
              </a:rPr>
              <a:t>Very powerful - can learn any function, given enough hidden units! With enough hidden units, we can generate any function.</a:t>
            </a:r>
          </a:p>
          <a:p>
            <a:r>
              <a:rPr lang="en-US" altLang="en-US" sz="2400" dirty="0">
                <a:latin typeface="+mj-lt"/>
              </a:rPr>
              <a:t>Have the same problems of Generalization vs. Memorization.  With too many units, we will tend to memorize the input and not generalize well.  Some schemes exist to “prune” the neural network.</a:t>
            </a:r>
          </a:p>
          <a:p>
            <a:r>
              <a:rPr lang="en-US" altLang="en-US" sz="2400" dirty="0">
                <a:latin typeface="+mj-lt"/>
              </a:rPr>
              <a:t>Networks require extensive training, many parameters to fiddle with.  Can be extremely slow to train.  May also fall into local minima.</a:t>
            </a:r>
          </a:p>
          <a:p>
            <a:r>
              <a:rPr lang="en-US" altLang="en-US" sz="2400" dirty="0">
                <a:latin typeface="+mj-lt"/>
              </a:rPr>
              <a:t>Inherently parallel algorithm, ideal for multiprocessor hardware.</a:t>
            </a:r>
          </a:p>
          <a:p>
            <a:r>
              <a:rPr lang="en-US" altLang="en-US" sz="2400" dirty="0">
                <a:latin typeface="+mj-lt"/>
              </a:rPr>
              <a:t>Despite the cons, a very powerful algorithm that has seen widespread successful deployment.</a:t>
            </a:r>
          </a:p>
        </p:txBody>
      </p:sp>
    </p:spTree>
    <p:extLst>
      <p:ext uri="{BB962C8B-B14F-4D97-AF65-F5344CB8AC3E}">
        <p14:creationId xmlns:p14="http://schemas.microsoft.com/office/powerpoint/2010/main" val="255679368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en-US" sz="4000" dirty="0">
                <a:solidFill>
                  <a:srgbClr val="CD0000"/>
                </a:solidFill>
              </a:rPr>
              <a:t>Unsupervised Learning – Hopfield Networks</a:t>
            </a:r>
          </a:p>
        </p:txBody>
      </p:sp>
      <p:sp>
        <p:nvSpPr>
          <p:cNvPr id="80899" name="Rectangle 3"/>
          <p:cNvSpPr>
            <a:spLocks noGrp="1" noChangeArrowheads="1"/>
          </p:cNvSpPr>
          <p:nvPr>
            <p:ph type="body" idx="1"/>
          </p:nvPr>
        </p:nvSpPr>
        <p:spPr>
          <a:xfrm>
            <a:off x="1752600" y="1690688"/>
            <a:ext cx="8001000" cy="4343400"/>
          </a:xfrm>
        </p:spPr>
        <p:txBody>
          <a:bodyPr/>
          <a:lstStyle/>
          <a:p>
            <a:pPr>
              <a:lnSpc>
                <a:spcPct val="90000"/>
              </a:lnSpc>
            </a:pPr>
            <a:r>
              <a:rPr lang="en-US" altLang="en-US" dirty="0">
                <a:latin typeface="+mj-lt"/>
              </a:rPr>
              <a:t>A Hopfield network is a type of content-addressable memory</a:t>
            </a:r>
          </a:p>
          <a:p>
            <a:pPr lvl="1">
              <a:lnSpc>
                <a:spcPct val="90000"/>
              </a:lnSpc>
            </a:pPr>
            <a:r>
              <a:rPr lang="en-US" altLang="en-US" dirty="0">
                <a:latin typeface="+mj-lt"/>
              </a:rPr>
              <a:t>Non-linear system with attractor points that represent concepts</a:t>
            </a:r>
          </a:p>
          <a:p>
            <a:pPr lvl="1">
              <a:lnSpc>
                <a:spcPct val="90000"/>
              </a:lnSpc>
            </a:pPr>
            <a:r>
              <a:rPr lang="en-US" altLang="en-US" dirty="0">
                <a:latin typeface="+mj-lt"/>
              </a:rPr>
              <a:t>Given a fuzzy input the system converges to the nearest attractor</a:t>
            </a:r>
          </a:p>
          <a:p>
            <a:pPr lvl="2">
              <a:lnSpc>
                <a:spcPct val="90000"/>
              </a:lnSpc>
            </a:pPr>
            <a:r>
              <a:rPr lang="en-US" altLang="en-US" dirty="0">
                <a:latin typeface="+mj-lt"/>
              </a:rPr>
              <a:t>Possibility to have “spurious” attractors that is a blend of multiple stored patterns</a:t>
            </a:r>
          </a:p>
          <a:p>
            <a:pPr lvl="2">
              <a:lnSpc>
                <a:spcPct val="90000"/>
              </a:lnSpc>
            </a:pPr>
            <a:r>
              <a:rPr lang="en-US" altLang="en-US" dirty="0">
                <a:latin typeface="+mj-lt"/>
              </a:rPr>
              <a:t>Also possible to have chaotic patterns that never converge</a:t>
            </a:r>
          </a:p>
          <a:p>
            <a:pPr>
              <a:lnSpc>
                <a:spcPct val="90000"/>
              </a:lnSpc>
            </a:pPr>
            <a:endParaRPr lang="en-US" altLang="en-US" dirty="0"/>
          </a:p>
        </p:txBody>
      </p:sp>
    </p:spTree>
    <p:extLst>
      <p:ext uri="{BB962C8B-B14F-4D97-AF65-F5344CB8AC3E}">
        <p14:creationId xmlns:p14="http://schemas.microsoft.com/office/powerpoint/2010/main" val="2746566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dirty="0">
                <a:solidFill>
                  <a:srgbClr val="CD0000"/>
                </a:solidFill>
              </a:rPr>
              <a:t>Example </a:t>
            </a:r>
            <a:r>
              <a:rPr lang="en-US" dirty="0" smtClean="0">
                <a:solidFill>
                  <a:srgbClr val="CD0000"/>
                </a:solidFill>
              </a:rPr>
              <a:t>– Enemies Track Players</a:t>
            </a:r>
            <a:endParaRPr lang="en-US" dirty="0">
              <a:solidFill>
                <a:srgbClr val="CD0000"/>
              </a:solidFill>
            </a:endParaRPr>
          </a:p>
        </p:txBody>
      </p:sp>
      <p:sp>
        <p:nvSpPr>
          <p:cNvPr id="194563" name="Rectangle 3"/>
          <p:cNvSpPr>
            <a:spLocks noGrp="1" noChangeArrowheads="1"/>
          </p:cNvSpPr>
          <p:nvPr>
            <p:ph type="body" idx="1"/>
          </p:nvPr>
        </p:nvSpPr>
        <p:spPr>
          <a:xfrm>
            <a:off x="1148686" y="1586553"/>
            <a:ext cx="8153400" cy="4525963"/>
          </a:xfrm>
        </p:spPr>
        <p:txBody>
          <a:bodyPr>
            <a:normAutofit/>
          </a:bodyPr>
          <a:lstStyle/>
          <a:p>
            <a:r>
              <a:rPr lang="en-US" dirty="0" smtClean="0">
                <a:latin typeface="+mj-lt"/>
              </a:rPr>
              <a:t>Enemy </a:t>
            </a:r>
            <a:r>
              <a:rPr lang="en-US" dirty="0">
                <a:latin typeface="+mj-lt"/>
              </a:rPr>
              <a:t>(if in site) runs at player and attacks</a:t>
            </a:r>
            <a:r>
              <a:rPr lang="en-US" dirty="0" smtClean="0">
                <a:latin typeface="+mj-lt"/>
              </a:rPr>
              <a:t>.</a:t>
            </a:r>
          </a:p>
          <a:p>
            <a:endParaRPr lang="en-US" dirty="0">
              <a:latin typeface="+mj-lt"/>
            </a:endParaRPr>
          </a:p>
          <a:p>
            <a:r>
              <a:rPr lang="en-US" dirty="0">
                <a:latin typeface="+mj-lt"/>
              </a:rPr>
              <a:t>States:</a:t>
            </a:r>
          </a:p>
          <a:p>
            <a:pPr marL="0" indent="0">
              <a:buNone/>
            </a:pPr>
            <a:r>
              <a:rPr lang="en-US" dirty="0" smtClean="0">
                <a:latin typeface="+mj-lt"/>
              </a:rPr>
              <a:t> - Wander or Search</a:t>
            </a:r>
          </a:p>
          <a:p>
            <a:pPr marL="0" indent="0">
              <a:buNone/>
            </a:pPr>
            <a:r>
              <a:rPr lang="en-US" dirty="0">
                <a:latin typeface="+mj-lt"/>
              </a:rPr>
              <a:t> - </a:t>
            </a:r>
            <a:r>
              <a:rPr lang="en-US" dirty="0" smtClean="0">
                <a:latin typeface="+mj-lt"/>
              </a:rPr>
              <a:t>Spots and runs at player</a:t>
            </a:r>
            <a:endParaRPr lang="en-US" dirty="0">
              <a:latin typeface="+mj-lt"/>
            </a:endParaRPr>
          </a:p>
          <a:p>
            <a:pPr marL="0" indent="0">
              <a:buNone/>
            </a:pPr>
            <a:r>
              <a:rPr lang="en-US" dirty="0">
                <a:latin typeface="+mj-lt"/>
              </a:rPr>
              <a:t> - </a:t>
            </a:r>
            <a:r>
              <a:rPr lang="en-US" dirty="0" smtClean="0">
                <a:latin typeface="+mj-lt"/>
              </a:rPr>
              <a:t>Track (get past obstacles) to get to player</a:t>
            </a:r>
          </a:p>
          <a:p>
            <a:pPr marL="0" indent="0">
              <a:buNone/>
            </a:pPr>
            <a:r>
              <a:rPr lang="en-US" dirty="0">
                <a:latin typeface="+mj-lt"/>
              </a:rPr>
              <a:t> - </a:t>
            </a:r>
            <a:r>
              <a:rPr lang="en-US" dirty="0" smtClean="0">
                <a:latin typeface="+mj-lt"/>
              </a:rPr>
              <a:t>Fight (when in range of player)</a:t>
            </a:r>
            <a:endParaRPr lang="en-US" dirty="0">
              <a:latin typeface="+mj-lt"/>
            </a:endParaRPr>
          </a:p>
          <a:p>
            <a:pPr marL="0" indent="0">
              <a:buNone/>
            </a:pPr>
            <a:endParaRPr lang="en-US" dirty="0">
              <a:latin typeface="+mj-lt"/>
            </a:endParaRPr>
          </a:p>
          <a:p>
            <a:pPr marL="0" indent="0">
              <a:buNone/>
            </a:pPr>
            <a:endParaRPr lang="en-US" i="1" dirty="0" smtClean="0">
              <a:latin typeface="+mj-lt"/>
            </a:endParaRPr>
          </a:p>
          <a:p>
            <a:pPr marL="0" indent="0">
              <a:buNone/>
            </a:pPr>
            <a:endParaRPr lang="en-US" i="1" dirty="0">
              <a:latin typeface="+mj-lt"/>
            </a:endParaRPr>
          </a:p>
        </p:txBody>
      </p:sp>
    </p:spTree>
    <p:extLst>
      <p:ext uri="{BB962C8B-B14F-4D97-AF65-F5344CB8AC3E}">
        <p14:creationId xmlns:p14="http://schemas.microsoft.com/office/powerpoint/2010/main" val="59754814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368300" y="117474"/>
            <a:ext cx="10515600" cy="1325563"/>
          </a:xfrm>
        </p:spPr>
        <p:txBody>
          <a:bodyPr>
            <a:normAutofit/>
          </a:bodyPr>
          <a:lstStyle/>
          <a:p>
            <a:r>
              <a:rPr lang="en-US" altLang="en-US" sz="4000" dirty="0" smtClean="0">
                <a:solidFill>
                  <a:srgbClr val="CD0000"/>
                </a:solidFill>
              </a:rPr>
              <a:t>Hopfield Neural Networks</a:t>
            </a:r>
          </a:p>
        </p:txBody>
      </p:sp>
      <p:sp>
        <p:nvSpPr>
          <p:cNvPr id="21508" name="Rectangle 3"/>
          <p:cNvSpPr>
            <a:spLocks noGrp="1" noChangeArrowheads="1"/>
          </p:cNvSpPr>
          <p:nvPr>
            <p:ph type="body" idx="1"/>
          </p:nvPr>
        </p:nvSpPr>
        <p:spPr>
          <a:xfrm>
            <a:off x="533400" y="1333499"/>
            <a:ext cx="10515600" cy="4351338"/>
          </a:xfrm>
        </p:spPr>
        <p:txBody>
          <a:bodyPr>
            <a:normAutofit fontScale="92500" lnSpcReduction="10000"/>
          </a:bodyPr>
          <a:lstStyle/>
          <a:p>
            <a:r>
              <a:rPr lang="en-US" altLang="en-US" dirty="0" smtClean="0">
                <a:latin typeface="+mj-lt"/>
              </a:rPr>
              <a:t>Hopfield networks.  </a:t>
            </a:r>
            <a:r>
              <a:rPr lang="en-US" altLang="en-US" dirty="0" smtClean="0">
                <a:solidFill>
                  <a:schemeClr val="tx1"/>
                </a:solidFill>
                <a:latin typeface="+mj-lt"/>
              </a:rPr>
              <a:t>Simple model of an associative memory, in which a large collection of units are connected by an underlying network, and neighboring units try to correlate their states.</a:t>
            </a:r>
          </a:p>
          <a:p>
            <a:endParaRPr lang="en-US" altLang="en-US" dirty="0" smtClean="0">
              <a:solidFill>
                <a:schemeClr val="tx1"/>
              </a:solidFill>
              <a:latin typeface="+mj-lt"/>
            </a:endParaRPr>
          </a:p>
          <a:p>
            <a:r>
              <a:rPr lang="en-US" altLang="en-US" dirty="0" smtClean="0">
                <a:latin typeface="+mj-lt"/>
              </a:rPr>
              <a:t>Input:  </a:t>
            </a:r>
            <a:r>
              <a:rPr lang="en-US" altLang="en-US" dirty="0" smtClean="0">
                <a:solidFill>
                  <a:schemeClr val="tx1"/>
                </a:solidFill>
                <a:latin typeface="+mj-lt"/>
              </a:rPr>
              <a:t>Graph G = (V, E) with integer edge weights w.</a:t>
            </a:r>
          </a:p>
          <a:p>
            <a:endParaRPr lang="en-US" altLang="en-US" dirty="0" smtClean="0">
              <a:latin typeface="+mj-lt"/>
            </a:endParaRPr>
          </a:p>
          <a:p>
            <a:r>
              <a:rPr lang="en-US" altLang="en-US" dirty="0" smtClean="0">
                <a:latin typeface="+mj-lt"/>
              </a:rPr>
              <a:t>Configuration.  </a:t>
            </a:r>
            <a:r>
              <a:rPr lang="en-US" altLang="en-US" dirty="0" smtClean="0">
                <a:solidFill>
                  <a:schemeClr val="tx1"/>
                </a:solidFill>
                <a:latin typeface="+mj-lt"/>
              </a:rPr>
              <a:t>Node assignment </a:t>
            </a:r>
            <a:r>
              <a:rPr lang="en-US" altLang="en-US" dirty="0" err="1" smtClean="0">
                <a:solidFill>
                  <a:schemeClr val="tx1"/>
                </a:solidFill>
                <a:latin typeface="+mj-lt"/>
              </a:rPr>
              <a:t>s</a:t>
            </a:r>
            <a:r>
              <a:rPr lang="en-US" altLang="en-US" baseline="-25000" dirty="0" err="1" smtClean="0">
                <a:solidFill>
                  <a:schemeClr val="tx1"/>
                </a:solidFill>
                <a:latin typeface="+mj-lt"/>
              </a:rPr>
              <a:t>u</a:t>
            </a:r>
            <a:r>
              <a:rPr lang="en-US" altLang="en-US" dirty="0" smtClean="0">
                <a:solidFill>
                  <a:schemeClr val="tx1"/>
                </a:solidFill>
                <a:latin typeface="+mj-lt"/>
              </a:rPr>
              <a:t> </a:t>
            </a:r>
            <a:r>
              <a:rPr lang="en-US" altLang="en-US" dirty="0" smtClean="0">
                <a:solidFill>
                  <a:schemeClr val="tx1"/>
                </a:solidFill>
                <a:latin typeface="+mj-lt"/>
                <a:sym typeface="Symbol" panose="05050102010706020507" pitchFamily="18" charset="2"/>
              </a:rPr>
              <a:t>= ± 1</a:t>
            </a:r>
            <a:r>
              <a:rPr lang="en-US" altLang="en-US" dirty="0" smtClean="0">
                <a:solidFill>
                  <a:schemeClr val="tx1"/>
                </a:solidFill>
                <a:latin typeface="+mj-lt"/>
              </a:rPr>
              <a:t>.</a:t>
            </a:r>
          </a:p>
          <a:p>
            <a:endParaRPr lang="en-US" altLang="en-US" dirty="0" smtClean="0">
              <a:latin typeface="+mj-lt"/>
            </a:endParaRPr>
          </a:p>
          <a:p>
            <a:r>
              <a:rPr lang="en-US" altLang="en-US" dirty="0" smtClean="0">
                <a:latin typeface="+mj-lt"/>
              </a:rPr>
              <a:t>Intuition.  </a:t>
            </a:r>
            <a:r>
              <a:rPr lang="en-US" altLang="en-US" dirty="0" smtClean="0">
                <a:solidFill>
                  <a:schemeClr val="tx1"/>
                </a:solidFill>
                <a:latin typeface="+mj-lt"/>
              </a:rPr>
              <a:t>If </a:t>
            </a:r>
            <a:r>
              <a:rPr lang="en-US" altLang="en-US" dirty="0" err="1" smtClean="0">
                <a:solidFill>
                  <a:schemeClr val="tx1"/>
                </a:solidFill>
                <a:latin typeface="+mj-lt"/>
              </a:rPr>
              <a:t>w</a:t>
            </a:r>
            <a:r>
              <a:rPr lang="en-US" altLang="en-US" baseline="-25000" dirty="0" err="1" smtClean="0">
                <a:solidFill>
                  <a:schemeClr val="tx1"/>
                </a:solidFill>
                <a:latin typeface="+mj-lt"/>
              </a:rPr>
              <a:t>uv</a:t>
            </a:r>
            <a:r>
              <a:rPr lang="en-US" altLang="en-US" dirty="0" smtClean="0">
                <a:solidFill>
                  <a:schemeClr val="tx1"/>
                </a:solidFill>
                <a:latin typeface="+mj-lt"/>
              </a:rPr>
              <a:t> &lt; 0, then u and v want to have the same state;</a:t>
            </a:r>
            <a:br>
              <a:rPr lang="en-US" altLang="en-US" dirty="0" smtClean="0">
                <a:solidFill>
                  <a:schemeClr val="tx1"/>
                </a:solidFill>
                <a:latin typeface="+mj-lt"/>
              </a:rPr>
            </a:br>
            <a:r>
              <a:rPr lang="en-US" altLang="en-US" dirty="0" smtClean="0">
                <a:solidFill>
                  <a:schemeClr val="tx1"/>
                </a:solidFill>
                <a:latin typeface="+mj-lt"/>
              </a:rPr>
              <a:t>if </a:t>
            </a:r>
            <a:r>
              <a:rPr lang="en-US" altLang="en-US" dirty="0" err="1" smtClean="0">
                <a:solidFill>
                  <a:schemeClr val="tx1"/>
                </a:solidFill>
                <a:latin typeface="+mj-lt"/>
              </a:rPr>
              <a:t>w</a:t>
            </a:r>
            <a:r>
              <a:rPr lang="en-US" altLang="en-US" baseline="-25000" dirty="0" err="1" smtClean="0">
                <a:solidFill>
                  <a:schemeClr val="tx1"/>
                </a:solidFill>
                <a:latin typeface="+mj-lt"/>
              </a:rPr>
              <a:t>uv</a:t>
            </a:r>
            <a:r>
              <a:rPr lang="en-US" altLang="en-US" dirty="0" smtClean="0">
                <a:solidFill>
                  <a:schemeClr val="tx1"/>
                </a:solidFill>
                <a:latin typeface="+mj-lt"/>
              </a:rPr>
              <a:t> &gt; 0 then u and v want different states.</a:t>
            </a:r>
            <a:endParaRPr lang="en-US" altLang="en-US" dirty="0" smtClean="0">
              <a:latin typeface="+mj-lt"/>
              <a:ea typeface="Lucida Grande" pitchFamily="92" charset="0"/>
              <a:cs typeface="Lucida Grande" pitchFamily="92" charset="0"/>
            </a:endParaRPr>
          </a:p>
        </p:txBody>
      </p:sp>
      <p:graphicFrame>
        <p:nvGraphicFramePr>
          <p:cNvPr id="21509" name="Object 4"/>
          <p:cNvGraphicFramePr>
            <a:graphicFrameLocks noChangeAspect="1"/>
          </p:cNvGraphicFramePr>
          <p:nvPr/>
        </p:nvGraphicFramePr>
        <p:xfrm>
          <a:off x="6026150" y="3282950"/>
          <a:ext cx="139700" cy="292100"/>
        </p:xfrm>
        <a:graphic>
          <a:graphicData uri="http://schemas.openxmlformats.org/presentationml/2006/ole">
            <mc:AlternateContent xmlns:mc="http://schemas.openxmlformats.org/markup-compatibility/2006">
              <mc:Choice xmlns:v="urn:schemas-microsoft-com:vml" Requires="v">
                <p:oleObj spid="_x0000_s56366" name="Equation" r:id="rId4" imgW="139639" imgH="291973" progId="Equation.3">
                  <p:embed/>
                </p:oleObj>
              </mc:Choice>
              <mc:Fallback>
                <p:oleObj name="Equation" r:id="rId4" imgW="139639" imgH="29197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6150" y="3282950"/>
                        <a:ext cx="139700" cy="2921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10" name="Oval 8"/>
          <p:cNvSpPr>
            <a:spLocks noChangeArrowheads="1"/>
          </p:cNvSpPr>
          <p:nvPr/>
        </p:nvSpPr>
        <p:spPr bwMode="auto">
          <a:xfrm>
            <a:off x="7096126" y="5253039"/>
            <a:ext cx="231775" cy="231775"/>
          </a:xfrm>
          <a:prstGeom prst="ellipse">
            <a:avLst/>
          </a:prstGeom>
          <a:solidFill>
            <a:schemeClr val="tx2"/>
          </a:solidFill>
          <a:ln w="9525">
            <a:solidFill>
              <a:schemeClr val="tx1"/>
            </a:solidFill>
            <a:round/>
            <a:headEnd/>
            <a:tailEnd type="none" w="sm" len="sm"/>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endParaRPr lang="en-US" altLang="en-US"/>
          </a:p>
        </p:txBody>
      </p:sp>
      <p:sp>
        <p:nvSpPr>
          <p:cNvPr id="21511" name="Oval 9"/>
          <p:cNvSpPr>
            <a:spLocks noChangeArrowheads="1"/>
          </p:cNvSpPr>
          <p:nvPr/>
        </p:nvSpPr>
        <p:spPr bwMode="auto">
          <a:xfrm>
            <a:off x="8420101" y="5251451"/>
            <a:ext cx="231775" cy="231775"/>
          </a:xfrm>
          <a:prstGeom prst="ellipse">
            <a:avLst/>
          </a:prstGeom>
          <a:solidFill>
            <a:schemeClr val="tx2"/>
          </a:solidFill>
          <a:ln w="9525">
            <a:solidFill>
              <a:schemeClr val="tx1"/>
            </a:solidFill>
            <a:round/>
            <a:headEnd/>
            <a:tailEnd type="none" w="sm" len="sm"/>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endParaRPr lang="en-US" altLang="en-US"/>
          </a:p>
        </p:txBody>
      </p:sp>
      <p:sp>
        <p:nvSpPr>
          <p:cNvPr id="21512" name="Oval 10"/>
          <p:cNvSpPr>
            <a:spLocks noChangeArrowheads="1"/>
          </p:cNvSpPr>
          <p:nvPr/>
        </p:nvSpPr>
        <p:spPr bwMode="auto">
          <a:xfrm>
            <a:off x="7748589" y="6211889"/>
            <a:ext cx="231775" cy="231775"/>
          </a:xfrm>
          <a:prstGeom prst="ellipse">
            <a:avLst/>
          </a:prstGeom>
          <a:solidFill>
            <a:schemeClr val="tx2"/>
          </a:solidFill>
          <a:ln w="9525">
            <a:solidFill>
              <a:schemeClr val="tx1"/>
            </a:solidFill>
            <a:round/>
            <a:headEnd/>
            <a:tailEnd type="none" w="sm" len="sm"/>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endParaRPr lang="en-US" altLang="en-US"/>
          </a:p>
        </p:txBody>
      </p:sp>
      <p:cxnSp>
        <p:nvCxnSpPr>
          <p:cNvPr id="21513" name="AutoShape 11"/>
          <p:cNvCxnSpPr>
            <a:cxnSpLocks noChangeShapeType="1"/>
            <a:stCxn id="21510" idx="6"/>
            <a:endCxn id="21511" idx="2"/>
          </p:cNvCxnSpPr>
          <p:nvPr/>
        </p:nvCxnSpPr>
        <p:spPr bwMode="auto">
          <a:xfrm flipV="1">
            <a:off x="7327900" y="5367339"/>
            <a:ext cx="1092200" cy="1587"/>
          </a:xfrm>
          <a:prstGeom prst="straightConnector1">
            <a:avLst/>
          </a:prstGeom>
          <a:noFill/>
          <a:ln w="9525">
            <a:solidFill>
              <a:schemeClr val="tx1"/>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1514" name="AutoShape 12"/>
          <p:cNvCxnSpPr>
            <a:cxnSpLocks noChangeShapeType="1"/>
            <a:stCxn id="21512" idx="7"/>
            <a:endCxn id="21511" idx="4"/>
          </p:cNvCxnSpPr>
          <p:nvPr/>
        </p:nvCxnSpPr>
        <p:spPr bwMode="auto">
          <a:xfrm flipV="1">
            <a:off x="7947026" y="5483225"/>
            <a:ext cx="588963" cy="762000"/>
          </a:xfrm>
          <a:prstGeom prst="straightConnector1">
            <a:avLst/>
          </a:prstGeom>
          <a:noFill/>
          <a:ln w="9525">
            <a:solidFill>
              <a:schemeClr val="tx1"/>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1515" name="AutoShape 13"/>
          <p:cNvCxnSpPr>
            <a:cxnSpLocks noChangeShapeType="1"/>
            <a:stCxn id="21512" idx="1"/>
            <a:endCxn id="21510" idx="4"/>
          </p:cNvCxnSpPr>
          <p:nvPr/>
        </p:nvCxnSpPr>
        <p:spPr bwMode="auto">
          <a:xfrm flipH="1" flipV="1">
            <a:off x="7212013" y="5484813"/>
            <a:ext cx="569912" cy="760412"/>
          </a:xfrm>
          <a:prstGeom prst="straightConnector1">
            <a:avLst/>
          </a:prstGeom>
          <a:noFill/>
          <a:ln w="9525">
            <a:solidFill>
              <a:schemeClr val="tx1"/>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21516" name="Rectangle 14"/>
          <p:cNvSpPr>
            <a:spLocks noChangeArrowheads="1"/>
          </p:cNvSpPr>
          <p:nvPr/>
        </p:nvSpPr>
        <p:spPr bwMode="auto">
          <a:xfrm>
            <a:off x="7388226" y="5686425"/>
            <a:ext cx="201337" cy="215444"/>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45720" tIns="0" rIns="45720" bIns="0">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en-US" sz="1400"/>
              <a:t>5</a:t>
            </a:r>
          </a:p>
        </p:txBody>
      </p:sp>
      <p:sp>
        <p:nvSpPr>
          <p:cNvPr id="21517" name="Rectangle 15"/>
          <p:cNvSpPr>
            <a:spLocks noChangeArrowheads="1"/>
          </p:cNvSpPr>
          <p:nvPr/>
        </p:nvSpPr>
        <p:spPr bwMode="auto">
          <a:xfrm>
            <a:off x="7820026" y="5222875"/>
            <a:ext cx="201337" cy="215444"/>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45720" tIns="0" rIns="45720" bIns="0">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en-US" sz="1400"/>
              <a:t>7</a:t>
            </a:r>
          </a:p>
        </p:txBody>
      </p:sp>
      <p:sp>
        <p:nvSpPr>
          <p:cNvPr id="21518" name="Rectangle 16"/>
          <p:cNvSpPr>
            <a:spLocks noChangeArrowheads="1"/>
          </p:cNvSpPr>
          <p:nvPr/>
        </p:nvSpPr>
        <p:spPr bwMode="auto">
          <a:xfrm>
            <a:off x="8185151" y="5684838"/>
            <a:ext cx="201337" cy="215444"/>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45720" tIns="0" rIns="45720" bIns="0">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en-US" sz="1400"/>
              <a:t>6</a:t>
            </a:r>
          </a:p>
        </p:txBody>
      </p:sp>
      <p:sp>
        <p:nvSpPr>
          <p:cNvPr id="21519" name="Rectangle 17"/>
          <p:cNvSpPr>
            <a:spLocks noChangeArrowheads="1"/>
          </p:cNvSpPr>
          <p:nvPr/>
        </p:nvSpPr>
        <p:spPr bwMode="auto">
          <a:xfrm>
            <a:off x="7307264" y="2767014"/>
            <a:ext cx="1590179" cy="2776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en-US" sz="1200"/>
              <a:t>positive or negative</a:t>
            </a:r>
          </a:p>
        </p:txBody>
      </p:sp>
      <p:sp>
        <p:nvSpPr>
          <p:cNvPr id="21520" name="Line 18"/>
          <p:cNvSpPr>
            <a:spLocks noChangeShapeType="1"/>
          </p:cNvSpPr>
          <p:nvPr/>
        </p:nvSpPr>
        <p:spPr bwMode="auto">
          <a:xfrm flipH="1" flipV="1">
            <a:off x="7315200" y="2590800"/>
            <a:ext cx="76200" cy="228600"/>
          </a:xfrm>
          <a:prstGeom prst="line">
            <a:avLst/>
          </a:prstGeom>
          <a:noFill/>
          <a:ln w="9525">
            <a:solidFill>
              <a:schemeClr val="tx1"/>
            </a:solidFill>
            <a:round/>
            <a:headEnd/>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Tree>
    <p:extLst>
      <p:ext uri="{BB962C8B-B14F-4D97-AF65-F5344CB8AC3E}">
        <p14:creationId xmlns:p14="http://schemas.microsoft.com/office/powerpoint/2010/main" val="8237564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normAutofit/>
          </a:bodyPr>
          <a:lstStyle/>
          <a:p>
            <a:r>
              <a:rPr lang="en-US" altLang="en-US" sz="4000" dirty="0" smtClean="0">
                <a:solidFill>
                  <a:srgbClr val="CD0000"/>
                </a:solidFill>
              </a:rPr>
              <a:t>Hopfield Neural Networks</a:t>
            </a:r>
          </a:p>
        </p:txBody>
      </p:sp>
      <p:sp>
        <p:nvSpPr>
          <p:cNvPr id="23556" name="Rectangle 3"/>
          <p:cNvSpPr>
            <a:spLocks noGrp="1" noChangeArrowheads="1"/>
          </p:cNvSpPr>
          <p:nvPr>
            <p:ph type="body" idx="1"/>
          </p:nvPr>
        </p:nvSpPr>
        <p:spPr/>
        <p:txBody>
          <a:bodyPr>
            <a:normAutofit fontScale="55000" lnSpcReduction="20000"/>
          </a:bodyPr>
          <a:lstStyle/>
          <a:p>
            <a:r>
              <a:rPr lang="en-US" altLang="en-US" dirty="0" smtClean="0"/>
              <a:t>Def.  </a:t>
            </a:r>
            <a:r>
              <a:rPr lang="en-US" altLang="en-US" dirty="0" smtClean="0">
                <a:solidFill>
                  <a:schemeClr val="tx1"/>
                </a:solidFill>
              </a:rPr>
              <a:t>With respect to a configuration S, edge e = (u, v) is </a:t>
            </a:r>
            <a:r>
              <a:rPr lang="en-US" altLang="en-US" dirty="0" smtClean="0">
                <a:solidFill>
                  <a:schemeClr val="accent1"/>
                </a:solidFill>
              </a:rPr>
              <a:t>good</a:t>
            </a:r>
            <a:r>
              <a:rPr lang="en-US" altLang="en-US" dirty="0" smtClean="0">
                <a:solidFill>
                  <a:schemeClr val="tx1"/>
                </a:solidFill>
              </a:rPr>
              <a:t> if</a:t>
            </a:r>
            <a:br>
              <a:rPr lang="en-US" altLang="en-US" dirty="0" smtClean="0">
                <a:solidFill>
                  <a:schemeClr val="tx1"/>
                </a:solidFill>
              </a:rPr>
            </a:br>
            <a:r>
              <a:rPr lang="en-US" altLang="en-US" dirty="0" smtClean="0">
                <a:solidFill>
                  <a:schemeClr val="tx1"/>
                </a:solidFill>
              </a:rPr>
              <a:t>w</a:t>
            </a:r>
            <a:r>
              <a:rPr lang="en-US" altLang="en-US" baseline="-25000" dirty="0" smtClean="0">
                <a:solidFill>
                  <a:schemeClr val="tx1"/>
                </a:solidFill>
              </a:rPr>
              <a:t>e </a:t>
            </a:r>
            <a:r>
              <a:rPr lang="en-US" altLang="en-US" dirty="0" err="1" smtClean="0">
                <a:solidFill>
                  <a:schemeClr val="tx1"/>
                </a:solidFill>
              </a:rPr>
              <a:t>s</a:t>
            </a:r>
            <a:r>
              <a:rPr lang="en-US" altLang="en-US" baseline="-25000" dirty="0" err="1" smtClean="0">
                <a:solidFill>
                  <a:schemeClr val="tx1"/>
                </a:solidFill>
              </a:rPr>
              <a:t>u</a:t>
            </a:r>
            <a:r>
              <a:rPr lang="en-US" altLang="en-US" baseline="-25000" dirty="0" smtClean="0">
                <a:solidFill>
                  <a:schemeClr val="tx1"/>
                </a:solidFill>
              </a:rPr>
              <a:t> </a:t>
            </a:r>
            <a:r>
              <a:rPr lang="en-US" altLang="en-US" dirty="0" err="1" smtClean="0">
                <a:solidFill>
                  <a:schemeClr val="tx1"/>
                </a:solidFill>
              </a:rPr>
              <a:t>s</a:t>
            </a:r>
            <a:r>
              <a:rPr lang="en-US" altLang="en-US" baseline="-25000" dirty="0" err="1" smtClean="0">
                <a:solidFill>
                  <a:schemeClr val="tx1"/>
                </a:solidFill>
              </a:rPr>
              <a:t>v</a:t>
            </a:r>
            <a:r>
              <a:rPr lang="en-US" altLang="en-US" dirty="0" smtClean="0">
                <a:solidFill>
                  <a:schemeClr val="tx1"/>
                </a:solidFill>
              </a:rPr>
              <a:t> &lt; 0. That is, if w</a:t>
            </a:r>
            <a:r>
              <a:rPr lang="en-US" altLang="en-US" baseline="-25000" dirty="0" smtClean="0">
                <a:solidFill>
                  <a:schemeClr val="tx1"/>
                </a:solidFill>
              </a:rPr>
              <a:t>e</a:t>
            </a:r>
            <a:r>
              <a:rPr lang="en-US" altLang="en-US" dirty="0" smtClean="0">
                <a:solidFill>
                  <a:schemeClr val="tx1"/>
                </a:solidFill>
              </a:rPr>
              <a:t> &lt; 0 then </a:t>
            </a:r>
            <a:r>
              <a:rPr lang="en-US" altLang="en-US" dirty="0" err="1" smtClean="0">
                <a:solidFill>
                  <a:schemeClr val="tx1"/>
                </a:solidFill>
              </a:rPr>
              <a:t>s</a:t>
            </a:r>
            <a:r>
              <a:rPr lang="en-US" altLang="en-US" baseline="-25000" dirty="0" err="1" smtClean="0">
                <a:solidFill>
                  <a:schemeClr val="tx1"/>
                </a:solidFill>
              </a:rPr>
              <a:t>u</a:t>
            </a:r>
            <a:r>
              <a:rPr lang="en-US" altLang="en-US" dirty="0" smtClean="0">
                <a:solidFill>
                  <a:schemeClr val="tx1"/>
                </a:solidFill>
              </a:rPr>
              <a:t> = </a:t>
            </a:r>
            <a:r>
              <a:rPr lang="en-US" altLang="en-US" dirty="0" err="1" smtClean="0">
                <a:solidFill>
                  <a:schemeClr val="tx1"/>
                </a:solidFill>
              </a:rPr>
              <a:t>s</a:t>
            </a:r>
            <a:r>
              <a:rPr lang="en-US" altLang="en-US" baseline="-25000" dirty="0" err="1" smtClean="0">
                <a:solidFill>
                  <a:schemeClr val="tx1"/>
                </a:solidFill>
              </a:rPr>
              <a:t>v</a:t>
            </a:r>
            <a:r>
              <a:rPr lang="en-US" altLang="en-US" dirty="0" smtClean="0">
                <a:solidFill>
                  <a:schemeClr val="tx1"/>
                </a:solidFill>
              </a:rPr>
              <a:t>; if w</a:t>
            </a:r>
            <a:r>
              <a:rPr lang="en-US" altLang="en-US" baseline="-25000" dirty="0" smtClean="0">
                <a:solidFill>
                  <a:schemeClr val="tx1"/>
                </a:solidFill>
              </a:rPr>
              <a:t>e</a:t>
            </a:r>
            <a:r>
              <a:rPr lang="en-US" altLang="en-US" dirty="0" smtClean="0">
                <a:solidFill>
                  <a:schemeClr val="tx1"/>
                </a:solidFill>
              </a:rPr>
              <a:t> &gt; 0, </a:t>
            </a:r>
            <a:r>
              <a:rPr lang="en-US" altLang="en-US" dirty="0" err="1" smtClean="0">
                <a:solidFill>
                  <a:schemeClr val="tx1"/>
                </a:solidFill>
              </a:rPr>
              <a:t>s</a:t>
            </a:r>
            <a:r>
              <a:rPr lang="en-US" altLang="en-US" baseline="-25000" dirty="0" err="1" smtClean="0">
                <a:solidFill>
                  <a:schemeClr val="tx1"/>
                </a:solidFill>
              </a:rPr>
              <a:t>u</a:t>
            </a:r>
            <a:r>
              <a:rPr lang="en-US" altLang="en-US" dirty="0" smtClean="0">
                <a:solidFill>
                  <a:schemeClr val="tx1"/>
                </a:solidFill>
              </a:rPr>
              <a:t> </a:t>
            </a:r>
            <a:r>
              <a:rPr lang="en-US" altLang="en-US" dirty="0" smtClean="0">
                <a:solidFill>
                  <a:schemeClr val="tx1"/>
                </a:solidFill>
                <a:sym typeface="Symbol" panose="05050102010706020507" pitchFamily="18" charset="2"/>
              </a:rPr>
              <a:t> </a:t>
            </a:r>
            <a:r>
              <a:rPr lang="en-US" altLang="en-US" dirty="0" err="1" smtClean="0">
                <a:solidFill>
                  <a:schemeClr val="tx1"/>
                </a:solidFill>
                <a:sym typeface="Symbol" panose="05050102010706020507" pitchFamily="18" charset="2"/>
              </a:rPr>
              <a:t>s</a:t>
            </a:r>
            <a:r>
              <a:rPr lang="en-US" altLang="en-US" baseline="-25000" dirty="0" err="1" smtClean="0">
                <a:solidFill>
                  <a:schemeClr val="tx1"/>
                </a:solidFill>
                <a:sym typeface="Symbol" panose="05050102010706020507" pitchFamily="18" charset="2"/>
              </a:rPr>
              <a:t>v</a:t>
            </a:r>
            <a:r>
              <a:rPr lang="en-US" altLang="en-US" dirty="0" smtClean="0">
                <a:solidFill>
                  <a:schemeClr val="tx1"/>
                </a:solidFill>
                <a:sym typeface="Symbol" panose="05050102010706020507" pitchFamily="18" charset="2"/>
              </a:rPr>
              <a:t>.</a:t>
            </a:r>
          </a:p>
          <a:p>
            <a:endParaRPr lang="en-US" altLang="en-US" dirty="0" smtClean="0">
              <a:solidFill>
                <a:schemeClr val="tx1"/>
              </a:solidFill>
              <a:sym typeface="Symbol" panose="05050102010706020507" pitchFamily="18" charset="2"/>
            </a:endParaRPr>
          </a:p>
          <a:p>
            <a:r>
              <a:rPr lang="en-US" altLang="en-US" dirty="0" smtClean="0"/>
              <a:t>Def.  </a:t>
            </a:r>
            <a:r>
              <a:rPr lang="en-US" altLang="en-US" dirty="0" smtClean="0">
                <a:solidFill>
                  <a:schemeClr val="tx1"/>
                </a:solidFill>
              </a:rPr>
              <a:t>With respect to a configuration S, a node u is </a:t>
            </a:r>
            <a:r>
              <a:rPr lang="en-US" altLang="en-US" dirty="0" smtClean="0">
                <a:solidFill>
                  <a:schemeClr val="accent1"/>
                </a:solidFill>
              </a:rPr>
              <a:t>satisfied</a:t>
            </a:r>
            <a:r>
              <a:rPr lang="en-US" altLang="en-US" dirty="0" smtClean="0">
                <a:solidFill>
                  <a:schemeClr val="tx1"/>
                </a:solidFill>
              </a:rPr>
              <a:t> if the weight of incident good edges </a:t>
            </a:r>
            <a:r>
              <a:rPr lang="en-US" altLang="en-US" dirty="0" smtClean="0">
                <a:solidFill>
                  <a:schemeClr val="tx1"/>
                </a:solidFill>
                <a:sym typeface="Symbol" panose="05050102010706020507" pitchFamily="18" charset="2"/>
              </a:rPr>
              <a:t> weight of incident bad edges.</a:t>
            </a:r>
          </a:p>
          <a:p>
            <a:endParaRPr lang="en-US" altLang="en-US" dirty="0" smtClean="0">
              <a:solidFill>
                <a:schemeClr val="tx1"/>
              </a:solidFill>
              <a:sym typeface="Symbol" panose="05050102010706020507" pitchFamily="18" charset="2"/>
            </a:endParaRPr>
          </a:p>
          <a:p>
            <a:endParaRPr lang="en-US" altLang="en-US" dirty="0" smtClean="0">
              <a:solidFill>
                <a:schemeClr val="tx1"/>
              </a:solidFill>
              <a:sym typeface="Symbol" panose="05050102010706020507" pitchFamily="18" charset="2"/>
            </a:endParaRPr>
          </a:p>
          <a:p>
            <a:r>
              <a:rPr lang="en-US" altLang="en-US" dirty="0" smtClean="0"/>
              <a:t>Def.  </a:t>
            </a:r>
            <a:r>
              <a:rPr lang="en-US" altLang="en-US" dirty="0" smtClean="0">
                <a:solidFill>
                  <a:schemeClr val="tx1"/>
                </a:solidFill>
              </a:rPr>
              <a:t>A configuration is </a:t>
            </a:r>
            <a:r>
              <a:rPr lang="en-US" altLang="en-US" dirty="0" smtClean="0">
                <a:solidFill>
                  <a:schemeClr val="accent1"/>
                </a:solidFill>
              </a:rPr>
              <a:t>stable</a:t>
            </a:r>
            <a:r>
              <a:rPr lang="en-US" altLang="en-US" dirty="0" smtClean="0">
                <a:solidFill>
                  <a:schemeClr val="tx1"/>
                </a:solidFill>
              </a:rPr>
              <a:t> if all nodes are satisfied.</a:t>
            </a:r>
          </a:p>
          <a:p>
            <a:endParaRPr lang="en-US" altLang="en-US" dirty="0" smtClean="0">
              <a:solidFill>
                <a:schemeClr val="tx1"/>
              </a:solidFill>
            </a:endParaRPr>
          </a:p>
          <a:p>
            <a:endParaRPr lang="en-US" altLang="en-US" dirty="0" smtClean="0">
              <a:solidFill>
                <a:schemeClr val="tx1"/>
              </a:solidFill>
            </a:endParaRPr>
          </a:p>
          <a:p>
            <a:endParaRPr lang="en-US" altLang="en-US" dirty="0" smtClean="0">
              <a:solidFill>
                <a:schemeClr val="tx1"/>
              </a:solidFill>
            </a:endParaRPr>
          </a:p>
          <a:p>
            <a:endParaRPr lang="en-US" altLang="en-US" dirty="0" smtClean="0">
              <a:solidFill>
                <a:schemeClr val="tx1"/>
              </a:solidFill>
            </a:endParaRPr>
          </a:p>
          <a:p>
            <a:endParaRPr lang="en-US" altLang="en-US" dirty="0" smtClean="0">
              <a:solidFill>
                <a:schemeClr val="tx1"/>
              </a:solidFill>
            </a:endParaRPr>
          </a:p>
          <a:p>
            <a:endParaRPr lang="en-US" altLang="en-US" dirty="0" smtClean="0">
              <a:solidFill>
                <a:schemeClr val="tx1"/>
              </a:solidFill>
            </a:endParaRPr>
          </a:p>
          <a:p>
            <a:endParaRPr lang="en-US" altLang="en-US" dirty="0" smtClean="0">
              <a:solidFill>
                <a:schemeClr val="tx1"/>
              </a:solidFill>
            </a:endParaRPr>
          </a:p>
          <a:p>
            <a:r>
              <a:rPr lang="en-US" altLang="en-US" dirty="0" smtClean="0"/>
              <a:t>Goal.  </a:t>
            </a:r>
            <a:r>
              <a:rPr lang="en-US" altLang="en-US" dirty="0" smtClean="0">
                <a:solidFill>
                  <a:schemeClr val="tx1"/>
                </a:solidFill>
              </a:rPr>
              <a:t>Find a stable configuration, if such a configuration exists.</a:t>
            </a:r>
          </a:p>
        </p:txBody>
      </p:sp>
      <p:sp>
        <p:nvSpPr>
          <p:cNvPr id="23557" name="Oval 5"/>
          <p:cNvSpPr>
            <a:spLocks noChangeArrowheads="1"/>
          </p:cNvSpPr>
          <p:nvPr/>
        </p:nvSpPr>
        <p:spPr bwMode="auto">
          <a:xfrm rot="-5400000">
            <a:off x="5243514" y="5165726"/>
            <a:ext cx="231775" cy="231775"/>
          </a:xfrm>
          <a:prstGeom prst="ellipse">
            <a:avLst/>
          </a:prstGeom>
          <a:noFill/>
          <a:ln w="9525">
            <a:solidFill>
              <a:schemeClr val="tx1"/>
            </a:solidFill>
            <a:round/>
            <a:headEnd/>
            <a:tailEnd type="none" w="sm" len="sm"/>
          </a:ln>
          <a:effectLst/>
          <a:extLst>
            <a:ext uri="{909E8E84-426E-40dd-AFC4-6F175D3DCCD1}">
              <a14:hiddenFill xmlns="" xmlns:a14="http://schemas.microsoft.com/office/drawing/2010/main">
                <a:solidFill>
                  <a:schemeClr val="tx2"/>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endParaRPr lang="en-US" altLang="en-US"/>
          </a:p>
        </p:txBody>
      </p:sp>
      <p:sp>
        <p:nvSpPr>
          <p:cNvPr id="23558" name="Oval 6"/>
          <p:cNvSpPr>
            <a:spLocks noChangeArrowheads="1"/>
          </p:cNvSpPr>
          <p:nvPr/>
        </p:nvSpPr>
        <p:spPr bwMode="auto">
          <a:xfrm rot="-5400000">
            <a:off x="5240339" y="3841751"/>
            <a:ext cx="231775" cy="231775"/>
          </a:xfrm>
          <a:prstGeom prst="ellipse">
            <a:avLst/>
          </a:prstGeom>
          <a:noFill/>
          <a:ln w="9525">
            <a:solidFill>
              <a:schemeClr val="tx1"/>
            </a:solidFill>
            <a:round/>
            <a:headEnd/>
            <a:tailEnd type="none" w="sm" len="sm"/>
          </a:ln>
          <a:effectLst/>
          <a:extLst>
            <a:ext uri="{909E8E84-426E-40dd-AFC4-6F175D3DCCD1}">
              <a14:hiddenFill xmlns="" xmlns:a14="http://schemas.microsoft.com/office/drawing/2010/main">
                <a:solidFill>
                  <a:schemeClr val="tx2"/>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endParaRPr lang="en-US" altLang="en-US"/>
          </a:p>
        </p:txBody>
      </p:sp>
      <p:sp>
        <p:nvSpPr>
          <p:cNvPr id="23559" name="Oval 7"/>
          <p:cNvSpPr>
            <a:spLocks noChangeArrowheads="1"/>
          </p:cNvSpPr>
          <p:nvPr/>
        </p:nvSpPr>
        <p:spPr bwMode="auto">
          <a:xfrm rot="-5400000">
            <a:off x="6200776" y="4513264"/>
            <a:ext cx="231775" cy="231775"/>
          </a:xfrm>
          <a:prstGeom prst="ellipse">
            <a:avLst/>
          </a:prstGeom>
          <a:solidFill>
            <a:schemeClr val="bg2"/>
          </a:solidFill>
          <a:ln w="9525">
            <a:solidFill>
              <a:schemeClr val="tx1"/>
            </a:solidFill>
            <a:round/>
            <a:headEnd/>
            <a:tailEnd type="none" w="sm" len="sm"/>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endParaRPr lang="en-US" altLang="en-US"/>
          </a:p>
        </p:txBody>
      </p:sp>
      <p:cxnSp>
        <p:nvCxnSpPr>
          <p:cNvPr id="23560" name="AutoShape 8"/>
          <p:cNvCxnSpPr>
            <a:cxnSpLocks noChangeShapeType="1"/>
            <a:stCxn id="23557" idx="6"/>
            <a:endCxn id="23558" idx="2"/>
          </p:cNvCxnSpPr>
          <p:nvPr/>
        </p:nvCxnSpPr>
        <p:spPr bwMode="auto">
          <a:xfrm flipH="1" flipV="1">
            <a:off x="5354639" y="4071939"/>
            <a:ext cx="3175" cy="1093787"/>
          </a:xfrm>
          <a:prstGeom prst="straightConnector1">
            <a:avLst/>
          </a:prstGeom>
          <a:noFill/>
          <a:ln w="9525">
            <a:solidFill>
              <a:schemeClr val="tx1"/>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3561" name="AutoShape 9"/>
          <p:cNvCxnSpPr>
            <a:cxnSpLocks noChangeShapeType="1"/>
            <a:stCxn id="23559" idx="7"/>
            <a:endCxn id="23558" idx="4"/>
          </p:cNvCxnSpPr>
          <p:nvPr/>
        </p:nvCxnSpPr>
        <p:spPr bwMode="auto">
          <a:xfrm flipH="1" flipV="1">
            <a:off x="5470525" y="3956050"/>
            <a:ext cx="763588" cy="590550"/>
          </a:xfrm>
          <a:prstGeom prst="straightConnector1">
            <a:avLst/>
          </a:prstGeom>
          <a:noFill/>
          <a:ln w="9525">
            <a:solidFill>
              <a:schemeClr val="tx1"/>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3562" name="AutoShape 10"/>
          <p:cNvCxnSpPr>
            <a:cxnSpLocks noChangeShapeType="1"/>
            <a:stCxn id="23559" idx="1"/>
            <a:endCxn id="23557" idx="4"/>
          </p:cNvCxnSpPr>
          <p:nvPr/>
        </p:nvCxnSpPr>
        <p:spPr bwMode="auto">
          <a:xfrm flipH="1">
            <a:off x="5473701" y="4710113"/>
            <a:ext cx="760413" cy="569912"/>
          </a:xfrm>
          <a:prstGeom prst="straightConnector1">
            <a:avLst/>
          </a:prstGeom>
          <a:noFill/>
          <a:ln w="9525">
            <a:solidFill>
              <a:schemeClr val="tx1"/>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23563" name="Rectangle 11"/>
          <p:cNvSpPr>
            <a:spLocks noChangeArrowheads="1"/>
          </p:cNvSpPr>
          <p:nvPr/>
        </p:nvSpPr>
        <p:spPr bwMode="auto">
          <a:xfrm>
            <a:off x="5661026" y="4862513"/>
            <a:ext cx="276679" cy="215444"/>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45720" tIns="0" rIns="45720" bIns="0">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en-US" sz="1400"/>
              <a:t>-5</a:t>
            </a:r>
          </a:p>
        </p:txBody>
      </p:sp>
      <p:sp>
        <p:nvSpPr>
          <p:cNvPr id="23564" name="Rectangle 12"/>
          <p:cNvSpPr>
            <a:spLocks noChangeArrowheads="1"/>
          </p:cNvSpPr>
          <p:nvPr/>
        </p:nvSpPr>
        <p:spPr bwMode="auto">
          <a:xfrm>
            <a:off x="5157789" y="4514850"/>
            <a:ext cx="356829" cy="215444"/>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45720" tIns="0" rIns="45720" bIns="0">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en-US" sz="1400"/>
              <a:t>-10</a:t>
            </a:r>
          </a:p>
        </p:txBody>
      </p:sp>
      <p:sp>
        <p:nvSpPr>
          <p:cNvPr id="23565" name="Rectangle 13"/>
          <p:cNvSpPr>
            <a:spLocks noChangeArrowheads="1"/>
          </p:cNvSpPr>
          <p:nvPr/>
        </p:nvSpPr>
        <p:spPr bwMode="auto">
          <a:xfrm>
            <a:off x="5697539" y="4084638"/>
            <a:ext cx="201337" cy="215444"/>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45720" tIns="0" rIns="45720" bIns="0">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en-US" sz="1400"/>
              <a:t>4</a:t>
            </a:r>
          </a:p>
        </p:txBody>
      </p:sp>
      <p:sp>
        <p:nvSpPr>
          <p:cNvPr id="23566" name="Oval 14"/>
          <p:cNvSpPr>
            <a:spLocks noChangeArrowheads="1"/>
          </p:cNvSpPr>
          <p:nvPr/>
        </p:nvSpPr>
        <p:spPr bwMode="auto">
          <a:xfrm rot="-5400000">
            <a:off x="6964364" y="5167314"/>
            <a:ext cx="231775" cy="231775"/>
          </a:xfrm>
          <a:prstGeom prst="ellipse">
            <a:avLst/>
          </a:prstGeom>
          <a:solidFill>
            <a:schemeClr val="bg2"/>
          </a:solidFill>
          <a:ln w="9525">
            <a:solidFill>
              <a:schemeClr val="tx1"/>
            </a:solidFill>
            <a:round/>
            <a:headEnd/>
            <a:tailEnd type="none" w="sm" len="sm"/>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endParaRPr lang="en-US" altLang="en-US"/>
          </a:p>
        </p:txBody>
      </p:sp>
      <p:sp>
        <p:nvSpPr>
          <p:cNvPr id="23567" name="Oval 15"/>
          <p:cNvSpPr>
            <a:spLocks noChangeArrowheads="1"/>
          </p:cNvSpPr>
          <p:nvPr/>
        </p:nvSpPr>
        <p:spPr bwMode="auto">
          <a:xfrm rot="-5400000">
            <a:off x="6961189" y="3843339"/>
            <a:ext cx="231775" cy="231775"/>
          </a:xfrm>
          <a:prstGeom prst="ellipse">
            <a:avLst/>
          </a:prstGeom>
          <a:solidFill>
            <a:schemeClr val="bg2"/>
          </a:solidFill>
          <a:ln w="9525">
            <a:solidFill>
              <a:schemeClr val="tx1"/>
            </a:solidFill>
            <a:round/>
            <a:headEnd/>
            <a:tailEnd type="none" w="sm" len="sm"/>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endParaRPr lang="en-US" altLang="en-US"/>
          </a:p>
        </p:txBody>
      </p:sp>
      <p:cxnSp>
        <p:nvCxnSpPr>
          <p:cNvPr id="23568" name="AutoShape 17"/>
          <p:cNvCxnSpPr>
            <a:cxnSpLocks noChangeShapeType="1"/>
            <a:stCxn id="23559" idx="5"/>
            <a:endCxn id="23567" idx="1"/>
          </p:cNvCxnSpPr>
          <p:nvPr/>
        </p:nvCxnSpPr>
        <p:spPr bwMode="auto">
          <a:xfrm flipV="1">
            <a:off x="6397625" y="4040188"/>
            <a:ext cx="596900" cy="506412"/>
          </a:xfrm>
          <a:prstGeom prst="straightConnector1">
            <a:avLst/>
          </a:prstGeom>
          <a:noFill/>
          <a:ln w="9525">
            <a:solidFill>
              <a:schemeClr val="tx1"/>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cxnSp>
        <p:nvCxnSpPr>
          <p:cNvPr id="23569" name="AutoShape 18"/>
          <p:cNvCxnSpPr>
            <a:cxnSpLocks noChangeShapeType="1"/>
            <a:stCxn id="23559" idx="3"/>
            <a:endCxn id="23566" idx="7"/>
          </p:cNvCxnSpPr>
          <p:nvPr/>
        </p:nvCxnSpPr>
        <p:spPr bwMode="auto">
          <a:xfrm>
            <a:off x="6397626" y="4710114"/>
            <a:ext cx="600075" cy="490537"/>
          </a:xfrm>
          <a:prstGeom prst="straightConnector1">
            <a:avLst/>
          </a:prstGeom>
          <a:noFill/>
          <a:ln w="9525">
            <a:solidFill>
              <a:schemeClr val="tx1"/>
            </a:solidFill>
            <a:round/>
            <a:headEn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cxnSp>
      <p:sp>
        <p:nvSpPr>
          <p:cNvPr id="23570" name="Rectangle 19"/>
          <p:cNvSpPr>
            <a:spLocks noChangeArrowheads="1"/>
          </p:cNvSpPr>
          <p:nvPr/>
        </p:nvSpPr>
        <p:spPr bwMode="auto">
          <a:xfrm>
            <a:off x="6550026" y="4867275"/>
            <a:ext cx="247825" cy="215444"/>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45720" tIns="0" rIns="45720" bIns="0">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en-US" sz="1400"/>
              <a:t>-1</a:t>
            </a:r>
          </a:p>
        </p:txBody>
      </p:sp>
      <p:sp>
        <p:nvSpPr>
          <p:cNvPr id="23571" name="Rectangle 20"/>
          <p:cNvSpPr>
            <a:spLocks noChangeArrowheads="1"/>
          </p:cNvSpPr>
          <p:nvPr/>
        </p:nvSpPr>
        <p:spPr bwMode="auto">
          <a:xfrm>
            <a:off x="6540501" y="4175125"/>
            <a:ext cx="247825" cy="215444"/>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45720" tIns="0" rIns="45720" bIns="0">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en-US" sz="1400"/>
              <a:t>-1</a:t>
            </a:r>
          </a:p>
        </p:txBody>
      </p:sp>
      <p:sp>
        <p:nvSpPr>
          <p:cNvPr id="23572" name="Rectangle 21"/>
          <p:cNvSpPr>
            <a:spLocks noChangeArrowheads="1"/>
          </p:cNvSpPr>
          <p:nvPr/>
        </p:nvSpPr>
        <p:spPr bwMode="auto">
          <a:xfrm>
            <a:off x="5454650" y="5424489"/>
            <a:ext cx="833562" cy="2776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en-US" sz="1200"/>
              <a:t>bad edge</a:t>
            </a:r>
          </a:p>
        </p:txBody>
      </p:sp>
      <p:sp>
        <p:nvSpPr>
          <p:cNvPr id="23573" name="Line 22"/>
          <p:cNvSpPr>
            <a:spLocks noChangeShapeType="1"/>
          </p:cNvSpPr>
          <p:nvPr/>
        </p:nvSpPr>
        <p:spPr bwMode="auto">
          <a:xfrm rot="-5400000">
            <a:off x="5699125" y="5292725"/>
            <a:ext cx="222250" cy="0"/>
          </a:xfrm>
          <a:prstGeom prst="line">
            <a:avLst/>
          </a:prstGeom>
          <a:noFill/>
          <a:ln w="9525">
            <a:solidFill>
              <a:schemeClr val="tx1"/>
            </a:solidFill>
            <a:round/>
            <a:headEnd/>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graphicFrame>
        <p:nvGraphicFramePr>
          <p:cNvPr id="23574" name="Object 25"/>
          <p:cNvGraphicFramePr>
            <a:graphicFrameLocks noChangeAspect="1"/>
          </p:cNvGraphicFramePr>
          <p:nvPr/>
        </p:nvGraphicFramePr>
        <p:xfrm>
          <a:off x="4979989" y="2693988"/>
          <a:ext cx="2098675" cy="652462"/>
        </p:xfrm>
        <a:graphic>
          <a:graphicData uri="http://schemas.openxmlformats.org/presentationml/2006/ole">
            <mc:AlternateContent xmlns:mc="http://schemas.openxmlformats.org/markup-compatibility/2006">
              <mc:Choice xmlns:v="urn:schemas-microsoft-com:vml" Requires="v">
                <p:oleObj spid="_x0000_s57390" name="Equation" r:id="rId4" imgW="2006600" imgH="457200" progId="Equation.3">
                  <p:embed/>
                </p:oleObj>
              </mc:Choice>
              <mc:Fallback>
                <p:oleObj name="Equation" r:id="rId4" imgW="20066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2301" t="-21410" r="-2301" b="-21410"/>
                      <a:stretch>
                        <a:fillRect/>
                      </a:stretch>
                    </p:blipFill>
                    <p:spPr bwMode="auto">
                      <a:xfrm>
                        <a:off x="4979989" y="2693988"/>
                        <a:ext cx="2098675" cy="652462"/>
                      </a:xfrm>
                      <a:prstGeom prst="rect">
                        <a:avLst/>
                      </a:prstGeom>
                      <a:noFill/>
                      <a:ln>
                        <a:noFill/>
                      </a:ln>
                      <a:effectLst/>
                      <a:extLst>
                        <a:ext uri="{909E8E84-426E-40dd-AFC4-6F175D3DCCD1}">
                          <a14:hiddenFill xmlns="" xmlns:a14="http://schemas.microsoft.com/office/drawing/2010/main">
                            <a:solidFill>
                              <a:schemeClr val="tx2"/>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75" name="Rectangle 26"/>
          <p:cNvSpPr>
            <a:spLocks noChangeArrowheads="1"/>
          </p:cNvSpPr>
          <p:nvPr/>
        </p:nvSpPr>
        <p:spPr bwMode="auto">
          <a:xfrm>
            <a:off x="6883400" y="4456114"/>
            <a:ext cx="2393284" cy="2776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en-US" sz="1200"/>
              <a:t>satisfied node:  5 - 4 - 1 - 1 &lt; 0</a:t>
            </a:r>
          </a:p>
        </p:txBody>
      </p:sp>
      <p:sp>
        <p:nvSpPr>
          <p:cNvPr id="23576" name="Line 27"/>
          <p:cNvSpPr>
            <a:spLocks noChangeShapeType="1"/>
          </p:cNvSpPr>
          <p:nvPr/>
        </p:nvSpPr>
        <p:spPr bwMode="auto">
          <a:xfrm rot="-5400000" flipH="1" flipV="1">
            <a:off x="6653213" y="4459288"/>
            <a:ext cx="0" cy="304800"/>
          </a:xfrm>
          <a:prstGeom prst="line">
            <a:avLst/>
          </a:prstGeom>
          <a:noFill/>
          <a:ln w="9525">
            <a:solidFill>
              <a:schemeClr val="tx1"/>
            </a:solidFill>
            <a:round/>
            <a:headEnd/>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Tree>
    <p:extLst>
      <p:ext uri="{BB962C8B-B14F-4D97-AF65-F5344CB8AC3E}">
        <p14:creationId xmlns:p14="http://schemas.microsoft.com/office/powerpoint/2010/main" val="28314446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698500" y="364330"/>
            <a:ext cx="10515600" cy="1325563"/>
          </a:xfrm>
        </p:spPr>
        <p:txBody>
          <a:bodyPr>
            <a:normAutofit/>
          </a:bodyPr>
          <a:lstStyle/>
          <a:p>
            <a:r>
              <a:rPr lang="en-US" altLang="en-US" sz="4000" dirty="0" smtClean="0">
                <a:solidFill>
                  <a:srgbClr val="CD0000"/>
                </a:solidFill>
              </a:rPr>
              <a:t>Hopfield Neural Networks</a:t>
            </a:r>
          </a:p>
        </p:txBody>
      </p:sp>
      <p:sp>
        <p:nvSpPr>
          <p:cNvPr id="25604" name="Rectangle 3"/>
          <p:cNvSpPr>
            <a:spLocks noGrp="1" noChangeArrowheads="1"/>
          </p:cNvSpPr>
          <p:nvPr>
            <p:ph type="body" idx="1"/>
          </p:nvPr>
        </p:nvSpPr>
        <p:spPr>
          <a:xfrm>
            <a:off x="838200" y="1516062"/>
            <a:ext cx="10515600" cy="4351338"/>
          </a:xfrm>
        </p:spPr>
        <p:txBody>
          <a:bodyPr/>
          <a:lstStyle/>
          <a:p>
            <a:r>
              <a:rPr lang="en-US" altLang="en-US" dirty="0" smtClean="0">
                <a:latin typeface="+mj-lt"/>
              </a:rPr>
              <a:t>Goal.  </a:t>
            </a:r>
            <a:r>
              <a:rPr lang="en-US" altLang="en-US" dirty="0" smtClean="0">
                <a:solidFill>
                  <a:schemeClr val="tx1"/>
                </a:solidFill>
                <a:latin typeface="+mj-lt"/>
              </a:rPr>
              <a:t>Find a stable configuration, if such a configuration exists.</a:t>
            </a:r>
          </a:p>
          <a:p>
            <a:endParaRPr lang="en-US" altLang="en-US" dirty="0" smtClean="0">
              <a:solidFill>
                <a:schemeClr val="tx1"/>
              </a:solidFill>
              <a:latin typeface="+mj-lt"/>
            </a:endParaRPr>
          </a:p>
          <a:p>
            <a:r>
              <a:rPr lang="en-US" altLang="en-US" dirty="0" smtClean="0">
                <a:latin typeface="+mj-lt"/>
              </a:rPr>
              <a:t>State-flipping algorithm.  </a:t>
            </a:r>
            <a:r>
              <a:rPr lang="en-US" altLang="en-US" dirty="0" smtClean="0">
                <a:solidFill>
                  <a:schemeClr val="tx1"/>
                </a:solidFill>
                <a:latin typeface="+mj-lt"/>
              </a:rPr>
              <a:t>Repeated flip state of an unsatisfied node</a:t>
            </a:r>
            <a:r>
              <a:rPr lang="en-US" altLang="en-US" dirty="0" smtClean="0">
                <a:solidFill>
                  <a:schemeClr val="tx1"/>
                </a:solidFill>
              </a:rPr>
              <a:t>.</a:t>
            </a:r>
          </a:p>
        </p:txBody>
      </p:sp>
      <p:sp>
        <p:nvSpPr>
          <p:cNvPr id="25605" name="Text Box 22"/>
          <p:cNvSpPr txBox="1">
            <a:spLocks noChangeArrowheads="1"/>
          </p:cNvSpPr>
          <p:nvPr/>
        </p:nvSpPr>
        <p:spPr bwMode="auto">
          <a:xfrm>
            <a:off x="3009900" y="3238500"/>
            <a:ext cx="6546850" cy="2628900"/>
          </a:xfrm>
          <a:prstGeom prst="rect">
            <a:avLst/>
          </a:prstGeom>
          <a:solidFill>
            <a:schemeClr val="bg2">
              <a:lumMod val="90000"/>
            </a:schemeClr>
          </a:solidFill>
          <a:ln>
            <a:noFill/>
          </a:ln>
          <a:effectLst/>
        </p:spPr>
        <p:txBody>
          <a:bodyPr lIns="182880" tIns="91440" rIns="137160" bIns="91440">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en-US" b="1" dirty="0">
                <a:latin typeface="Courier New" panose="02070309020205020404" pitchFamily="49" charset="0"/>
              </a:rPr>
              <a:t>Hopfield-Flip(G, w) {</a:t>
            </a:r>
          </a:p>
          <a:p>
            <a:r>
              <a:rPr lang="en-US" altLang="en-US" b="1" dirty="0">
                <a:latin typeface="Courier New" panose="02070309020205020404" pitchFamily="49" charset="0"/>
              </a:rPr>
              <a:t>   S</a:t>
            </a:r>
            <a:r>
              <a:rPr lang="en-US" altLang="en-US" b="1" dirty="0">
                <a:latin typeface="Courier New" panose="02070309020205020404" pitchFamily="49" charset="0"/>
                <a:sym typeface="Symbol" panose="05050102010706020507" pitchFamily="18" charset="2"/>
              </a:rPr>
              <a:t>  arbitrary configuration</a:t>
            </a:r>
            <a:endParaRPr lang="en-US" altLang="en-US" b="1" dirty="0">
              <a:latin typeface="Courier New" panose="02070309020205020404" pitchFamily="49" charset="0"/>
            </a:endParaRPr>
          </a:p>
          <a:p>
            <a:endParaRPr lang="en-US" altLang="en-US" b="1" dirty="0">
              <a:latin typeface="Courier New" panose="02070309020205020404" pitchFamily="49" charset="0"/>
            </a:endParaRPr>
          </a:p>
          <a:p>
            <a:r>
              <a:rPr lang="en-US" altLang="en-US" b="1" dirty="0">
                <a:latin typeface="Courier New" panose="02070309020205020404" pitchFamily="49" charset="0"/>
              </a:rPr>
              <a:t>   </a:t>
            </a:r>
            <a:r>
              <a:rPr lang="en-US" altLang="en-US" b="1" dirty="0">
                <a:solidFill>
                  <a:srgbClr val="003399"/>
                </a:solidFill>
                <a:latin typeface="Courier New" panose="02070309020205020404" pitchFamily="49" charset="0"/>
              </a:rPr>
              <a:t>while</a:t>
            </a:r>
            <a:r>
              <a:rPr lang="en-US" altLang="en-US" b="1" dirty="0">
                <a:latin typeface="Courier New" panose="02070309020205020404" pitchFamily="49" charset="0"/>
              </a:rPr>
              <a:t> </a:t>
            </a:r>
            <a:r>
              <a:rPr lang="en-US" altLang="en-US" b="1" dirty="0">
                <a:latin typeface="Courier New" panose="02070309020205020404" pitchFamily="49" charset="0"/>
                <a:sym typeface="Symbol" panose="05050102010706020507" pitchFamily="18" charset="2"/>
              </a:rPr>
              <a:t>(current configuration is not stable) {</a:t>
            </a:r>
          </a:p>
          <a:p>
            <a:r>
              <a:rPr lang="en-US" altLang="en-US" b="1" dirty="0">
                <a:latin typeface="Courier New" panose="02070309020205020404" pitchFamily="49" charset="0"/>
                <a:sym typeface="Symbol" panose="05050102010706020507" pitchFamily="18" charset="2"/>
              </a:rPr>
              <a:t>      u  unsatisfied node</a:t>
            </a:r>
          </a:p>
          <a:p>
            <a:r>
              <a:rPr lang="en-US" altLang="en-US" b="1" dirty="0">
                <a:latin typeface="Courier New" panose="02070309020205020404" pitchFamily="49" charset="0"/>
                <a:sym typeface="Symbol" panose="05050102010706020507" pitchFamily="18" charset="2"/>
              </a:rPr>
              <a:t>      </a:t>
            </a:r>
            <a:r>
              <a:rPr lang="en-US" altLang="en-US" b="1" dirty="0" err="1">
                <a:latin typeface="Courier New" panose="02070309020205020404" pitchFamily="49" charset="0"/>
                <a:sym typeface="Symbol" panose="05050102010706020507" pitchFamily="18" charset="2"/>
              </a:rPr>
              <a:t>s</a:t>
            </a:r>
            <a:r>
              <a:rPr lang="en-US" altLang="en-US" b="1" baseline="-25000" dirty="0" err="1">
                <a:latin typeface="Courier New" panose="02070309020205020404" pitchFamily="49" charset="0"/>
                <a:sym typeface="Symbol" panose="05050102010706020507" pitchFamily="18" charset="2"/>
              </a:rPr>
              <a:t>u</a:t>
            </a:r>
            <a:r>
              <a:rPr lang="en-US" altLang="en-US" b="1" dirty="0">
                <a:latin typeface="Courier New" panose="02070309020205020404" pitchFamily="49" charset="0"/>
                <a:sym typeface="Symbol" panose="05050102010706020507" pitchFamily="18" charset="2"/>
              </a:rPr>
              <a:t> = -</a:t>
            </a:r>
            <a:r>
              <a:rPr lang="en-US" altLang="en-US" b="1" dirty="0" err="1">
                <a:latin typeface="Courier New" panose="02070309020205020404" pitchFamily="49" charset="0"/>
                <a:sym typeface="Symbol" panose="05050102010706020507" pitchFamily="18" charset="2"/>
              </a:rPr>
              <a:t>s</a:t>
            </a:r>
            <a:r>
              <a:rPr lang="en-US" altLang="en-US" b="1" baseline="-25000" dirty="0" err="1">
                <a:latin typeface="Courier New" panose="02070309020205020404" pitchFamily="49" charset="0"/>
                <a:sym typeface="Symbol" panose="05050102010706020507" pitchFamily="18" charset="2"/>
              </a:rPr>
              <a:t>u</a:t>
            </a:r>
            <a:endParaRPr lang="en-US" altLang="en-US" b="1" dirty="0">
              <a:latin typeface="Courier New" panose="02070309020205020404" pitchFamily="49" charset="0"/>
              <a:sym typeface="Symbol" panose="05050102010706020507" pitchFamily="18" charset="2"/>
            </a:endParaRPr>
          </a:p>
          <a:p>
            <a:r>
              <a:rPr lang="en-US" altLang="en-US" b="1" dirty="0">
                <a:latin typeface="Courier New" panose="02070309020205020404" pitchFamily="49" charset="0"/>
                <a:sym typeface="Symbol" panose="05050102010706020507" pitchFamily="18" charset="2"/>
              </a:rPr>
              <a:t>   }</a:t>
            </a:r>
          </a:p>
          <a:p>
            <a:endParaRPr lang="en-US" altLang="en-US" b="1" dirty="0">
              <a:latin typeface="Courier New" panose="02070309020205020404" pitchFamily="49" charset="0"/>
            </a:endParaRPr>
          </a:p>
          <a:p>
            <a:r>
              <a:rPr lang="en-US" altLang="en-US" b="1" dirty="0">
                <a:latin typeface="Courier New" panose="02070309020205020404" pitchFamily="49" charset="0"/>
              </a:rPr>
              <a:t>   </a:t>
            </a:r>
            <a:r>
              <a:rPr lang="en-US" altLang="en-US" b="1" dirty="0">
                <a:solidFill>
                  <a:srgbClr val="003399"/>
                </a:solidFill>
                <a:latin typeface="Courier New" panose="02070309020205020404" pitchFamily="49" charset="0"/>
              </a:rPr>
              <a:t>return</a:t>
            </a:r>
            <a:r>
              <a:rPr lang="en-US" altLang="en-US" b="1" dirty="0">
                <a:latin typeface="Courier New" panose="02070309020205020404" pitchFamily="49" charset="0"/>
              </a:rPr>
              <a:t> S</a:t>
            </a:r>
          </a:p>
          <a:p>
            <a:r>
              <a:rPr lang="en-US" altLang="en-US" b="1" dirty="0">
                <a:latin typeface="Courier New" panose="02070309020205020404" pitchFamily="49" charset="0"/>
              </a:rPr>
              <a:t>}</a:t>
            </a:r>
          </a:p>
        </p:txBody>
      </p:sp>
    </p:spTree>
    <p:extLst>
      <p:ext uri="{BB962C8B-B14F-4D97-AF65-F5344CB8AC3E}">
        <p14:creationId xmlns:p14="http://schemas.microsoft.com/office/powerpoint/2010/main" val="24396964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p:cNvSpPr>
            <a:spLocks noGrp="1"/>
          </p:cNvSpPr>
          <p:nvPr>
            <p:ph type="sldNum" sz="quarter" idx="10"/>
          </p:nvPr>
        </p:nvSpPr>
        <p:spPr>
          <a:noFill/>
        </p:spPr>
        <p:txBody>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fld id="{321B0E9D-5374-4048-8370-212FF768918E}" type="slidenum">
              <a:rPr lang="en-US" altLang="en-US" sz="800"/>
              <a:pPr/>
              <a:t>163</a:t>
            </a:fld>
            <a:endParaRPr lang="en-US" altLang="en-US" sz="1400"/>
          </a:p>
        </p:txBody>
      </p:sp>
      <p:sp>
        <p:nvSpPr>
          <p:cNvPr id="27651" name="Rectangle 2"/>
          <p:cNvSpPr>
            <a:spLocks noGrp="1" noChangeArrowheads="1"/>
          </p:cNvSpPr>
          <p:nvPr>
            <p:ph type="title"/>
          </p:nvPr>
        </p:nvSpPr>
        <p:spPr>
          <a:xfrm>
            <a:off x="647700" y="144462"/>
            <a:ext cx="10515600" cy="1325563"/>
          </a:xfrm>
        </p:spPr>
        <p:txBody>
          <a:bodyPr>
            <a:normAutofit/>
          </a:bodyPr>
          <a:lstStyle/>
          <a:p>
            <a:r>
              <a:rPr lang="en-US" altLang="en-US" sz="4000" dirty="0" smtClean="0">
                <a:solidFill>
                  <a:srgbClr val="CD0000"/>
                </a:solidFill>
              </a:rPr>
              <a:t>State Flipping Algorithm</a:t>
            </a:r>
          </a:p>
        </p:txBody>
      </p:sp>
      <p:pic>
        <p:nvPicPr>
          <p:cNvPr id="27652" name="Picture 5" descr="kleinberg_12F04"/>
          <p:cNvPicPr preferRelativeResize="0">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b="10457"/>
          <a:stretch>
            <a:fillRect/>
          </a:stretch>
        </p:blipFill>
        <p:spPr bwMode="auto">
          <a:xfrm>
            <a:off x="3505200" y="1384300"/>
            <a:ext cx="5715000" cy="5016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7653" name="Rectangle 7"/>
          <p:cNvSpPr>
            <a:spLocks noChangeArrowheads="1"/>
          </p:cNvSpPr>
          <p:nvPr/>
        </p:nvSpPr>
        <p:spPr bwMode="auto">
          <a:xfrm>
            <a:off x="2168526" y="1577976"/>
            <a:ext cx="1368965" cy="4623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en-US" sz="1200"/>
              <a:t>unsatisfied node</a:t>
            </a:r>
            <a:br>
              <a:rPr lang="en-US" altLang="en-US" sz="1200"/>
            </a:br>
            <a:r>
              <a:rPr lang="en-US" altLang="en-US" sz="1200"/>
              <a:t>10 - 8  &gt;  0</a:t>
            </a:r>
          </a:p>
        </p:txBody>
      </p:sp>
      <p:sp>
        <p:nvSpPr>
          <p:cNvPr id="27654" name="Rectangle 8"/>
          <p:cNvSpPr>
            <a:spLocks noChangeArrowheads="1"/>
          </p:cNvSpPr>
          <p:nvPr/>
        </p:nvSpPr>
        <p:spPr bwMode="auto">
          <a:xfrm>
            <a:off x="9036051" y="2222501"/>
            <a:ext cx="1368965" cy="4623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en-US" sz="1200"/>
              <a:t>unsatisfied node</a:t>
            </a:r>
            <a:br>
              <a:rPr lang="en-US" altLang="en-US" sz="1200"/>
            </a:br>
            <a:r>
              <a:rPr lang="en-US" altLang="en-US" sz="1200"/>
              <a:t>8 - 4 - 1 - 1  &gt;  0</a:t>
            </a:r>
          </a:p>
        </p:txBody>
      </p:sp>
      <p:sp>
        <p:nvSpPr>
          <p:cNvPr id="27655" name="Line 9"/>
          <p:cNvSpPr>
            <a:spLocks noChangeShapeType="1"/>
          </p:cNvSpPr>
          <p:nvPr/>
        </p:nvSpPr>
        <p:spPr bwMode="auto">
          <a:xfrm rot="-5400000" flipH="1" flipV="1">
            <a:off x="8872538" y="2241550"/>
            <a:ext cx="0" cy="304800"/>
          </a:xfrm>
          <a:prstGeom prst="line">
            <a:avLst/>
          </a:prstGeom>
          <a:noFill/>
          <a:ln w="9525">
            <a:solidFill>
              <a:schemeClr val="tx1"/>
            </a:solidFill>
            <a:round/>
            <a:headEnd/>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27656" name="Line 10"/>
          <p:cNvSpPr>
            <a:spLocks noChangeShapeType="1"/>
          </p:cNvSpPr>
          <p:nvPr/>
        </p:nvSpPr>
        <p:spPr bwMode="auto">
          <a:xfrm rot="-5400000" flipH="1" flipV="1">
            <a:off x="7315200" y="3079750"/>
            <a:ext cx="0" cy="304800"/>
          </a:xfrm>
          <a:prstGeom prst="line">
            <a:avLst/>
          </a:prstGeom>
          <a:noFill/>
          <a:ln w="9525">
            <a:solidFill>
              <a:schemeClr val="tx1"/>
            </a:solidFill>
            <a:round/>
            <a:headEnd/>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27657" name="Line 11"/>
          <p:cNvSpPr>
            <a:spLocks noChangeShapeType="1"/>
          </p:cNvSpPr>
          <p:nvPr/>
        </p:nvSpPr>
        <p:spPr bwMode="auto">
          <a:xfrm rot="-5400000" flipH="1" flipV="1">
            <a:off x="4103688" y="5726113"/>
            <a:ext cx="0" cy="304800"/>
          </a:xfrm>
          <a:prstGeom prst="line">
            <a:avLst/>
          </a:prstGeom>
          <a:noFill/>
          <a:ln w="9525">
            <a:solidFill>
              <a:schemeClr val="tx1"/>
            </a:solidFill>
            <a:round/>
            <a:headEnd/>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27658" name="Line 12"/>
          <p:cNvSpPr>
            <a:spLocks noChangeShapeType="1"/>
          </p:cNvSpPr>
          <p:nvPr/>
        </p:nvSpPr>
        <p:spPr bwMode="auto">
          <a:xfrm rot="-5400000" flipH="1" flipV="1">
            <a:off x="7315200" y="5694363"/>
            <a:ext cx="0" cy="304800"/>
          </a:xfrm>
          <a:prstGeom prst="line">
            <a:avLst/>
          </a:prstGeom>
          <a:noFill/>
          <a:ln w="9525">
            <a:solidFill>
              <a:schemeClr val="tx1"/>
            </a:solidFill>
            <a:round/>
            <a:headEnd/>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27659" name="Line 13"/>
          <p:cNvSpPr>
            <a:spLocks noChangeShapeType="1"/>
          </p:cNvSpPr>
          <p:nvPr/>
        </p:nvSpPr>
        <p:spPr bwMode="auto">
          <a:xfrm rot="5400000" flipV="1">
            <a:off x="3276600" y="1371600"/>
            <a:ext cx="0" cy="304800"/>
          </a:xfrm>
          <a:prstGeom prst="line">
            <a:avLst/>
          </a:prstGeom>
          <a:noFill/>
          <a:ln w="9525">
            <a:solidFill>
              <a:schemeClr val="tx1"/>
            </a:solidFill>
            <a:round/>
            <a:headEnd/>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27660" name="Rectangle 14"/>
          <p:cNvSpPr>
            <a:spLocks noChangeArrowheads="1"/>
          </p:cNvSpPr>
          <p:nvPr/>
        </p:nvSpPr>
        <p:spPr bwMode="auto">
          <a:xfrm>
            <a:off x="9448801" y="4951414"/>
            <a:ext cx="629981" cy="2776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en-US" sz="1200">
                <a:solidFill>
                  <a:schemeClr val="accent1"/>
                </a:solidFill>
              </a:rPr>
              <a:t>stable</a:t>
            </a:r>
          </a:p>
        </p:txBody>
      </p:sp>
    </p:spTree>
    <p:extLst>
      <p:ext uri="{BB962C8B-B14F-4D97-AF65-F5344CB8AC3E}">
        <p14:creationId xmlns:p14="http://schemas.microsoft.com/office/powerpoint/2010/main" val="601255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normAutofit/>
          </a:bodyPr>
          <a:lstStyle/>
          <a:p>
            <a:r>
              <a:rPr lang="en-US" altLang="en-US" sz="4000" dirty="0">
                <a:solidFill>
                  <a:srgbClr val="CD0000"/>
                </a:solidFill>
              </a:rPr>
              <a:t>Hopfield Memories</a:t>
            </a:r>
          </a:p>
        </p:txBody>
      </p:sp>
      <p:sp>
        <p:nvSpPr>
          <p:cNvPr id="84995" name="Rectangle 3"/>
          <p:cNvSpPr>
            <a:spLocks noGrp="1" noChangeArrowheads="1"/>
          </p:cNvSpPr>
          <p:nvPr>
            <p:ph type="body" idx="1"/>
          </p:nvPr>
        </p:nvSpPr>
        <p:spPr/>
        <p:txBody>
          <a:bodyPr/>
          <a:lstStyle/>
          <a:p>
            <a:pPr>
              <a:lnSpc>
                <a:spcPct val="90000"/>
              </a:lnSpc>
            </a:pPr>
            <a:r>
              <a:rPr lang="en-US" altLang="en-US" dirty="0">
                <a:latin typeface="+mj-lt"/>
              </a:rPr>
              <a:t>Setting the weights:</a:t>
            </a:r>
          </a:p>
          <a:p>
            <a:pPr lvl="1">
              <a:lnSpc>
                <a:spcPct val="90000"/>
              </a:lnSpc>
            </a:pPr>
            <a:r>
              <a:rPr lang="en-US" altLang="en-US" dirty="0">
                <a:latin typeface="+mj-lt"/>
              </a:rPr>
              <a:t>A pattern is a setting of on or off for each unit</a:t>
            </a:r>
          </a:p>
          <a:p>
            <a:pPr lvl="1">
              <a:lnSpc>
                <a:spcPct val="90000"/>
              </a:lnSpc>
            </a:pPr>
            <a:r>
              <a:rPr lang="en-US" altLang="en-US" dirty="0">
                <a:latin typeface="+mj-lt"/>
              </a:rPr>
              <a:t>Given a set of Q patterns to store</a:t>
            </a:r>
          </a:p>
          <a:p>
            <a:pPr lvl="2">
              <a:lnSpc>
                <a:spcPct val="90000"/>
              </a:lnSpc>
            </a:pPr>
            <a:r>
              <a:rPr lang="en-US" altLang="en-US" dirty="0">
                <a:latin typeface="+mj-lt"/>
              </a:rPr>
              <a:t>For every weight connecting units </a:t>
            </a:r>
            <a:r>
              <a:rPr lang="en-US" altLang="en-US" dirty="0" err="1">
                <a:latin typeface="+mj-lt"/>
              </a:rPr>
              <a:t>i</a:t>
            </a:r>
            <a:r>
              <a:rPr lang="en-US" altLang="en-US" dirty="0">
                <a:latin typeface="+mj-lt"/>
              </a:rPr>
              <a:t> and j:</a:t>
            </a:r>
          </a:p>
          <a:p>
            <a:pPr lvl="2">
              <a:lnSpc>
                <a:spcPct val="90000"/>
              </a:lnSpc>
            </a:pPr>
            <a:endParaRPr lang="en-US" altLang="en-US" dirty="0">
              <a:latin typeface="+mj-lt"/>
            </a:endParaRPr>
          </a:p>
          <a:p>
            <a:pPr lvl="2">
              <a:lnSpc>
                <a:spcPct val="90000"/>
              </a:lnSpc>
            </a:pPr>
            <a:endParaRPr lang="en-US" altLang="en-US" dirty="0">
              <a:latin typeface="+mj-lt"/>
            </a:endParaRPr>
          </a:p>
          <a:p>
            <a:pPr lvl="2">
              <a:lnSpc>
                <a:spcPct val="90000"/>
              </a:lnSpc>
            </a:pPr>
            <a:endParaRPr lang="en-US" altLang="en-US" dirty="0">
              <a:latin typeface="+mj-lt"/>
            </a:endParaRPr>
          </a:p>
          <a:p>
            <a:pPr lvl="2">
              <a:lnSpc>
                <a:spcPct val="90000"/>
              </a:lnSpc>
            </a:pPr>
            <a:endParaRPr lang="en-US" altLang="en-US" dirty="0">
              <a:latin typeface="+mj-lt"/>
            </a:endParaRPr>
          </a:p>
          <a:p>
            <a:pPr lvl="2">
              <a:lnSpc>
                <a:spcPct val="90000"/>
              </a:lnSpc>
            </a:pPr>
            <a:r>
              <a:rPr lang="en-US" altLang="en-US" dirty="0">
                <a:latin typeface="+mj-lt"/>
              </a:rPr>
              <a:t>This is a form of a </a:t>
            </a:r>
            <a:r>
              <a:rPr lang="en-US" altLang="en-US" dirty="0" err="1">
                <a:latin typeface="+mj-lt"/>
              </a:rPr>
              <a:t>Hebbian</a:t>
            </a:r>
            <a:r>
              <a:rPr lang="en-US" altLang="en-US" dirty="0">
                <a:latin typeface="+mj-lt"/>
              </a:rPr>
              <a:t> rule which makes the weight strength proportional to the product of the firing rates of the two interconnected units</a:t>
            </a:r>
          </a:p>
        </p:txBody>
      </p:sp>
      <p:graphicFrame>
        <p:nvGraphicFramePr>
          <p:cNvPr id="84996" name="Object 4"/>
          <p:cNvGraphicFramePr>
            <a:graphicFrameLocks noChangeAspect="1"/>
          </p:cNvGraphicFramePr>
          <p:nvPr/>
        </p:nvGraphicFramePr>
        <p:xfrm>
          <a:off x="4800600" y="3733800"/>
          <a:ext cx="1676400" cy="1117600"/>
        </p:xfrm>
        <a:graphic>
          <a:graphicData uri="http://schemas.openxmlformats.org/presentationml/2006/ole">
            <mc:AlternateContent xmlns:mc="http://schemas.openxmlformats.org/markup-compatibility/2006">
              <mc:Choice xmlns:v="urn:schemas-microsoft-com:vml" Requires="v">
                <p:oleObj spid="_x0000_s52309" name="Equation" r:id="rId4" imgW="850680" imgH="457200" progId="Equation.3">
                  <p:embed/>
                </p:oleObj>
              </mc:Choice>
              <mc:Fallback>
                <p:oleObj name="Equation" r:id="rId4" imgW="85068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3733800"/>
                        <a:ext cx="1676400" cy="1117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514937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z="4000" dirty="0">
                <a:solidFill>
                  <a:srgbClr val="CD0000"/>
                </a:solidFill>
              </a:rPr>
              <a:t>Unsupervised Learning – Self Organizing Maps</a:t>
            </a:r>
          </a:p>
        </p:txBody>
      </p:sp>
      <p:sp>
        <p:nvSpPr>
          <p:cNvPr id="20483" name="Rectangle 3"/>
          <p:cNvSpPr>
            <a:spLocks noGrp="1" noChangeArrowheads="1"/>
          </p:cNvSpPr>
          <p:nvPr>
            <p:ph type="body" idx="1"/>
          </p:nvPr>
        </p:nvSpPr>
        <p:spPr/>
        <p:txBody>
          <a:bodyPr/>
          <a:lstStyle/>
          <a:p>
            <a:pPr>
              <a:lnSpc>
                <a:spcPct val="90000"/>
              </a:lnSpc>
            </a:pPr>
            <a:r>
              <a:rPr lang="en-US" altLang="en-US" dirty="0">
                <a:latin typeface="+mj-lt"/>
              </a:rPr>
              <a:t>Self-organizing maps (SOMs) are a data visualization technique invented by Professor </a:t>
            </a:r>
            <a:r>
              <a:rPr lang="en-US" altLang="en-US" dirty="0" err="1">
                <a:latin typeface="+mj-lt"/>
              </a:rPr>
              <a:t>Teuvo</a:t>
            </a:r>
            <a:r>
              <a:rPr lang="en-US" altLang="en-US" dirty="0">
                <a:latin typeface="+mj-lt"/>
              </a:rPr>
              <a:t> </a:t>
            </a:r>
            <a:r>
              <a:rPr lang="en-US" altLang="en-US" dirty="0" err="1">
                <a:latin typeface="+mj-lt"/>
              </a:rPr>
              <a:t>Kohonen</a:t>
            </a:r>
            <a:r>
              <a:rPr lang="en-US" altLang="en-US" dirty="0">
                <a:latin typeface="+mj-lt"/>
              </a:rPr>
              <a:t> </a:t>
            </a:r>
          </a:p>
          <a:p>
            <a:pPr lvl="1">
              <a:lnSpc>
                <a:spcPct val="90000"/>
              </a:lnSpc>
            </a:pPr>
            <a:r>
              <a:rPr lang="en-US" altLang="en-US" dirty="0">
                <a:latin typeface="+mj-lt"/>
              </a:rPr>
              <a:t>Also called </a:t>
            </a:r>
            <a:r>
              <a:rPr lang="en-US" altLang="en-US" dirty="0" err="1">
                <a:latin typeface="+mj-lt"/>
              </a:rPr>
              <a:t>Kohonen</a:t>
            </a:r>
            <a:r>
              <a:rPr lang="en-US" altLang="en-US" dirty="0">
                <a:latin typeface="+mj-lt"/>
              </a:rPr>
              <a:t> Networks, Competitive Learning, Winner-Take-All Learning</a:t>
            </a:r>
          </a:p>
          <a:p>
            <a:pPr lvl="1">
              <a:lnSpc>
                <a:spcPct val="90000"/>
              </a:lnSpc>
            </a:pPr>
            <a:r>
              <a:rPr lang="en-US" altLang="en-US" dirty="0">
                <a:latin typeface="+mj-lt"/>
              </a:rPr>
              <a:t>Generally reduces the dimensions of data through the use of self-organizing neural networks</a:t>
            </a:r>
          </a:p>
          <a:p>
            <a:pPr lvl="1">
              <a:lnSpc>
                <a:spcPct val="90000"/>
              </a:lnSpc>
            </a:pPr>
            <a:r>
              <a:rPr lang="en-US" altLang="en-US" dirty="0">
                <a:latin typeface="+mj-lt"/>
              </a:rPr>
              <a:t>Useful for data visualization; humans cannot visualize high dimensional data so this is often a useful technique to make sense of large data sets </a:t>
            </a:r>
          </a:p>
        </p:txBody>
      </p:sp>
    </p:spTree>
    <p:extLst>
      <p:ext uri="{BB962C8B-B14F-4D97-AF65-F5344CB8AC3E}">
        <p14:creationId xmlns:p14="http://schemas.microsoft.com/office/powerpoint/2010/main" val="132472749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09800" y="152400"/>
            <a:ext cx="7772400" cy="1143000"/>
          </a:xfrm>
        </p:spPr>
        <p:txBody>
          <a:bodyPr/>
          <a:lstStyle/>
          <a:p>
            <a:r>
              <a:rPr lang="en-US" altLang="en-US" sz="4000" dirty="0">
                <a:solidFill>
                  <a:srgbClr val="CD0000"/>
                </a:solidFill>
              </a:rPr>
              <a:t>Basic “Winner Take All” Network</a:t>
            </a:r>
          </a:p>
        </p:txBody>
      </p:sp>
      <p:sp>
        <p:nvSpPr>
          <p:cNvPr id="21507" name="Rectangle 3"/>
          <p:cNvSpPr>
            <a:spLocks noGrp="1" noChangeArrowheads="1"/>
          </p:cNvSpPr>
          <p:nvPr>
            <p:ph type="body" idx="1"/>
          </p:nvPr>
        </p:nvSpPr>
        <p:spPr>
          <a:xfrm>
            <a:off x="2209800" y="1524000"/>
            <a:ext cx="7772400" cy="4114800"/>
          </a:xfrm>
        </p:spPr>
        <p:txBody>
          <a:bodyPr/>
          <a:lstStyle/>
          <a:p>
            <a:r>
              <a:rPr lang="en-US" altLang="en-US" sz="2400" dirty="0">
                <a:latin typeface="+mj-lt"/>
              </a:rPr>
              <a:t>Two layer network</a:t>
            </a:r>
          </a:p>
          <a:p>
            <a:pPr lvl="1"/>
            <a:r>
              <a:rPr lang="en-US" altLang="en-US" sz="2000" dirty="0">
                <a:latin typeface="+mj-lt"/>
              </a:rPr>
              <a:t>Input units, output units, each input unit is connected to each output unit</a:t>
            </a:r>
          </a:p>
        </p:txBody>
      </p:sp>
      <p:sp>
        <p:nvSpPr>
          <p:cNvPr id="21508" name="Oval 4"/>
          <p:cNvSpPr>
            <a:spLocks noChangeArrowheads="1"/>
          </p:cNvSpPr>
          <p:nvPr/>
        </p:nvSpPr>
        <p:spPr bwMode="auto">
          <a:xfrm>
            <a:off x="3429000" y="3124200"/>
            <a:ext cx="762000" cy="762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09" name="Text Box 5"/>
          <p:cNvSpPr txBox="1">
            <a:spLocks noChangeArrowheads="1"/>
          </p:cNvSpPr>
          <p:nvPr/>
        </p:nvSpPr>
        <p:spPr bwMode="auto">
          <a:xfrm>
            <a:off x="3550929" y="3320534"/>
            <a:ext cx="35939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I1</a:t>
            </a:r>
          </a:p>
        </p:txBody>
      </p:sp>
      <p:sp>
        <p:nvSpPr>
          <p:cNvPr id="21510" name="Oval 6"/>
          <p:cNvSpPr>
            <a:spLocks noChangeArrowheads="1"/>
          </p:cNvSpPr>
          <p:nvPr/>
        </p:nvSpPr>
        <p:spPr bwMode="auto">
          <a:xfrm>
            <a:off x="3352800" y="3962400"/>
            <a:ext cx="762000" cy="762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1" name="Text Box 7"/>
          <p:cNvSpPr txBox="1">
            <a:spLocks noChangeArrowheads="1"/>
          </p:cNvSpPr>
          <p:nvPr/>
        </p:nvSpPr>
        <p:spPr bwMode="auto">
          <a:xfrm>
            <a:off x="3544579" y="4158734"/>
            <a:ext cx="35939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I2</a:t>
            </a:r>
          </a:p>
        </p:txBody>
      </p:sp>
      <p:sp>
        <p:nvSpPr>
          <p:cNvPr id="21514" name="Oval 10"/>
          <p:cNvSpPr>
            <a:spLocks noChangeArrowheads="1"/>
          </p:cNvSpPr>
          <p:nvPr/>
        </p:nvSpPr>
        <p:spPr bwMode="auto">
          <a:xfrm>
            <a:off x="5867400" y="3276600"/>
            <a:ext cx="762000" cy="762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5" name="Text Box 11"/>
          <p:cNvSpPr txBox="1">
            <a:spLocks noChangeArrowheads="1"/>
          </p:cNvSpPr>
          <p:nvPr/>
        </p:nvSpPr>
        <p:spPr bwMode="auto">
          <a:xfrm>
            <a:off x="6146511" y="3472934"/>
            <a:ext cx="184731"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en-US" altLang="en-US"/>
          </a:p>
        </p:txBody>
      </p:sp>
      <p:sp>
        <p:nvSpPr>
          <p:cNvPr id="21516" name="Text Box 12"/>
          <p:cNvSpPr txBox="1">
            <a:spLocks noChangeArrowheads="1"/>
          </p:cNvSpPr>
          <p:nvPr/>
        </p:nvSpPr>
        <p:spPr bwMode="auto">
          <a:xfrm>
            <a:off x="6012684" y="3472934"/>
            <a:ext cx="453970"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O1</a:t>
            </a:r>
          </a:p>
        </p:txBody>
      </p:sp>
      <p:sp>
        <p:nvSpPr>
          <p:cNvPr id="21517" name="Oval 13"/>
          <p:cNvSpPr>
            <a:spLocks noChangeArrowheads="1"/>
          </p:cNvSpPr>
          <p:nvPr/>
        </p:nvSpPr>
        <p:spPr bwMode="auto">
          <a:xfrm>
            <a:off x="5867400" y="4572000"/>
            <a:ext cx="762000" cy="762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8" name="Text Box 14"/>
          <p:cNvSpPr txBox="1">
            <a:spLocks noChangeArrowheads="1"/>
          </p:cNvSpPr>
          <p:nvPr/>
        </p:nvSpPr>
        <p:spPr bwMode="auto">
          <a:xfrm>
            <a:off x="6146511" y="4768334"/>
            <a:ext cx="184731"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en-US" altLang="en-US"/>
          </a:p>
        </p:txBody>
      </p:sp>
      <p:sp>
        <p:nvSpPr>
          <p:cNvPr id="21519" name="Text Box 15"/>
          <p:cNvSpPr txBox="1">
            <a:spLocks noChangeArrowheads="1"/>
          </p:cNvSpPr>
          <p:nvPr/>
        </p:nvSpPr>
        <p:spPr bwMode="auto">
          <a:xfrm>
            <a:off x="6012684" y="4768334"/>
            <a:ext cx="453970"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O2</a:t>
            </a:r>
          </a:p>
        </p:txBody>
      </p:sp>
      <p:sp>
        <p:nvSpPr>
          <p:cNvPr id="21520" name="Line 16"/>
          <p:cNvSpPr>
            <a:spLocks noChangeShapeType="1"/>
          </p:cNvSpPr>
          <p:nvPr/>
        </p:nvSpPr>
        <p:spPr bwMode="auto">
          <a:xfrm>
            <a:off x="4267200" y="3505200"/>
            <a:ext cx="1524000" cy="1524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21" name="Line 17"/>
          <p:cNvSpPr>
            <a:spLocks noChangeShapeType="1"/>
          </p:cNvSpPr>
          <p:nvPr/>
        </p:nvSpPr>
        <p:spPr bwMode="auto">
          <a:xfrm>
            <a:off x="4267200" y="3505200"/>
            <a:ext cx="1524000" cy="15240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22" name="Line 18"/>
          <p:cNvSpPr>
            <a:spLocks noChangeShapeType="1"/>
          </p:cNvSpPr>
          <p:nvPr/>
        </p:nvSpPr>
        <p:spPr bwMode="auto">
          <a:xfrm flipV="1">
            <a:off x="4191000" y="3733800"/>
            <a:ext cx="1600200" cy="6858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23" name="Line 19"/>
          <p:cNvSpPr>
            <a:spLocks noChangeShapeType="1"/>
          </p:cNvSpPr>
          <p:nvPr/>
        </p:nvSpPr>
        <p:spPr bwMode="auto">
          <a:xfrm>
            <a:off x="4191000" y="4495800"/>
            <a:ext cx="1524000" cy="5334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26" name="Text Box 22"/>
          <p:cNvSpPr txBox="1">
            <a:spLocks noChangeArrowheads="1"/>
          </p:cNvSpPr>
          <p:nvPr/>
        </p:nvSpPr>
        <p:spPr bwMode="auto">
          <a:xfrm>
            <a:off x="3362082" y="2710934"/>
            <a:ext cx="1238737"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Input Layer</a:t>
            </a:r>
          </a:p>
        </p:txBody>
      </p:sp>
      <p:sp>
        <p:nvSpPr>
          <p:cNvPr id="21527" name="Rectangle 23"/>
          <p:cNvSpPr>
            <a:spLocks noChangeArrowheads="1"/>
          </p:cNvSpPr>
          <p:nvPr/>
        </p:nvSpPr>
        <p:spPr bwMode="auto">
          <a:xfrm>
            <a:off x="4343400" y="5225534"/>
            <a:ext cx="685800"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en-US"/>
              <a:t>W</a:t>
            </a:r>
            <a:r>
              <a:rPr lang="en-US" altLang="en-US" baseline="-25000"/>
              <a:t>i,j</a:t>
            </a:r>
            <a:endParaRPr lang="en-US" altLang="en-US"/>
          </a:p>
        </p:txBody>
      </p:sp>
      <p:sp>
        <p:nvSpPr>
          <p:cNvPr id="21528" name="Oval 24"/>
          <p:cNvSpPr>
            <a:spLocks noChangeArrowheads="1"/>
          </p:cNvSpPr>
          <p:nvPr/>
        </p:nvSpPr>
        <p:spPr bwMode="auto">
          <a:xfrm>
            <a:off x="3352801" y="4800600"/>
            <a:ext cx="784225" cy="762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29" name="Text Box 25"/>
          <p:cNvSpPr txBox="1">
            <a:spLocks noChangeArrowheads="1"/>
          </p:cNvSpPr>
          <p:nvPr/>
        </p:nvSpPr>
        <p:spPr bwMode="auto">
          <a:xfrm>
            <a:off x="3481079" y="4996934"/>
            <a:ext cx="35939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I3</a:t>
            </a:r>
          </a:p>
        </p:txBody>
      </p:sp>
      <p:sp>
        <p:nvSpPr>
          <p:cNvPr id="21531" name="Text Box 27"/>
          <p:cNvSpPr txBox="1">
            <a:spLocks noChangeArrowheads="1"/>
          </p:cNvSpPr>
          <p:nvPr/>
        </p:nvSpPr>
        <p:spPr bwMode="auto">
          <a:xfrm>
            <a:off x="6129049" y="5682734"/>
            <a:ext cx="184731"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en-US" altLang="en-US"/>
          </a:p>
        </p:txBody>
      </p:sp>
      <p:sp>
        <p:nvSpPr>
          <p:cNvPr id="21533" name="Line 29"/>
          <p:cNvSpPr>
            <a:spLocks noChangeShapeType="1"/>
          </p:cNvSpPr>
          <p:nvPr/>
        </p:nvSpPr>
        <p:spPr bwMode="auto">
          <a:xfrm flipV="1">
            <a:off x="4191000" y="5029200"/>
            <a:ext cx="1371600" cy="762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34" name="Line 30"/>
          <p:cNvSpPr>
            <a:spLocks noChangeShapeType="1"/>
          </p:cNvSpPr>
          <p:nvPr/>
        </p:nvSpPr>
        <p:spPr bwMode="auto">
          <a:xfrm flipV="1">
            <a:off x="4191000" y="3810000"/>
            <a:ext cx="1524000" cy="12192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35" name="Text Box 31"/>
          <p:cNvSpPr txBox="1">
            <a:spLocks noChangeArrowheads="1"/>
          </p:cNvSpPr>
          <p:nvPr/>
        </p:nvSpPr>
        <p:spPr bwMode="auto">
          <a:xfrm>
            <a:off x="5665509" y="2710934"/>
            <a:ext cx="1410258"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Output Layer</a:t>
            </a:r>
          </a:p>
        </p:txBody>
      </p:sp>
    </p:spTree>
    <p:extLst>
      <p:ext uri="{BB962C8B-B14F-4D97-AF65-F5344CB8AC3E}">
        <p14:creationId xmlns:p14="http://schemas.microsoft.com/office/powerpoint/2010/main" val="22704764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574343" y="238125"/>
            <a:ext cx="10515600" cy="1325563"/>
          </a:xfrm>
        </p:spPr>
        <p:txBody>
          <a:bodyPr>
            <a:normAutofit/>
          </a:bodyPr>
          <a:lstStyle/>
          <a:p>
            <a:r>
              <a:rPr lang="en-US" altLang="en-US" dirty="0">
                <a:solidFill>
                  <a:srgbClr val="CD0000"/>
                </a:solidFill>
              </a:rPr>
              <a:t>Self Organizing Maps</a:t>
            </a:r>
            <a:endParaRPr lang="en-US" dirty="0">
              <a:solidFill>
                <a:srgbClr val="CD0000"/>
              </a:solidFill>
            </a:endParaRPr>
          </a:p>
        </p:txBody>
      </p:sp>
      <p:sp>
        <p:nvSpPr>
          <p:cNvPr id="194563" name="Rectangle 3"/>
          <p:cNvSpPr>
            <a:spLocks noGrp="1" noChangeArrowheads="1"/>
          </p:cNvSpPr>
          <p:nvPr>
            <p:ph type="body" idx="1"/>
          </p:nvPr>
        </p:nvSpPr>
        <p:spPr>
          <a:xfrm>
            <a:off x="729586" y="1357953"/>
            <a:ext cx="10205114" cy="4525963"/>
          </a:xfrm>
        </p:spPr>
        <p:txBody>
          <a:bodyPr>
            <a:normAutofit/>
          </a:bodyPr>
          <a:lstStyle/>
          <a:p>
            <a:r>
              <a:rPr lang="en-US" dirty="0">
                <a:latin typeface="+mj-lt"/>
              </a:rPr>
              <a:t>A </a:t>
            </a:r>
            <a:r>
              <a:rPr lang="en-US" dirty="0">
                <a:latin typeface="+mj-lt"/>
                <a:hlinkClick r:id="rId3"/>
              </a:rPr>
              <a:t>self-organizing map (SOM)</a:t>
            </a:r>
            <a:r>
              <a:rPr lang="en-US" dirty="0">
                <a:latin typeface="+mj-lt"/>
              </a:rPr>
              <a:t> or self-organizing feature map (SOFM) is an artificial neural network (ANN) that is trained using unsupervised learning to produce a low-dimensional (typically two-dimensional), discretized representation of the input space of the training samples, called a map. </a:t>
            </a:r>
            <a:endParaRPr lang="en-US" i="1" dirty="0">
              <a:latin typeface="+mj-lt"/>
            </a:endParaRPr>
          </a:p>
        </p:txBody>
      </p:sp>
      <p:pic>
        <p:nvPicPr>
          <p:cNvPr id="4" name="Picture"/>
          <p:cNvPicPr/>
          <p:nvPr/>
        </p:nvPicPr>
        <p:blipFill>
          <a:blip r:embed="rId4"/>
          <a:stretch>
            <a:fillRect/>
          </a:stretch>
        </p:blipFill>
        <p:spPr bwMode="auto">
          <a:xfrm>
            <a:off x="2794302" y="3510286"/>
            <a:ext cx="5892497" cy="3093714"/>
          </a:xfrm>
          <a:prstGeom prst="rect">
            <a:avLst/>
          </a:prstGeom>
          <a:noFill/>
          <a:ln w="9525">
            <a:noFill/>
            <a:headEnd/>
            <a:tailEnd/>
          </a:ln>
        </p:spPr>
      </p:pic>
    </p:spTree>
    <p:extLst>
      <p:ext uri="{BB962C8B-B14F-4D97-AF65-F5344CB8AC3E}">
        <p14:creationId xmlns:p14="http://schemas.microsoft.com/office/powerpoint/2010/main" val="199706353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sz="4000" dirty="0">
                <a:solidFill>
                  <a:srgbClr val="CD0000"/>
                </a:solidFill>
              </a:rPr>
              <a:t>SOM neighborhood topology</a:t>
            </a:r>
          </a:p>
        </p:txBody>
      </p:sp>
      <p:sp>
        <p:nvSpPr>
          <p:cNvPr id="194563" name="Rectangle 3"/>
          <p:cNvSpPr>
            <a:spLocks noGrp="1" noChangeArrowheads="1"/>
          </p:cNvSpPr>
          <p:nvPr>
            <p:ph type="body" idx="1"/>
          </p:nvPr>
        </p:nvSpPr>
        <p:spPr>
          <a:xfrm>
            <a:off x="1148686" y="1586553"/>
            <a:ext cx="8153400" cy="4525963"/>
          </a:xfrm>
        </p:spPr>
        <p:txBody>
          <a:bodyPr>
            <a:normAutofit/>
          </a:bodyPr>
          <a:lstStyle/>
          <a:p>
            <a:r>
              <a:rPr lang="en-US" dirty="0">
                <a:latin typeface="+mj-lt"/>
              </a:rPr>
              <a:t>Square Grid Lattice </a:t>
            </a:r>
            <a:r>
              <a:rPr lang="en-US" dirty="0" smtClean="0">
                <a:latin typeface="+mj-lt"/>
              </a:rPr>
              <a:t>SOM</a:t>
            </a:r>
            <a:endParaRPr lang="en-US" dirty="0">
              <a:latin typeface="+mj-lt"/>
            </a:endParaRPr>
          </a:p>
        </p:txBody>
      </p:sp>
      <p:pic>
        <p:nvPicPr>
          <p:cNvPr id="4" name="Picture"/>
          <p:cNvPicPr/>
          <p:nvPr/>
        </p:nvPicPr>
        <p:blipFill>
          <a:blip r:embed="rId3"/>
          <a:stretch>
            <a:fillRect/>
          </a:stretch>
        </p:blipFill>
        <p:spPr bwMode="auto">
          <a:xfrm>
            <a:off x="1496060" y="2242184"/>
            <a:ext cx="6860540" cy="3574415"/>
          </a:xfrm>
          <a:prstGeom prst="rect">
            <a:avLst/>
          </a:prstGeom>
          <a:noFill/>
          <a:ln w="9525">
            <a:noFill/>
            <a:headEnd/>
            <a:tailEnd/>
          </a:ln>
        </p:spPr>
      </p:pic>
    </p:spTree>
    <p:extLst>
      <p:ext uri="{BB962C8B-B14F-4D97-AF65-F5344CB8AC3E}">
        <p14:creationId xmlns:p14="http://schemas.microsoft.com/office/powerpoint/2010/main" val="2721091981"/>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sz="4000" dirty="0">
                <a:solidFill>
                  <a:srgbClr val="CD0000"/>
                </a:solidFill>
              </a:rPr>
              <a:t>SOM neighborhood topology</a:t>
            </a:r>
          </a:p>
        </p:txBody>
      </p:sp>
      <p:sp>
        <p:nvSpPr>
          <p:cNvPr id="194563" name="Rectangle 3"/>
          <p:cNvSpPr>
            <a:spLocks noGrp="1" noChangeArrowheads="1"/>
          </p:cNvSpPr>
          <p:nvPr>
            <p:ph type="body" idx="1"/>
          </p:nvPr>
        </p:nvSpPr>
        <p:spPr>
          <a:xfrm>
            <a:off x="1148686" y="1586553"/>
            <a:ext cx="8153400" cy="4525963"/>
          </a:xfrm>
        </p:spPr>
        <p:txBody>
          <a:bodyPr>
            <a:normAutofit/>
          </a:bodyPr>
          <a:lstStyle/>
          <a:p>
            <a:r>
              <a:rPr lang="en-US" dirty="0" err="1">
                <a:latin typeface="+mj-lt"/>
              </a:rPr>
              <a:t>Hexoganal</a:t>
            </a:r>
            <a:r>
              <a:rPr lang="en-US" dirty="0">
                <a:latin typeface="+mj-lt"/>
              </a:rPr>
              <a:t> Honeycomb Lattice </a:t>
            </a:r>
            <a:r>
              <a:rPr lang="en-US" dirty="0" smtClean="0">
                <a:latin typeface="+mj-lt"/>
              </a:rPr>
              <a:t>SOM</a:t>
            </a:r>
            <a:endParaRPr lang="en-US" dirty="0">
              <a:latin typeface="+mj-lt"/>
            </a:endParaRPr>
          </a:p>
        </p:txBody>
      </p:sp>
      <p:pic>
        <p:nvPicPr>
          <p:cNvPr id="4" name="Picture"/>
          <p:cNvPicPr/>
          <p:nvPr/>
        </p:nvPicPr>
        <p:blipFill>
          <a:blip r:embed="rId3"/>
          <a:stretch>
            <a:fillRect/>
          </a:stretch>
        </p:blipFill>
        <p:spPr bwMode="auto">
          <a:xfrm>
            <a:off x="2372360" y="2521584"/>
            <a:ext cx="6720840" cy="3409315"/>
          </a:xfrm>
          <a:prstGeom prst="rect">
            <a:avLst/>
          </a:prstGeom>
          <a:noFill/>
          <a:ln w="9525">
            <a:noFill/>
            <a:headEnd/>
            <a:tailEnd/>
          </a:ln>
        </p:spPr>
      </p:pic>
    </p:spTree>
    <p:extLst>
      <p:ext uri="{BB962C8B-B14F-4D97-AF65-F5344CB8AC3E}">
        <p14:creationId xmlns:p14="http://schemas.microsoft.com/office/powerpoint/2010/main" val="35123584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550333" y="0"/>
            <a:ext cx="10515600" cy="1325563"/>
          </a:xfrm>
        </p:spPr>
        <p:txBody>
          <a:bodyPr>
            <a:normAutofit/>
          </a:bodyPr>
          <a:lstStyle/>
          <a:p>
            <a:r>
              <a:rPr lang="en-US" dirty="0">
                <a:solidFill>
                  <a:srgbClr val="CD0000"/>
                </a:solidFill>
              </a:rPr>
              <a:t>Game Artificial </a:t>
            </a:r>
            <a:r>
              <a:rPr lang="en-US" dirty="0" smtClean="0">
                <a:solidFill>
                  <a:srgbClr val="CD0000"/>
                </a:solidFill>
              </a:rPr>
              <a:t>Intelligence –Use cases</a:t>
            </a:r>
            <a:endParaRPr lang="en-US" dirty="0">
              <a:solidFill>
                <a:srgbClr val="CD0000"/>
              </a:solidFill>
            </a:endParaRPr>
          </a:p>
        </p:txBody>
      </p:sp>
      <p:sp>
        <p:nvSpPr>
          <p:cNvPr id="194563" name="Rectangle 3"/>
          <p:cNvSpPr>
            <a:spLocks noGrp="1" noChangeArrowheads="1"/>
          </p:cNvSpPr>
          <p:nvPr>
            <p:ph type="body" idx="1"/>
          </p:nvPr>
        </p:nvSpPr>
        <p:spPr>
          <a:xfrm>
            <a:off x="945486" y="1477963"/>
            <a:ext cx="10518381" cy="4525963"/>
          </a:xfrm>
        </p:spPr>
        <p:txBody>
          <a:bodyPr>
            <a:normAutofit fontScale="92500" lnSpcReduction="20000"/>
          </a:bodyPr>
          <a:lstStyle/>
          <a:p>
            <a:r>
              <a:rPr lang="en-US" dirty="0">
                <a:latin typeface="+mj-lt"/>
              </a:rPr>
              <a:t>Games like Madden base their AI on an attempt to duplicate on the computer the coaching or managerial style of the selected celebrity</a:t>
            </a:r>
            <a:r>
              <a:rPr lang="en-US" dirty="0" smtClean="0">
                <a:latin typeface="+mj-lt"/>
              </a:rPr>
              <a:t>.</a:t>
            </a:r>
            <a:endParaRPr lang="en-US" dirty="0">
              <a:latin typeface="+mj-lt"/>
            </a:endParaRPr>
          </a:p>
          <a:p>
            <a:r>
              <a:rPr lang="en-US" dirty="0">
                <a:latin typeface="+mj-lt"/>
              </a:rPr>
              <a:t>Games have used bottom-up AI methods, such as the emergent </a:t>
            </a:r>
            <a:r>
              <a:rPr lang="en-US" dirty="0" smtClean="0">
                <a:latin typeface="+mj-lt"/>
              </a:rPr>
              <a:t>behavior </a:t>
            </a:r>
            <a:r>
              <a:rPr lang="en-US" dirty="0">
                <a:latin typeface="+mj-lt"/>
              </a:rPr>
              <a:t>and evaluation of player actions in games like Creatures or Black &amp; </a:t>
            </a:r>
            <a:r>
              <a:rPr lang="en-US" dirty="0" smtClean="0">
                <a:latin typeface="+mj-lt"/>
              </a:rPr>
              <a:t>White</a:t>
            </a:r>
            <a:endParaRPr lang="en-US" dirty="0">
              <a:latin typeface="+mj-lt"/>
            </a:endParaRPr>
          </a:p>
          <a:p>
            <a:r>
              <a:rPr lang="en-US" dirty="0">
                <a:latin typeface="+mj-lt"/>
              </a:rPr>
              <a:t>Logical rule based games like Chess, Jeopardy, Crossword, Scrabble, Sudoku, etc</a:t>
            </a:r>
            <a:r>
              <a:rPr lang="en-US" dirty="0" smtClean="0">
                <a:latin typeface="+mj-lt"/>
              </a:rPr>
              <a:t>.</a:t>
            </a:r>
            <a:endParaRPr lang="en-US" dirty="0">
              <a:latin typeface="+mj-lt"/>
            </a:endParaRPr>
          </a:p>
          <a:p>
            <a:r>
              <a:rPr lang="en-US" dirty="0">
                <a:latin typeface="+mj-lt"/>
              </a:rPr>
              <a:t>Pathfinding is the method for determining how to get a NPC from one point on a map to another, taking into consideration the terrain, obstacles and possibly "fog of war". </a:t>
            </a:r>
          </a:p>
          <a:p>
            <a:r>
              <a:rPr lang="en-US" dirty="0">
                <a:latin typeface="+mj-lt"/>
              </a:rPr>
              <a:t>Video game combat </a:t>
            </a:r>
            <a:r>
              <a:rPr lang="en-US" dirty="0" smtClean="0">
                <a:latin typeface="+mj-lt"/>
              </a:rPr>
              <a:t>AI</a:t>
            </a:r>
            <a:endParaRPr lang="en-US" dirty="0">
              <a:latin typeface="+mj-lt"/>
            </a:endParaRPr>
          </a:p>
          <a:p>
            <a:r>
              <a:rPr lang="en-US" dirty="0">
                <a:latin typeface="+mj-lt"/>
              </a:rPr>
              <a:t>Procedural-content </a:t>
            </a:r>
            <a:r>
              <a:rPr lang="en-US" dirty="0" smtClean="0">
                <a:latin typeface="+mj-lt"/>
              </a:rPr>
              <a:t>generation</a:t>
            </a:r>
            <a:endParaRPr lang="en-US" dirty="0">
              <a:latin typeface="+mj-lt"/>
            </a:endParaRPr>
          </a:p>
          <a:p>
            <a:r>
              <a:rPr lang="en-US" dirty="0">
                <a:latin typeface="+mj-lt"/>
              </a:rPr>
              <a:t>Cheating AI and hints</a:t>
            </a:r>
          </a:p>
        </p:txBody>
      </p:sp>
    </p:spTree>
    <p:extLst>
      <p:ext uri="{BB962C8B-B14F-4D97-AF65-F5344CB8AC3E}">
        <p14:creationId xmlns:p14="http://schemas.microsoft.com/office/powerpoint/2010/main" val="159151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sz="4000" dirty="0">
                <a:solidFill>
                  <a:srgbClr val="CD0000"/>
                </a:solidFill>
              </a:rPr>
              <a:t>SOM Algorithm</a:t>
            </a:r>
          </a:p>
        </p:txBody>
      </p:sp>
      <mc:AlternateContent xmlns:mc="http://schemas.openxmlformats.org/markup-compatibility/2006" xmlns:a14="http://schemas.microsoft.com/office/drawing/2010/main">
        <mc:Choice Requires="a14">
          <p:sp>
            <p:nvSpPr>
              <p:cNvPr id="194563" name="Rectangle 3"/>
              <p:cNvSpPr>
                <a:spLocks noGrp="1" noChangeArrowheads="1"/>
              </p:cNvSpPr>
              <p:nvPr>
                <p:ph type="body" idx="1"/>
              </p:nvPr>
            </p:nvSpPr>
            <p:spPr>
              <a:xfrm>
                <a:off x="1821786" y="1586553"/>
                <a:ext cx="8153400" cy="4525963"/>
              </a:xfrm>
            </p:spPr>
            <p:txBody>
              <a:bodyPr>
                <a:normAutofit fontScale="70000" lnSpcReduction="20000"/>
              </a:bodyPr>
              <a:lstStyle/>
              <a:p>
                <a:r>
                  <a:rPr lang="en-US" dirty="0">
                    <a:latin typeface="+mj-lt"/>
                  </a:rPr>
                  <a:t>A. Randomize the map's nodes' weight vectors. The weights of the neurons are initialized either to small random values or sampled evenly from the subspace spanned by the two largest principal component eigenvectors.</a:t>
                </a:r>
              </a:p>
              <a:p>
                <a:pPr lvl="0"/>
                <a:r>
                  <a:rPr lang="en-US" dirty="0">
                    <a:latin typeface="+mj-lt"/>
                  </a:rPr>
                  <a:t>Grab an input vector </a:t>
                </a:r>
                <a14:m>
                  <m:oMath xmlns:m="http://schemas.openxmlformats.org/officeDocument/2006/math">
                    <m:r>
                      <a:rPr lang="en-US" b="1" i="1">
                        <a:latin typeface="Cambria Math" charset="0"/>
                      </a:rPr>
                      <m:t>𝐃</m:t>
                    </m:r>
                    <m:r>
                      <a:rPr lang="en-US" b="1">
                        <a:latin typeface="Cambria Math" charset="0"/>
                      </a:rPr>
                      <m:t>(</m:t>
                    </m:r>
                    <m:r>
                      <a:rPr lang="en-US" b="1" i="1">
                        <a:latin typeface="Cambria Math" charset="0"/>
                      </a:rPr>
                      <m:t>𝐭</m:t>
                    </m:r>
                    <m:r>
                      <a:rPr lang="en-US" b="1">
                        <a:latin typeface="Cambria Math" charset="0"/>
                      </a:rPr>
                      <m:t>)</m:t>
                    </m:r>
                  </m:oMath>
                </a14:m>
                <a:r>
                  <a:rPr lang="en-US" dirty="0">
                    <a:latin typeface="+mj-lt"/>
                  </a:rPr>
                  <a:t>. </a:t>
                </a:r>
                <a14:m>
                  <m:oMath xmlns:m="http://schemas.openxmlformats.org/officeDocument/2006/math">
                    <m:r>
                      <m:rPr>
                        <m:sty m:val="p"/>
                      </m:rPr>
                      <a:rPr lang="en-US">
                        <a:latin typeface="Cambria Math" charset="0"/>
                      </a:rPr>
                      <m:t>t</m:t>
                    </m:r>
                  </m:oMath>
                </a14:m>
                <a:r>
                  <a:rPr lang="en-US" dirty="0">
                    <a:latin typeface="+mj-lt"/>
                  </a:rPr>
                  <a:t> is the index of the target input data vector in the input data set </a:t>
                </a:r>
                <a14:m>
                  <m:oMath xmlns:m="http://schemas.openxmlformats.org/officeDocument/2006/math">
                    <m:r>
                      <a:rPr lang="en-US" b="1" i="1">
                        <a:latin typeface="Cambria Math" charset="0"/>
                      </a:rPr>
                      <m:t>𝐃</m:t>
                    </m:r>
                  </m:oMath>
                </a14:m>
                <a:r>
                  <a:rPr lang="en-US" dirty="0">
                    <a:latin typeface="+mj-lt"/>
                  </a:rPr>
                  <a:t> Each data point, </a:t>
                </a:r>
                <a14:m>
                  <m:oMath xmlns:m="http://schemas.openxmlformats.org/officeDocument/2006/math">
                    <m:r>
                      <a:rPr lang="en-US" b="1" i="1">
                        <a:latin typeface="Cambria Math" charset="0"/>
                      </a:rPr>
                      <m:t>𝐃</m:t>
                    </m:r>
                    <m:r>
                      <a:rPr lang="en-US" b="1">
                        <a:latin typeface="Cambria Math" charset="0"/>
                      </a:rPr>
                      <m:t>(</m:t>
                    </m:r>
                    <m:r>
                      <a:rPr lang="en-US" b="1" i="1">
                        <a:latin typeface="Cambria Math" charset="0"/>
                      </a:rPr>
                      <m:t>𝐭</m:t>
                    </m:r>
                    <m:r>
                      <a:rPr lang="en-US" b="1">
                        <a:latin typeface="Cambria Math" charset="0"/>
                      </a:rPr>
                      <m:t>)</m:t>
                    </m:r>
                  </m:oMath>
                </a14:m>
                <a:r>
                  <a:rPr lang="en-US" dirty="0">
                    <a:latin typeface="+mj-lt"/>
                  </a:rPr>
                  <a:t>, needs to be mapped to a "neuron."</a:t>
                </a:r>
              </a:p>
              <a:p>
                <a:pPr lvl="0"/>
                <a:r>
                  <a:rPr lang="en-US" dirty="0">
                    <a:latin typeface="+mj-lt"/>
                  </a:rPr>
                  <a:t>Traverse each node in the map. Use the Euclidean distance or another similarity metric between the input vector </a:t>
                </a:r>
                <a14:m>
                  <m:oMath xmlns:m="http://schemas.openxmlformats.org/officeDocument/2006/math">
                    <m:r>
                      <a:rPr lang="en-US" b="1" i="1">
                        <a:latin typeface="Cambria Math" charset="0"/>
                      </a:rPr>
                      <m:t>𝐃</m:t>
                    </m:r>
                    <m:r>
                      <a:rPr lang="en-US" b="1">
                        <a:latin typeface="Cambria Math" charset="0"/>
                      </a:rPr>
                      <m:t>(</m:t>
                    </m:r>
                    <m:r>
                      <a:rPr lang="en-US" b="1" i="1">
                        <a:latin typeface="Cambria Math" charset="0"/>
                      </a:rPr>
                      <m:t>𝐭</m:t>
                    </m:r>
                    <m:r>
                      <a:rPr lang="en-US" b="1">
                        <a:latin typeface="Cambria Math" charset="0"/>
                      </a:rPr>
                      <m:t>)</m:t>
                    </m:r>
                  </m:oMath>
                </a14:m>
                <a:r>
                  <a:rPr lang="en-US" dirty="0">
                    <a:latin typeface="+mj-lt"/>
                  </a:rPr>
                  <a:t> and the map's node's weight vector. The node that produces the smallest distance (i.e. the best matching unit, BMU) is associated with that neuron.</a:t>
                </a:r>
              </a:p>
              <a:p>
                <a:pPr lvl="0"/>
                <a:r>
                  <a:rPr lang="en-US" dirty="0">
                    <a:latin typeface="+mj-lt"/>
                  </a:rPr>
                  <a:t>Update the nodes in the neighborhood of the BMU (including the BMU itself) by pulling them closer to the input vector. This is analogous to updating the new means to be the centroids of the observations in the new clusters the means in </a:t>
                </a:r>
                <a:r>
                  <a:rPr lang="en-US" dirty="0">
                    <a:latin typeface="+mj-lt"/>
                    <a:hlinkClick r:id="rId3"/>
                  </a:rPr>
                  <a:t>k-means clustering</a:t>
                </a:r>
                <a:r>
                  <a:rPr lang="en-US" dirty="0">
                    <a:latin typeface="+mj-lt"/>
                  </a:rPr>
                  <a:t>. That is,</a:t>
                </a:r>
              </a:p>
              <a:p>
                <a14:m>
                  <m:oMath xmlns:m="http://schemas.openxmlformats.org/officeDocument/2006/math">
                    <m:r>
                      <m:rPr>
                        <m:sty m:val="p"/>
                      </m:rPr>
                      <a:rPr lang="en-US">
                        <a:latin typeface="Cambria Math" charset="0"/>
                      </a:rPr>
                      <m:t>Wv</m:t>
                    </m:r>
                    <m:r>
                      <a:rPr lang="en-US">
                        <a:latin typeface="Cambria Math" charset="0"/>
                      </a:rPr>
                      <m:t>(</m:t>
                    </m:r>
                    <m:r>
                      <m:rPr>
                        <m:sty m:val="p"/>
                      </m:rPr>
                      <a:rPr lang="en-US">
                        <a:latin typeface="Cambria Math" charset="0"/>
                      </a:rPr>
                      <m:t>s</m:t>
                    </m:r>
                    <m:r>
                      <a:rPr lang="en-US">
                        <a:latin typeface="Cambria Math" charset="0"/>
                      </a:rPr>
                      <m:t>+1)=</m:t>
                    </m:r>
                    <m:r>
                      <m:rPr>
                        <m:sty m:val="p"/>
                      </m:rPr>
                      <a:rPr lang="en-US">
                        <a:latin typeface="Cambria Math" charset="0"/>
                      </a:rPr>
                      <m:t>Wv</m:t>
                    </m:r>
                    <m:r>
                      <a:rPr lang="en-US">
                        <a:latin typeface="Cambria Math" charset="0"/>
                      </a:rPr>
                      <m:t>(</m:t>
                    </m:r>
                    <m:r>
                      <m:rPr>
                        <m:sty m:val="p"/>
                      </m:rPr>
                      <a:rPr lang="en-US">
                        <a:latin typeface="Cambria Math" charset="0"/>
                      </a:rPr>
                      <m:t>s</m:t>
                    </m:r>
                    <m:r>
                      <a:rPr lang="en-US">
                        <a:latin typeface="Cambria Math" charset="0"/>
                      </a:rPr>
                      <m:t>)+</m:t>
                    </m:r>
                    <m:r>
                      <m:rPr>
                        <m:sty m:val="p"/>
                      </m:rPr>
                      <a:rPr lang="en-US">
                        <a:latin typeface="Cambria Math" charset="0"/>
                      </a:rPr>
                      <m:t>θ</m:t>
                    </m:r>
                    <m:r>
                      <a:rPr lang="en-US">
                        <a:latin typeface="Cambria Math" charset="0"/>
                      </a:rPr>
                      <m:t>(</m:t>
                    </m:r>
                    <m:r>
                      <m:rPr>
                        <m:sty m:val="p"/>
                      </m:rPr>
                      <a:rPr lang="en-US">
                        <a:latin typeface="Cambria Math" charset="0"/>
                      </a:rPr>
                      <m:t>u</m:t>
                    </m:r>
                    <m:r>
                      <a:rPr lang="en-US">
                        <a:latin typeface="Cambria Math" charset="0"/>
                      </a:rPr>
                      <m:t>,</m:t>
                    </m:r>
                    <m:r>
                      <m:rPr>
                        <m:sty m:val="p"/>
                      </m:rPr>
                      <a:rPr lang="en-US">
                        <a:latin typeface="Cambria Math" charset="0"/>
                      </a:rPr>
                      <m:t>v</m:t>
                    </m:r>
                    <m:r>
                      <a:rPr lang="en-US">
                        <a:latin typeface="Cambria Math" charset="0"/>
                      </a:rPr>
                      <m:t>,</m:t>
                    </m:r>
                    <m:r>
                      <m:rPr>
                        <m:sty m:val="p"/>
                      </m:rPr>
                      <a:rPr lang="en-US">
                        <a:latin typeface="Cambria Math" charset="0"/>
                      </a:rPr>
                      <m:t>s</m:t>
                    </m:r>
                    <m:r>
                      <a:rPr lang="en-US">
                        <a:latin typeface="Cambria Math" charset="0"/>
                      </a:rPr>
                      <m:t>)</m:t>
                    </m:r>
                    <m:r>
                      <m:rPr>
                        <m:sty m:val="p"/>
                      </m:rPr>
                      <a:rPr lang="en-US">
                        <a:latin typeface="Cambria Math" charset="0"/>
                      </a:rPr>
                      <m:t>α</m:t>
                    </m:r>
                    <m:r>
                      <a:rPr lang="en-US">
                        <a:latin typeface="Cambria Math" charset="0"/>
                      </a:rPr>
                      <m:t>(</m:t>
                    </m:r>
                    <m:r>
                      <m:rPr>
                        <m:sty m:val="p"/>
                      </m:rPr>
                      <a:rPr lang="en-US">
                        <a:latin typeface="Cambria Math" charset="0"/>
                      </a:rPr>
                      <m:t>s</m:t>
                    </m:r>
                    <m:r>
                      <a:rPr lang="en-US">
                        <a:latin typeface="Cambria Math" charset="0"/>
                      </a:rPr>
                      <m:t>)(</m:t>
                    </m:r>
                    <m:r>
                      <m:rPr>
                        <m:sty m:val="p"/>
                      </m:rPr>
                      <a:rPr lang="en-US">
                        <a:latin typeface="Cambria Math" charset="0"/>
                      </a:rPr>
                      <m:t>D</m:t>
                    </m:r>
                    <m:r>
                      <a:rPr lang="en-US">
                        <a:latin typeface="Cambria Math" charset="0"/>
                      </a:rPr>
                      <m:t>(</m:t>
                    </m:r>
                    <m:r>
                      <m:rPr>
                        <m:sty m:val="p"/>
                      </m:rPr>
                      <a:rPr lang="en-US">
                        <a:latin typeface="Cambria Math" charset="0"/>
                      </a:rPr>
                      <m:t>t</m:t>
                    </m:r>
                    <m:r>
                      <a:rPr lang="en-US">
                        <a:latin typeface="Cambria Math" charset="0"/>
                      </a:rPr>
                      <m:t>)</m:t>
                    </m:r>
                    <m:r>
                      <a:rPr lang="en-US" i="1">
                        <a:latin typeface="Cambria Math" charset="0"/>
                      </a:rPr>
                      <m:t>−</m:t>
                    </m:r>
                    <m:r>
                      <m:rPr>
                        <m:sty m:val="p"/>
                      </m:rPr>
                      <a:rPr lang="en-US">
                        <a:latin typeface="Cambria Math" charset="0"/>
                      </a:rPr>
                      <m:t>Wv</m:t>
                    </m:r>
                    <m:r>
                      <a:rPr lang="en-US">
                        <a:latin typeface="Cambria Math" charset="0"/>
                      </a:rPr>
                      <m:t>(</m:t>
                    </m:r>
                    <m:r>
                      <m:rPr>
                        <m:sty m:val="p"/>
                      </m:rPr>
                      <a:rPr lang="en-US">
                        <a:latin typeface="Cambria Math" charset="0"/>
                      </a:rPr>
                      <m:t>s</m:t>
                    </m:r>
                    <m:r>
                      <a:rPr lang="en-US">
                        <a:latin typeface="Cambria Math" charset="0"/>
                      </a:rPr>
                      <m:t>))</m:t>
                    </m:r>
                  </m:oMath>
                </a14:m>
                <a:endParaRPr lang="en-US" i="1" dirty="0">
                  <a:latin typeface="+mj-lt"/>
                </a:endParaRPr>
              </a:p>
            </p:txBody>
          </p:sp>
        </mc:Choice>
        <mc:Fallback xmlns="">
          <p:sp>
            <p:nvSpPr>
              <p:cNvPr id="194563" name="Rectangle 3"/>
              <p:cNvSpPr>
                <a:spLocks noGrp="1" noRot="1" noChangeAspect="1" noMove="1" noResize="1" noEditPoints="1" noAdjustHandles="1" noChangeArrowheads="1" noChangeShapeType="1" noTextEdit="1"/>
              </p:cNvSpPr>
              <p:nvPr>
                <p:ph type="body" idx="1"/>
              </p:nvPr>
            </p:nvSpPr>
            <p:spPr>
              <a:xfrm>
                <a:off x="1821786" y="1586553"/>
                <a:ext cx="8153400" cy="4525963"/>
              </a:xfrm>
              <a:blipFill rotWithShape="0">
                <a:blip r:embed="rId4"/>
                <a:stretch>
                  <a:fillRect l="-673" t="-2423" r="-598"/>
                </a:stretch>
              </a:blipFill>
            </p:spPr>
            <p:txBody>
              <a:bodyPr/>
              <a:lstStyle/>
              <a:p>
                <a:r>
                  <a:rPr lang="en-US">
                    <a:noFill/>
                  </a:rPr>
                  <a:t> </a:t>
                </a:r>
              </a:p>
            </p:txBody>
          </p:sp>
        </mc:Fallback>
      </mc:AlternateContent>
    </p:spTree>
    <p:extLst>
      <p:ext uri="{BB962C8B-B14F-4D97-AF65-F5344CB8AC3E}">
        <p14:creationId xmlns:p14="http://schemas.microsoft.com/office/powerpoint/2010/main" val="290279916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209800" y="228600"/>
            <a:ext cx="7772400" cy="1143000"/>
          </a:xfrm>
        </p:spPr>
        <p:txBody>
          <a:bodyPr/>
          <a:lstStyle/>
          <a:p>
            <a:r>
              <a:rPr lang="en-US" dirty="0">
                <a:solidFill>
                  <a:srgbClr val="CD0000"/>
                </a:solidFill>
              </a:rPr>
              <a:t>SOM Algorithm</a:t>
            </a:r>
            <a:endParaRPr lang="en-US" altLang="en-US" dirty="0">
              <a:solidFill>
                <a:srgbClr val="CD0000"/>
              </a:solidFill>
            </a:endParaRPr>
          </a:p>
        </p:txBody>
      </p:sp>
      <p:sp>
        <p:nvSpPr>
          <p:cNvPr id="22531" name="Rectangle 3"/>
          <p:cNvSpPr>
            <a:spLocks noGrp="1" noChangeArrowheads="1"/>
          </p:cNvSpPr>
          <p:nvPr>
            <p:ph type="body" idx="1"/>
          </p:nvPr>
        </p:nvSpPr>
        <p:spPr>
          <a:xfrm>
            <a:off x="2209800" y="1371600"/>
            <a:ext cx="7772400" cy="4114800"/>
          </a:xfrm>
        </p:spPr>
        <p:txBody>
          <a:bodyPr/>
          <a:lstStyle/>
          <a:p>
            <a:pPr lvl="1"/>
            <a:r>
              <a:rPr lang="en-US" altLang="en-US" dirty="0"/>
              <a:t>Initialize Map (randomly assign weights)</a:t>
            </a:r>
          </a:p>
          <a:p>
            <a:pPr lvl="1"/>
            <a:r>
              <a:rPr lang="en-US" altLang="en-US" dirty="0"/>
              <a:t>Loop over training examples </a:t>
            </a:r>
          </a:p>
          <a:p>
            <a:pPr lvl="2"/>
            <a:r>
              <a:rPr lang="en-US" altLang="en-US" dirty="0"/>
              <a:t>Assign input unit values according to the values in the current example</a:t>
            </a:r>
          </a:p>
          <a:p>
            <a:pPr lvl="2"/>
            <a:r>
              <a:rPr lang="en-US" altLang="en-US" dirty="0"/>
              <a:t>Find the “winner”, i.e. the output unit that most closely matches the input units, using some distance metric, e.g.</a:t>
            </a:r>
          </a:p>
          <a:p>
            <a:pPr lvl="2"/>
            <a:endParaRPr lang="en-US" altLang="en-US" dirty="0"/>
          </a:p>
          <a:p>
            <a:pPr lvl="2"/>
            <a:endParaRPr lang="en-US" altLang="en-US" dirty="0"/>
          </a:p>
          <a:p>
            <a:pPr lvl="2"/>
            <a:endParaRPr lang="en-US" altLang="en-US" dirty="0"/>
          </a:p>
          <a:p>
            <a:pPr lvl="2"/>
            <a:r>
              <a:rPr lang="en-US" altLang="en-US" dirty="0"/>
              <a:t>Modify weights on the winner to more closely match the input</a:t>
            </a:r>
          </a:p>
          <a:p>
            <a:pPr lvl="2"/>
            <a:endParaRPr lang="en-US" altLang="en-US" dirty="0"/>
          </a:p>
        </p:txBody>
      </p:sp>
      <p:graphicFrame>
        <p:nvGraphicFramePr>
          <p:cNvPr id="22533" name="Object 5"/>
          <p:cNvGraphicFramePr>
            <a:graphicFrameLocks noChangeAspect="1"/>
          </p:cNvGraphicFramePr>
          <p:nvPr>
            <p:extLst>
              <p:ext uri="{D42A27DB-BD31-4B8C-83A1-F6EECF244321}">
                <p14:modId xmlns:p14="http://schemas.microsoft.com/office/powerpoint/2010/main" val="2946118735"/>
              </p:ext>
            </p:extLst>
          </p:nvPr>
        </p:nvGraphicFramePr>
        <p:xfrm>
          <a:off x="9207500" y="3285827"/>
          <a:ext cx="1912938" cy="1062038"/>
        </p:xfrm>
        <a:graphic>
          <a:graphicData uri="http://schemas.openxmlformats.org/presentationml/2006/ole">
            <mc:AlternateContent xmlns:mc="http://schemas.openxmlformats.org/markup-compatibility/2006">
              <mc:Choice xmlns:v="urn:schemas-microsoft-com:vml" Requires="v">
                <p:oleObj spid="_x0000_s53413" name="Equation" r:id="rId4" imgW="914400" imgH="507960" progId="Equation.3">
                  <p:embed/>
                </p:oleObj>
              </mc:Choice>
              <mc:Fallback>
                <p:oleObj name="Equation" r:id="rId4" imgW="914400" imgH="5079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7500" y="3285827"/>
                        <a:ext cx="1912938" cy="10620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4" name="Text Box 6"/>
          <p:cNvSpPr txBox="1">
            <a:spLocks noChangeArrowheads="1"/>
          </p:cNvSpPr>
          <p:nvPr/>
        </p:nvSpPr>
        <p:spPr bwMode="auto">
          <a:xfrm>
            <a:off x="6262548" y="3424535"/>
            <a:ext cx="2859181" cy="92333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For all output units j=1 to m</a:t>
            </a:r>
          </a:p>
          <a:p>
            <a:r>
              <a:rPr lang="en-US" altLang="en-US" dirty="0"/>
              <a:t>and input units </a:t>
            </a:r>
            <a:r>
              <a:rPr lang="en-US" altLang="en-US" dirty="0" err="1"/>
              <a:t>i</a:t>
            </a:r>
            <a:r>
              <a:rPr lang="en-US" altLang="en-US" dirty="0"/>
              <a:t>=1 to n</a:t>
            </a:r>
          </a:p>
          <a:p>
            <a:r>
              <a:rPr lang="en-US" altLang="en-US" dirty="0"/>
              <a:t>Find the one that minimizes:</a:t>
            </a:r>
          </a:p>
        </p:txBody>
      </p:sp>
      <p:graphicFrame>
        <p:nvGraphicFramePr>
          <p:cNvPr id="22535" name="Object 7"/>
          <p:cNvGraphicFramePr>
            <a:graphicFrameLocks noChangeAspect="1"/>
          </p:cNvGraphicFramePr>
          <p:nvPr/>
        </p:nvGraphicFramePr>
        <p:xfrm>
          <a:off x="4800600" y="5181600"/>
          <a:ext cx="3048000" cy="584200"/>
        </p:xfrm>
        <a:graphic>
          <a:graphicData uri="http://schemas.openxmlformats.org/presentationml/2006/ole">
            <mc:AlternateContent xmlns:mc="http://schemas.openxmlformats.org/markup-compatibility/2006">
              <mc:Choice xmlns:v="urn:schemas-microsoft-com:vml" Requires="v">
                <p:oleObj spid="_x0000_s53414" name="Equation" r:id="rId6" imgW="1257120" imgH="241200" progId="Equation.3">
                  <p:embed/>
                </p:oleObj>
              </mc:Choice>
              <mc:Fallback>
                <p:oleObj name="Equation" r:id="rId6" imgW="1257120" imgH="241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5181600"/>
                        <a:ext cx="3048000" cy="584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6" name="Text Box 8"/>
          <p:cNvSpPr txBox="1">
            <a:spLocks noChangeArrowheads="1"/>
          </p:cNvSpPr>
          <p:nvPr/>
        </p:nvSpPr>
        <p:spPr bwMode="auto">
          <a:xfrm>
            <a:off x="4038601" y="5867401"/>
            <a:ext cx="4612929" cy="64633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where c is a small positive learning constant</a:t>
            </a:r>
          </a:p>
          <a:p>
            <a:r>
              <a:rPr lang="en-US" altLang="en-US"/>
              <a:t>that usually decreases as the learning proceeds</a:t>
            </a:r>
          </a:p>
        </p:txBody>
      </p:sp>
    </p:spTree>
    <p:extLst>
      <p:ext uri="{BB962C8B-B14F-4D97-AF65-F5344CB8AC3E}">
        <p14:creationId xmlns:p14="http://schemas.microsoft.com/office/powerpoint/2010/main" val="35881015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635000" y="0"/>
            <a:ext cx="10515600" cy="1325563"/>
          </a:xfrm>
        </p:spPr>
        <p:txBody>
          <a:bodyPr>
            <a:normAutofit/>
          </a:bodyPr>
          <a:lstStyle/>
          <a:p>
            <a:r>
              <a:rPr lang="en-US" sz="4000" dirty="0">
                <a:solidFill>
                  <a:srgbClr val="CD0000"/>
                </a:solidFill>
              </a:rPr>
              <a:t>SOM Cluster Maps</a:t>
            </a:r>
          </a:p>
        </p:txBody>
      </p:sp>
      <p:pic>
        <p:nvPicPr>
          <p:cNvPr id="5" name="Picture"/>
          <p:cNvPicPr/>
          <p:nvPr/>
        </p:nvPicPr>
        <p:blipFill>
          <a:blip r:embed="rId3"/>
          <a:stretch>
            <a:fillRect/>
          </a:stretch>
        </p:blipFill>
        <p:spPr bwMode="auto">
          <a:xfrm>
            <a:off x="3375660" y="1027906"/>
            <a:ext cx="5440680" cy="5440680"/>
          </a:xfrm>
          <a:prstGeom prst="rect">
            <a:avLst/>
          </a:prstGeom>
          <a:noFill/>
          <a:ln w="9525">
            <a:noFill/>
            <a:headEnd/>
            <a:tailEnd/>
          </a:ln>
        </p:spPr>
      </p:pic>
    </p:spTree>
    <p:extLst>
      <p:ext uri="{BB962C8B-B14F-4D97-AF65-F5344CB8AC3E}">
        <p14:creationId xmlns:p14="http://schemas.microsoft.com/office/powerpoint/2010/main" val="23397945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622300" y="-130175"/>
            <a:ext cx="10515600" cy="1325563"/>
          </a:xfrm>
        </p:spPr>
        <p:txBody>
          <a:bodyPr>
            <a:normAutofit/>
          </a:bodyPr>
          <a:lstStyle/>
          <a:p>
            <a:r>
              <a:rPr lang="en-US" sz="4000" dirty="0">
                <a:solidFill>
                  <a:srgbClr val="CD0000"/>
                </a:solidFill>
              </a:rPr>
              <a:t>SOM Cluster Maps</a:t>
            </a:r>
          </a:p>
        </p:txBody>
      </p:sp>
      <p:pic>
        <p:nvPicPr>
          <p:cNvPr id="3" name="Picture"/>
          <p:cNvPicPr/>
          <p:nvPr/>
        </p:nvPicPr>
        <p:blipFill>
          <a:blip r:embed="rId3"/>
          <a:stretch>
            <a:fillRect/>
          </a:stretch>
        </p:blipFill>
        <p:spPr bwMode="auto">
          <a:xfrm>
            <a:off x="2918460" y="988060"/>
            <a:ext cx="5440680" cy="5440680"/>
          </a:xfrm>
          <a:prstGeom prst="rect">
            <a:avLst/>
          </a:prstGeom>
          <a:noFill/>
          <a:ln w="9525">
            <a:noFill/>
            <a:headEnd/>
            <a:tailEnd/>
          </a:ln>
        </p:spPr>
      </p:pic>
    </p:spTree>
    <p:extLst>
      <p:ext uri="{BB962C8B-B14F-4D97-AF65-F5344CB8AC3E}">
        <p14:creationId xmlns:p14="http://schemas.microsoft.com/office/powerpoint/2010/main" val="230823908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622300" y="-130175"/>
            <a:ext cx="10515600" cy="1325563"/>
          </a:xfrm>
        </p:spPr>
        <p:txBody>
          <a:bodyPr>
            <a:normAutofit/>
          </a:bodyPr>
          <a:lstStyle/>
          <a:p>
            <a:r>
              <a:rPr lang="en-US" sz="4000" dirty="0">
                <a:solidFill>
                  <a:srgbClr val="CD0000"/>
                </a:solidFill>
              </a:rPr>
              <a:t>SOM Cluster Maps</a:t>
            </a:r>
          </a:p>
        </p:txBody>
      </p:sp>
      <p:pic>
        <p:nvPicPr>
          <p:cNvPr id="3" name="Picture"/>
          <p:cNvPicPr/>
          <p:nvPr/>
        </p:nvPicPr>
        <p:blipFill>
          <a:blip r:embed="rId3"/>
          <a:stretch>
            <a:fillRect/>
          </a:stretch>
        </p:blipFill>
        <p:spPr bwMode="auto">
          <a:xfrm>
            <a:off x="2829560" y="1064260"/>
            <a:ext cx="5440680" cy="5440680"/>
          </a:xfrm>
          <a:prstGeom prst="rect">
            <a:avLst/>
          </a:prstGeom>
          <a:noFill/>
          <a:ln w="9525">
            <a:noFill/>
            <a:headEnd/>
            <a:tailEnd/>
          </a:ln>
        </p:spPr>
      </p:pic>
    </p:spTree>
    <p:extLst>
      <p:ext uri="{BB962C8B-B14F-4D97-AF65-F5344CB8AC3E}">
        <p14:creationId xmlns:p14="http://schemas.microsoft.com/office/powerpoint/2010/main" val="246007346"/>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dirty="0">
                <a:solidFill>
                  <a:srgbClr val="CD0000"/>
                </a:solidFill>
              </a:rPr>
              <a:t>Genetic Algorithms</a:t>
            </a:r>
          </a:p>
        </p:txBody>
      </p:sp>
      <p:sp>
        <p:nvSpPr>
          <p:cNvPr id="194563" name="Rectangle 3"/>
          <p:cNvSpPr>
            <a:spLocks noGrp="1" noChangeArrowheads="1"/>
          </p:cNvSpPr>
          <p:nvPr>
            <p:ph type="body" idx="1"/>
          </p:nvPr>
        </p:nvSpPr>
        <p:spPr>
          <a:xfrm>
            <a:off x="1148686" y="1586553"/>
            <a:ext cx="10014614" cy="4525963"/>
          </a:xfrm>
        </p:spPr>
        <p:txBody>
          <a:bodyPr>
            <a:normAutofit/>
          </a:bodyPr>
          <a:lstStyle/>
          <a:p>
            <a:r>
              <a:rPr lang="en-US" dirty="0">
                <a:latin typeface="+mj-lt"/>
              </a:rPr>
              <a:t>A </a:t>
            </a:r>
            <a:r>
              <a:rPr lang="en-US" b="1" dirty="0">
                <a:latin typeface="+mj-lt"/>
              </a:rPr>
              <a:t>genetic algorithm</a:t>
            </a:r>
            <a:r>
              <a:rPr lang="en-US" dirty="0">
                <a:latin typeface="+mj-lt"/>
              </a:rPr>
              <a:t> (GA) is a method for solving both constrained and unconstrained optimization problems based on a natural selection process that mimics biological evolution. The </a:t>
            </a:r>
            <a:r>
              <a:rPr lang="en-US" b="1" dirty="0">
                <a:latin typeface="+mj-lt"/>
              </a:rPr>
              <a:t>algorithm</a:t>
            </a:r>
            <a:r>
              <a:rPr lang="en-US" dirty="0">
                <a:latin typeface="+mj-lt"/>
              </a:rPr>
              <a:t> repeatedly modifies a population of individual solutions</a:t>
            </a:r>
            <a:r>
              <a:rPr lang="en-US" dirty="0" smtClean="0">
                <a:latin typeface="+mj-lt"/>
              </a:rPr>
              <a:t>.</a:t>
            </a:r>
          </a:p>
          <a:p>
            <a:endParaRPr lang="en-US" i="1" dirty="0">
              <a:latin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875" y="3476152"/>
            <a:ext cx="5178426" cy="3107056"/>
          </a:xfrm>
          <a:prstGeom prst="rect">
            <a:avLst/>
          </a:prstGeom>
        </p:spPr>
      </p:pic>
    </p:spTree>
    <p:extLst>
      <p:ext uri="{BB962C8B-B14F-4D97-AF65-F5344CB8AC3E}">
        <p14:creationId xmlns:p14="http://schemas.microsoft.com/office/powerpoint/2010/main" val="190573059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854200" y="647700"/>
            <a:ext cx="7772400" cy="571500"/>
          </a:xfrm>
        </p:spPr>
        <p:txBody>
          <a:bodyPr>
            <a:noAutofit/>
          </a:bodyPr>
          <a:lstStyle/>
          <a:p>
            <a:r>
              <a:rPr lang="en-US" sz="4000" dirty="0">
                <a:solidFill>
                  <a:srgbClr val="CD0000"/>
                </a:solidFill>
              </a:rPr>
              <a:t>Genetic Algorithms</a:t>
            </a:r>
            <a:endParaRPr lang="nl-NL" altLang="en-US" sz="4000" dirty="0"/>
          </a:p>
        </p:txBody>
      </p:sp>
      <p:sp>
        <p:nvSpPr>
          <p:cNvPr id="55299" name="Rectangle 3"/>
          <p:cNvSpPr>
            <a:spLocks noGrp="1" noChangeArrowheads="1"/>
          </p:cNvSpPr>
          <p:nvPr>
            <p:ph type="body" idx="1"/>
          </p:nvPr>
        </p:nvSpPr>
        <p:spPr>
          <a:xfrm>
            <a:off x="2159000" y="1638300"/>
            <a:ext cx="7924800" cy="4191000"/>
          </a:xfrm>
          <a:noFill/>
          <a:ln/>
        </p:spPr>
        <p:txBody>
          <a:bodyPr>
            <a:normAutofit lnSpcReduction="10000"/>
          </a:bodyPr>
          <a:lstStyle/>
          <a:p>
            <a:pPr>
              <a:lnSpc>
                <a:spcPct val="90000"/>
              </a:lnSpc>
            </a:pPr>
            <a:r>
              <a:rPr lang="en-US" altLang="en-US" sz="2400" dirty="0">
                <a:latin typeface="+mj-lt"/>
              </a:rPr>
              <a:t>Developed: USA in the 1970’s</a:t>
            </a:r>
          </a:p>
          <a:p>
            <a:pPr>
              <a:lnSpc>
                <a:spcPct val="90000"/>
              </a:lnSpc>
            </a:pPr>
            <a:r>
              <a:rPr lang="en-US" altLang="en-US" sz="2400" dirty="0">
                <a:latin typeface="+mj-lt"/>
              </a:rPr>
              <a:t>Early names: J. Holland, K. DeJong, D. Goldberg</a:t>
            </a:r>
          </a:p>
          <a:p>
            <a:pPr>
              <a:lnSpc>
                <a:spcPct val="90000"/>
              </a:lnSpc>
            </a:pPr>
            <a:r>
              <a:rPr lang="en-US" altLang="en-US" sz="2400" dirty="0">
                <a:latin typeface="+mj-lt"/>
              </a:rPr>
              <a:t>Typically applied to:</a:t>
            </a:r>
          </a:p>
          <a:p>
            <a:pPr lvl="1">
              <a:lnSpc>
                <a:spcPct val="90000"/>
              </a:lnSpc>
            </a:pPr>
            <a:r>
              <a:rPr lang="en-US" altLang="en-US" sz="2000" dirty="0">
                <a:latin typeface="+mj-lt"/>
              </a:rPr>
              <a:t> discrete optimization</a:t>
            </a:r>
          </a:p>
          <a:p>
            <a:pPr>
              <a:lnSpc>
                <a:spcPct val="90000"/>
              </a:lnSpc>
            </a:pPr>
            <a:r>
              <a:rPr lang="en-US" altLang="en-US" sz="2400" dirty="0">
                <a:latin typeface="+mj-lt"/>
              </a:rPr>
              <a:t>Attributed features:</a:t>
            </a:r>
          </a:p>
          <a:p>
            <a:pPr lvl="1">
              <a:lnSpc>
                <a:spcPct val="90000"/>
              </a:lnSpc>
            </a:pPr>
            <a:r>
              <a:rPr lang="en-US" altLang="en-US" sz="2000" dirty="0">
                <a:latin typeface="+mj-lt"/>
              </a:rPr>
              <a:t>not too fast</a:t>
            </a:r>
          </a:p>
          <a:p>
            <a:pPr lvl="1">
              <a:lnSpc>
                <a:spcPct val="90000"/>
              </a:lnSpc>
            </a:pPr>
            <a:r>
              <a:rPr lang="en-US" altLang="en-US" sz="2000" dirty="0">
                <a:latin typeface="+mj-lt"/>
              </a:rPr>
              <a:t>good heuristic for combinatorial problems</a:t>
            </a:r>
          </a:p>
          <a:p>
            <a:pPr>
              <a:lnSpc>
                <a:spcPct val="90000"/>
              </a:lnSpc>
            </a:pPr>
            <a:r>
              <a:rPr lang="en-US" altLang="en-US" sz="2400" dirty="0">
                <a:latin typeface="+mj-lt"/>
              </a:rPr>
              <a:t>Special Features:</a:t>
            </a:r>
          </a:p>
          <a:p>
            <a:pPr lvl="1">
              <a:lnSpc>
                <a:spcPct val="90000"/>
              </a:lnSpc>
            </a:pPr>
            <a:r>
              <a:rPr lang="en-US" altLang="en-US" sz="2000" dirty="0">
                <a:latin typeface="+mj-lt"/>
              </a:rPr>
              <a:t>Traditionally emphasizes combining information from good parents (crossover)</a:t>
            </a:r>
          </a:p>
          <a:p>
            <a:pPr lvl="1">
              <a:lnSpc>
                <a:spcPct val="90000"/>
              </a:lnSpc>
            </a:pPr>
            <a:r>
              <a:rPr lang="en-US" altLang="en-US" sz="2000" dirty="0">
                <a:latin typeface="+mj-lt"/>
              </a:rPr>
              <a:t>many variants, e.g., reproduction models, operators</a:t>
            </a:r>
          </a:p>
        </p:txBody>
      </p:sp>
    </p:spTree>
    <p:extLst>
      <p:ext uri="{BB962C8B-B14F-4D97-AF65-F5344CB8AC3E}">
        <p14:creationId xmlns:p14="http://schemas.microsoft.com/office/powerpoint/2010/main" val="55762776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normAutofit/>
          </a:bodyPr>
          <a:lstStyle/>
          <a:p>
            <a:r>
              <a:rPr lang="en-GB" altLang="en-US" sz="4000" dirty="0">
                <a:solidFill>
                  <a:srgbClr val="CD0000"/>
                </a:solidFill>
              </a:rPr>
              <a:t>Genetic algorithms</a:t>
            </a:r>
          </a:p>
        </p:txBody>
      </p:sp>
      <p:sp>
        <p:nvSpPr>
          <p:cNvPr id="56323" name="Rectangle 3"/>
          <p:cNvSpPr>
            <a:spLocks noGrp="1" noChangeArrowheads="1"/>
          </p:cNvSpPr>
          <p:nvPr>
            <p:ph type="body" idx="1"/>
          </p:nvPr>
        </p:nvSpPr>
        <p:spPr>
          <a:xfrm>
            <a:off x="2044700" y="1597026"/>
            <a:ext cx="7543800" cy="3819525"/>
          </a:xfrm>
        </p:spPr>
        <p:txBody>
          <a:bodyPr/>
          <a:lstStyle/>
          <a:p>
            <a:r>
              <a:rPr lang="en-GB" altLang="en-US" dirty="0">
                <a:latin typeface="+mj-lt"/>
              </a:rPr>
              <a:t>Holland’s original GA is now known as the simple genetic algorithm (SGA)</a:t>
            </a:r>
          </a:p>
          <a:p>
            <a:r>
              <a:rPr lang="en-GB" altLang="en-US" dirty="0">
                <a:latin typeface="+mj-lt"/>
              </a:rPr>
              <a:t>Other GAs use different:</a:t>
            </a:r>
          </a:p>
          <a:p>
            <a:pPr lvl="1"/>
            <a:r>
              <a:rPr lang="en-GB" altLang="en-US" dirty="0">
                <a:latin typeface="+mj-lt"/>
              </a:rPr>
              <a:t>Representations</a:t>
            </a:r>
          </a:p>
          <a:p>
            <a:pPr lvl="1"/>
            <a:r>
              <a:rPr lang="en-GB" altLang="en-US" dirty="0">
                <a:latin typeface="+mj-lt"/>
              </a:rPr>
              <a:t>Mutations</a:t>
            </a:r>
          </a:p>
          <a:p>
            <a:pPr lvl="1"/>
            <a:r>
              <a:rPr lang="en-GB" altLang="en-US" dirty="0">
                <a:latin typeface="+mj-lt"/>
              </a:rPr>
              <a:t>Crossovers</a:t>
            </a:r>
          </a:p>
          <a:p>
            <a:pPr lvl="1"/>
            <a:r>
              <a:rPr lang="en-GB" altLang="en-US" dirty="0">
                <a:latin typeface="+mj-lt"/>
              </a:rPr>
              <a:t>Selection mechanisms</a:t>
            </a:r>
          </a:p>
        </p:txBody>
      </p:sp>
    </p:spTree>
    <p:extLst>
      <p:ext uri="{BB962C8B-B14F-4D97-AF65-F5344CB8AC3E}">
        <p14:creationId xmlns:p14="http://schemas.microsoft.com/office/powerpoint/2010/main" val="345430655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050"/>
          <p:cNvSpPr>
            <a:spLocks noGrp="1" noChangeArrowheads="1"/>
          </p:cNvSpPr>
          <p:nvPr>
            <p:ph type="title"/>
          </p:nvPr>
        </p:nvSpPr>
        <p:spPr/>
        <p:txBody>
          <a:bodyPr>
            <a:normAutofit fontScale="90000"/>
          </a:bodyPr>
          <a:lstStyle/>
          <a:p>
            <a:r>
              <a:rPr lang="en-GB" altLang="en-US" dirty="0">
                <a:solidFill>
                  <a:srgbClr val="CD0000"/>
                </a:solidFill>
              </a:rPr>
              <a:t>Genetic algorithms</a:t>
            </a:r>
            <a:endParaRPr lang="en-GB" altLang="en-US" dirty="0"/>
          </a:p>
        </p:txBody>
      </p:sp>
      <p:graphicFrame>
        <p:nvGraphicFramePr>
          <p:cNvPr id="111643" name="Group 2075"/>
          <p:cNvGraphicFramePr>
            <a:graphicFrameLocks noGrp="1"/>
          </p:cNvGraphicFramePr>
          <p:nvPr>
            <p:ph type="tbl" idx="1"/>
            <p:extLst>
              <p:ext uri="{D42A27DB-BD31-4B8C-83A1-F6EECF244321}">
                <p14:modId xmlns:p14="http://schemas.microsoft.com/office/powerpoint/2010/main" val="199103513"/>
              </p:ext>
            </p:extLst>
          </p:nvPr>
        </p:nvGraphicFramePr>
        <p:xfrm>
          <a:off x="2044700" y="1930400"/>
          <a:ext cx="8001000" cy="3934460"/>
        </p:xfrm>
        <a:graphic>
          <a:graphicData uri="http://schemas.openxmlformats.org/drawingml/2006/table">
            <a:tbl>
              <a:tblPr/>
              <a:tblGrid>
                <a:gridCol w="4000500"/>
                <a:gridCol w="4000500"/>
              </a:tblGrid>
              <a:tr h="622300">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GB" altLang="en-US" sz="2400" b="0" i="0" u="none" strike="noStrike" cap="none" normalizeH="0" baseline="0" dirty="0" smtClean="0">
                          <a:ln>
                            <a:noFill/>
                          </a:ln>
                          <a:solidFill>
                            <a:schemeClr val="tx1"/>
                          </a:solidFill>
                          <a:effectLst/>
                          <a:latin typeface="Arial" panose="020B0604020202020204" pitchFamily="34" charset="0"/>
                        </a:rPr>
                        <a:t>Representation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GB" altLang="en-US" sz="2400" b="0" i="0" u="none" strike="noStrike" cap="none" normalizeH="0" baseline="0" smtClean="0">
                          <a:ln>
                            <a:noFill/>
                          </a:ln>
                          <a:solidFill>
                            <a:schemeClr val="tx1"/>
                          </a:solidFill>
                          <a:effectLst/>
                          <a:latin typeface="Arial" panose="020B0604020202020204" pitchFamily="34" charset="0"/>
                        </a:rPr>
                        <a:t>Binary strings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622300">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GB" altLang="en-US" sz="2400" b="0" i="0" u="none" strike="noStrike" cap="none" normalizeH="0" baseline="0" smtClean="0">
                          <a:ln>
                            <a:noFill/>
                          </a:ln>
                          <a:solidFill>
                            <a:schemeClr val="tx1"/>
                          </a:solidFill>
                          <a:effectLst/>
                          <a:latin typeface="Arial" panose="020B0604020202020204" pitchFamily="34" charset="0"/>
                        </a:rPr>
                        <a:t>Recombination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GB" altLang="en-US" sz="2400" b="0" i="0" u="none" strike="noStrike" cap="none" normalizeH="0" baseline="0" smtClean="0">
                          <a:ln>
                            <a:noFill/>
                          </a:ln>
                          <a:solidFill>
                            <a:schemeClr val="tx1"/>
                          </a:solidFill>
                          <a:effectLst/>
                          <a:latin typeface="Arial" panose="020B0604020202020204" pitchFamily="34" charset="0"/>
                        </a:rPr>
                        <a:t>N-point or uniform</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622300">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GB" altLang="en-US" sz="2400" b="0" i="0" u="none" strike="noStrike" cap="none" normalizeH="0" baseline="0" smtClean="0">
                          <a:ln>
                            <a:noFill/>
                          </a:ln>
                          <a:solidFill>
                            <a:schemeClr val="tx1"/>
                          </a:solidFill>
                          <a:effectLst/>
                          <a:latin typeface="Arial" panose="020B0604020202020204" pitchFamily="34" charset="0"/>
                        </a:rPr>
                        <a:t>Mutation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GB" altLang="en-US" sz="2400" b="0" i="0" u="none" strike="noStrike" cap="none" normalizeH="0" baseline="0" smtClean="0">
                          <a:ln>
                            <a:noFill/>
                          </a:ln>
                          <a:solidFill>
                            <a:schemeClr val="tx1"/>
                          </a:solidFill>
                          <a:effectLst/>
                          <a:latin typeface="Arial" panose="020B0604020202020204" pitchFamily="34" charset="0"/>
                        </a:rPr>
                        <a:t>Bitwise bit-flipping with fixed probability</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622300">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GB" altLang="en-US" sz="2400" b="0" i="0" u="none" strike="noStrike" cap="none" normalizeH="0" baseline="0" smtClean="0">
                          <a:ln>
                            <a:noFill/>
                          </a:ln>
                          <a:solidFill>
                            <a:schemeClr val="tx1"/>
                          </a:solidFill>
                          <a:effectLst/>
                          <a:latin typeface="Arial" panose="020B0604020202020204" pitchFamily="34" charset="0"/>
                        </a:rPr>
                        <a:t>Parent selection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GB" altLang="en-US" sz="2400" b="0" i="0" u="none" strike="noStrike" cap="none" normalizeH="0" baseline="0" smtClean="0">
                          <a:ln>
                            <a:noFill/>
                          </a:ln>
                          <a:solidFill>
                            <a:schemeClr val="tx1"/>
                          </a:solidFill>
                          <a:effectLst/>
                          <a:latin typeface="Arial" panose="020B0604020202020204" pitchFamily="34" charset="0"/>
                        </a:rPr>
                        <a:t>Fitness-Proportionate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622300">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GB" altLang="en-US" sz="2400" b="0" i="0" u="none" strike="noStrike" cap="none" normalizeH="0" baseline="0" smtClean="0">
                          <a:ln>
                            <a:noFill/>
                          </a:ln>
                          <a:solidFill>
                            <a:schemeClr val="tx1"/>
                          </a:solidFill>
                          <a:effectLst/>
                          <a:latin typeface="Arial" panose="020B0604020202020204" pitchFamily="34" charset="0"/>
                        </a:rPr>
                        <a:t>Survivor selection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GB" altLang="en-US" sz="2400" b="0" i="0" u="none" strike="noStrike" cap="none" normalizeH="0" baseline="0" smtClean="0">
                          <a:ln>
                            <a:noFill/>
                          </a:ln>
                          <a:solidFill>
                            <a:schemeClr val="tx1"/>
                          </a:solidFill>
                          <a:effectLst/>
                          <a:latin typeface="Arial" panose="020B0604020202020204" pitchFamily="34" charset="0"/>
                        </a:rPr>
                        <a:t>All children replace parents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622300">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GB" altLang="en-US" sz="2400" b="0" i="0" u="none" strike="noStrike" cap="none" normalizeH="0" baseline="0" dirty="0" smtClean="0">
                          <a:ln>
                            <a:noFill/>
                          </a:ln>
                          <a:solidFill>
                            <a:schemeClr val="tx1"/>
                          </a:solidFill>
                          <a:effectLst/>
                          <a:latin typeface="Arial" panose="020B0604020202020204" pitchFamily="34" charset="0"/>
                        </a:rPr>
                        <a:t>Speciality</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GB" altLang="en-US" sz="2400" b="0" i="0" u="none" strike="noStrike" cap="none" normalizeH="0" baseline="0" dirty="0" smtClean="0">
                          <a:ln>
                            <a:noFill/>
                          </a:ln>
                          <a:solidFill>
                            <a:schemeClr val="tx1"/>
                          </a:solidFill>
                          <a:effectLst/>
                          <a:latin typeface="Arial" panose="020B0604020202020204" pitchFamily="34" charset="0"/>
                        </a:rPr>
                        <a:t>Emphasis on crossover</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509393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816100" y="774700"/>
            <a:ext cx="7924800" cy="609600"/>
          </a:xfrm>
        </p:spPr>
        <p:txBody>
          <a:bodyPr>
            <a:normAutofit fontScale="90000"/>
          </a:bodyPr>
          <a:lstStyle/>
          <a:p>
            <a:r>
              <a:rPr lang="en-GB" altLang="en-US" dirty="0">
                <a:solidFill>
                  <a:srgbClr val="CD0000"/>
                </a:solidFill>
              </a:rPr>
              <a:t>Genetic algorithms</a:t>
            </a:r>
            <a:endParaRPr lang="en-US" altLang="en-US" dirty="0"/>
          </a:p>
        </p:txBody>
      </p:sp>
      <p:sp>
        <p:nvSpPr>
          <p:cNvPr id="70659" name="Text Box 3"/>
          <p:cNvSpPr txBox="1">
            <a:spLocks noChangeArrowheads="1"/>
          </p:cNvSpPr>
          <p:nvPr/>
        </p:nvSpPr>
        <p:spPr bwMode="auto">
          <a:xfrm>
            <a:off x="2324100" y="2019300"/>
            <a:ext cx="7772400" cy="341632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10287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20000"/>
              </a:spcBef>
              <a:buFontTx/>
              <a:buAutoNum type="arabicPeriod"/>
            </a:pPr>
            <a:r>
              <a:rPr lang="en-GB" altLang="en-US" dirty="0">
                <a:latin typeface="+mj-lt"/>
              </a:rPr>
              <a:t>Select parents for the mating pool </a:t>
            </a:r>
          </a:p>
          <a:p>
            <a:pPr eaLnBrk="0" hangingPunct="0">
              <a:spcBef>
                <a:spcPct val="20000"/>
              </a:spcBef>
            </a:pPr>
            <a:r>
              <a:rPr lang="en-GB" altLang="en-US" dirty="0">
                <a:latin typeface="+mj-lt"/>
              </a:rPr>
              <a:t>	(size of mating pool = population size)</a:t>
            </a:r>
          </a:p>
          <a:p>
            <a:pPr eaLnBrk="0" hangingPunct="0">
              <a:spcBef>
                <a:spcPct val="20000"/>
              </a:spcBef>
              <a:buFontTx/>
              <a:buAutoNum type="arabicPeriod" startAt="2"/>
            </a:pPr>
            <a:r>
              <a:rPr lang="en-GB" altLang="en-US" dirty="0">
                <a:latin typeface="+mj-lt"/>
              </a:rPr>
              <a:t>Shuffle the mating pool</a:t>
            </a:r>
          </a:p>
          <a:p>
            <a:pPr eaLnBrk="0" hangingPunct="0">
              <a:spcBef>
                <a:spcPct val="20000"/>
              </a:spcBef>
              <a:buFontTx/>
              <a:buAutoNum type="arabicPeriod" startAt="2"/>
            </a:pPr>
            <a:r>
              <a:rPr lang="en-GB" altLang="en-US" dirty="0">
                <a:latin typeface="+mj-lt"/>
              </a:rPr>
              <a:t>For each consecutive pair apply crossover with probability p</a:t>
            </a:r>
            <a:r>
              <a:rPr lang="en-GB" altLang="en-US" baseline="-25000" dirty="0">
                <a:latin typeface="+mj-lt"/>
              </a:rPr>
              <a:t>c</a:t>
            </a:r>
            <a:r>
              <a:rPr lang="en-GB" altLang="en-US" dirty="0">
                <a:latin typeface="+mj-lt"/>
              </a:rPr>
              <a:t> , otherwise copy parents</a:t>
            </a:r>
          </a:p>
          <a:p>
            <a:pPr eaLnBrk="0" hangingPunct="0">
              <a:spcBef>
                <a:spcPct val="20000"/>
              </a:spcBef>
              <a:buFontTx/>
              <a:buAutoNum type="arabicPeriod" startAt="2"/>
            </a:pPr>
            <a:r>
              <a:rPr lang="en-GB" altLang="en-US" dirty="0">
                <a:latin typeface="+mj-lt"/>
              </a:rPr>
              <a:t>For each offspring apply mutation (bit-flip with probability p</a:t>
            </a:r>
            <a:r>
              <a:rPr lang="en-GB" altLang="en-US" baseline="-25000" dirty="0">
                <a:latin typeface="+mj-lt"/>
              </a:rPr>
              <a:t>m</a:t>
            </a:r>
            <a:r>
              <a:rPr lang="en-US" altLang="en-US" dirty="0">
                <a:latin typeface="+mj-lt"/>
              </a:rPr>
              <a:t> independently for each bit)</a:t>
            </a:r>
            <a:endParaRPr lang="en-GB" altLang="en-US" dirty="0">
              <a:latin typeface="+mj-lt"/>
            </a:endParaRPr>
          </a:p>
          <a:p>
            <a:pPr eaLnBrk="0" hangingPunct="0">
              <a:spcBef>
                <a:spcPct val="20000"/>
              </a:spcBef>
              <a:buFontTx/>
              <a:buAutoNum type="arabicPeriod" startAt="2"/>
            </a:pPr>
            <a:r>
              <a:rPr lang="en-GB" altLang="en-US" dirty="0">
                <a:latin typeface="+mj-lt"/>
              </a:rPr>
              <a:t>Replace the whole population with the resulting offspring</a:t>
            </a:r>
          </a:p>
        </p:txBody>
      </p:sp>
    </p:spTree>
    <p:extLst>
      <p:ext uri="{BB962C8B-B14F-4D97-AF65-F5344CB8AC3E}">
        <p14:creationId xmlns:p14="http://schemas.microsoft.com/office/powerpoint/2010/main" val="1234019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381000" y="348191"/>
            <a:ext cx="10515600" cy="1325563"/>
          </a:xfrm>
        </p:spPr>
        <p:txBody>
          <a:bodyPr>
            <a:normAutofit/>
          </a:bodyPr>
          <a:lstStyle/>
          <a:p>
            <a:r>
              <a:rPr lang="en-US" dirty="0">
                <a:solidFill>
                  <a:srgbClr val="CD0000"/>
                </a:solidFill>
              </a:rPr>
              <a:t>Game Artificial Intelligence - Examples</a:t>
            </a:r>
          </a:p>
        </p:txBody>
      </p:sp>
      <p:sp>
        <p:nvSpPr>
          <p:cNvPr id="194563" name="Rectangle 3"/>
          <p:cNvSpPr>
            <a:spLocks noGrp="1" noChangeArrowheads="1"/>
          </p:cNvSpPr>
          <p:nvPr>
            <p:ph type="body" idx="1"/>
          </p:nvPr>
        </p:nvSpPr>
        <p:spPr>
          <a:xfrm>
            <a:off x="691486" y="1535753"/>
            <a:ext cx="8079981" cy="4525963"/>
          </a:xfrm>
        </p:spPr>
        <p:txBody>
          <a:bodyPr>
            <a:normAutofit/>
          </a:bodyPr>
          <a:lstStyle/>
          <a:p>
            <a:r>
              <a:rPr lang="en-US" i="1" dirty="0">
                <a:latin typeface="+mj-lt"/>
                <a:hlinkClick r:id="rId3" tooltip="Creatures (artificial life program)"/>
              </a:rPr>
              <a:t>Creatures</a:t>
            </a:r>
            <a:r>
              <a:rPr lang="en-US" dirty="0">
                <a:latin typeface="+mj-lt"/>
              </a:rPr>
              <a:t> (1996)</a:t>
            </a:r>
          </a:p>
          <a:p>
            <a:r>
              <a:rPr lang="en-US" dirty="0">
                <a:latin typeface="+mj-lt"/>
              </a:rPr>
              <a:t>Creatures is an artificial life program where the user "hatches" small furry animals and teaches them how to behave. These "</a:t>
            </a:r>
            <a:r>
              <a:rPr lang="en-US" dirty="0" err="1">
                <a:latin typeface="+mj-lt"/>
              </a:rPr>
              <a:t>Norns</a:t>
            </a:r>
            <a:r>
              <a:rPr lang="en-US" dirty="0">
                <a:latin typeface="+mj-lt"/>
              </a:rPr>
              <a:t>" can talk, feed themselves, and protect themselves against vicious creatures. It's the first popular application of machine learning into an interactive simulation. Neural networks are used by the creatures to learn what to do. The game is regarded as a breakthrough in artificial life research, which aims to model the behavior of creatures interacting with their environment</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9552" y="2217848"/>
            <a:ext cx="2645833" cy="3161771"/>
          </a:xfrm>
          <a:prstGeom prst="rect">
            <a:avLst/>
          </a:prstGeom>
        </p:spPr>
      </p:pic>
    </p:spTree>
    <p:extLst>
      <p:ext uri="{BB962C8B-B14F-4D97-AF65-F5344CB8AC3E}">
        <p14:creationId xmlns:p14="http://schemas.microsoft.com/office/powerpoint/2010/main" val="188231674"/>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GB" altLang="en-US" sz="4000" dirty="0">
                <a:solidFill>
                  <a:srgbClr val="CD0000"/>
                </a:solidFill>
              </a:rPr>
              <a:t>Genetic algorithms</a:t>
            </a:r>
            <a:endParaRPr lang="en-US" sz="4000" dirty="0">
              <a:solidFill>
                <a:srgbClr val="CD0000"/>
              </a:solidFill>
            </a:endParaRPr>
          </a:p>
        </p:txBody>
      </p:sp>
      <p:sp>
        <p:nvSpPr>
          <p:cNvPr id="194563" name="Rectangle 3"/>
          <p:cNvSpPr>
            <a:spLocks noGrp="1" noChangeArrowheads="1"/>
          </p:cNvSpPr>
          <p:nvPr>
            <p:ph type="body" idx="1"/>
          </p:nvPr>
        </p:nvSpPr>
        <p:spPr>
          <a:xfrm>
            <a:off x="1224886" y="1434153"/>
            <a:ext cx="8153400" cy="4525963"/>
          </a:xfrm>
        </p:spPr>
        <p:txBody>
          <a:bodyPr>
            <a:normAutofit/>
          </a:bodyPr>
          <a:lstStyle/>
          <a:p>
            <a:r>
              <a:rPr lang="en-US" dirty="0">
                <a:latin typeface="+mj-lt"/>
              </a:rPr>
              <a:t>A genetic algorithm (GA) is a search heuristic that mimics the process of natural selection. This heuristic is often used to generate useful solutions to optimization and search problems.</a:t>
            </a:r>
          </a:p>
        </p:txBody>
      </p:sp>
      <p:pic>
        <p:nvPicPr>
          <p:cNvPr id="7" name="Picture"/>
          <p:cNvPicPr/>
          <p:nvPr/>
        </p:nvPicPr>
        <p:blipFill>
          <a:blip r:embed="rId3"/>
          <a:stretch>
            <a:fillRect/>
          </a:stretch>
        </p:blipFill>
        <p:spPr bwMode="auto">
          <a:xfrm>
            <a:off x="4159250" y="3305816"/>
            <a:ext cx="4229100" cy="2819400"/>
          </a:xfrm>
          <a:prstGeom prst="rect">
            <a:avLst/>
          </a:prstGeom>
          <a:noFill/>
          <a:ln w="9525">
            <a:noFill/>
            <a:headEnd/>
            <a:tailEnd/>
          </a:ln>
        </p:spPr>
      </p:pic>
    </p:spTree>
    <p:extLst>
      <p:ext uri="{BB962C8B-B14F-4D97-AF65-F5344CB8AC3E}">
        <p14:creationId xmlns:p14="http://schemas.microsoft.com/office/powerpoint/2010/main" val="20066924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sz="4000" dirty="0">
                <a:solidFill>
                  <a:srgbClr val="CD0000"/>
                </a:solidFill>
              </a:rPr>
              <a:t>Genetic Algorithm Pseudocode</a:t>
            </a:r>
          </a:p>
        </p:txBody>
      </p:sp>
      <p:sp>
        <p:nvSpPr>
          <p:cNvPr id="194563" name="Rectangle 3"/>
          <p:cNvSpPr>
            <a:spLocks noGrp="1" noChangeArrowheads="1"/>
          </p:cNvSpPr>
          <p:nvPr>
            <p:ph type="body" idx="1"/>
          </p:nvPr>
        </p:nvSpPr>
        <p:spPr>
          <a:xfrm>
            <a:off x="1224886" y="1434153"/>
            <a:ext cx="8153400" cy="4525963"/>
          </a:xfrm>
        </p:spPr>
        <p:txBody>
          <a:bodyPr>
            <a:normAutofit/>
          </a:bodyPr>
          <a:lstStyle/>
          <a:p>
            <a:r>
              <a:rPr lang="en-US" dirty="0">
                <a:latin typeface="+mj-lt"/>
              </a:rPr>
              <a:t>Create an initial population, typically random</a:t>
            </a:r>
          </a:p>
          <a:p>
            <a:r>
              <a:rPr lang="en-US" dirty="0">
                <a:latin typeface="+mj-lt"/>
              </a:rPr>
              <a:t>While the best candidate so far is not a solution:</a:t>
            </a:r>
            <a:br>
              <a:rPr lang="en-US" dirty="0">
                <a:latin typeface="+mj-lt"/>
              </a:rPr>
            </a:br>
            <a:r>
              <a:rPr lang="en-US" dirty="0">
                <a:latin typeface="+mj-lt"/>
              </a:rPr>
              <a:t> Create new population using crossover and mutation.</a:t>
            </a:r>
            <a:br>
              <a:rPr lang="en-US" dirty="0">
                <a:latin typeface="+mj-lt"/>
              </a:rPr>
            </a:br>
            <a:r>
              <a:rPr lang="en-US" dirty="0">
                <a:latin typeface="+mj-lt"/>
              </a:rPr>
              <a:t> Evaluate the fitness of each candidate in the population.</a:t>
            </a:r>
            <a:br>
              <a:rPr lang="en-US" dirty="0">
                <a:latin typeface="+mj-lt"/>
              </a:rPr>
            </a:br>
            <a:r>
              <a:rPr lang="en-US" dirty="0">
                <a:latin typeface="+mj-lt"/>
              </a:rPr>
              <a:t> Replace/delete least-fit population</a:t>
            </a:r>
          </a:p>
          <a:p>
            <a:r>
              <a:rPr lang="en-US" dirty="0">
                <a:latin typeface="+mj-lt"/>
              </a:rPr>
              <a:t>Return the best candidate found</a:t>
            </a:r>
          </a:p>
          <a:p>
            <a:endParaRPr lang="en-US" dirty="0">
              <a:latin typeface="+mj-lt"/>
            </a:endParaRPr>
          </a:p>
        </p:txBody>
      </p:sp>
    </p:spTree>
    <p:extLst>
      <p:ext uri="{BB962C8B-B14F-4D97-AF65-F5344CB8AC3E}">
        <p14:creationId xmlns:p14="http://schemas.microsoft.com/office/powerpoint/2010/main" val="352061334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393700" y="-104775"/>
            <a:ext cx="10515600" cy="1325563"/>
          </a:xfrm>
        </p:spPr>
        <p:txBody>
          <a:bodyPr>
            <a:normAutofit/>
          </a:bodyPr>
          <a:lstStyle/>
          <a:p>
            <a:r>
              <a:rPr lang="en-US" sz="4000" dirty="0">
                <a:solidFill>
                  <a:srgbClr val="CD0000"/>
                </a:solidFill>
              </a:rPr>
              <a:t>Genetic Algorithm Basic components</a:t>
            </a:r>
          </a:p>
        </p:txBody>
      </p:sp>
      <p:sp>
        <p:nvSpPr>
          <p:cNvPr id="194563" name="Rectangle 3"/>
          <p:cNvSpPr>
            <a:spLocks noGrp="1" noChangeArrowheads="1"/>
          </p:cNvSpPr>
          <p:nvPr>
            <p:ph type="body" idx="1"/>
          </p:nvPr>
        </p:nvSpPr>
        <p:spPr>
          <a:xfrm>
            <a:off x="1224886" y="1065853"/>
            <a:ext cx="8985914" cy="5284147"/>
          </a:xfrm>
        </p:spPr>
        <p:txBody>
          <a:bodyPr>
            <a:normAutofit fontScale="70000" lnSpcReduction="20000"/>
          </a:bodyPr>
          <a:lstStyle/>
          <a:p>
            <a:pPr lvl="0"/>
            <a:r>
              <a:rPr lang="en-US" dirty="0"/>
              <a:t>Candidate representation</a:t>
            </a:r>
          </a:p>
          <a:p>
            <a:pPr lvl="1"/>
            <a:r>
              <a:rPr lang="en-US" dirty="0"/>
              <a:t>Important to choose this well the form can effect the solution.</a:t>
            </a:r>
            <a:br>
              <a:rPr lang="en-US" dirty="0"/>
            </a:br>
            <a:endParaRPr lang="en-US" dirty="0"/>
          </a:p>
          <a:p>
            <a:pPr lvl="1"/>
            <a:r>
              <a:rPr lang="en-US" dirty="0"/>
              <a:t>The typical candidate representation is a binary string.</a:t>
            </a:r>
            <a:br>
              <a:rPr lang="en-US" dirty="0"/>
            </a:br>
            <a:endParaRPr lang="en-US" dirty="0"/>
          </a:p>
          <a:p>
            <a:pPr lvl="0"/>
            <a:r>
              <a:rPr lang="en-US" dirty="0"/>
              <a:t>successor functions.</a:t>
            </a:r>
          </a:p>
          <a:p>
            <a:pPr lvl="1"/>
            <a:r>
              <a:rPr lang="en-US" dirty="0"/>
              <a:t>Mutation, crossover</a:t>
            </a:r>
            <a:br>
              <a:rPr lang="en-US" dirty="0"/>
            </a:br>
            <a:endParaRPr lang="en-US" dirty="0"/>
          </a:p>
          <a:p>
            <a:pPr lvl="1"/>
            <a:r>
              <a:rPr lang="en-US" dirty="0"/>
              <a:t>Mutation - Given a candidate, return a slightly different candidate.</a:t>
            </a:r>
            <a:br>
              <a:rPr lang="en-US" dirty="0"/>
            </a:br>
            <a:endParaRPr lang="en-US" dirty="0"/>
          </a:p>
          <a:p>
            <a:pPr lvl="1"/>
            <a:r>
              <a:rPr lang="en-US" dirty="0"/>
              <a:t>Crossover - Given two candidates, produce one that has elements of each.</a:t>
            </a:r>
            <a:br>
              <a:rPr lang="en-US" dirty="0"/>
            </a:br>
            <a:endParaRPr lang="en-US" dirty="0"/>
          </a:p>
          <a:p>
            <a:pPr lvl="0"/>
            <a:r>
              <a:rPr lang="en-US" dirty="0"/>
              <a:t>Fitness function</a:t>
            </a:r>
          </a:p>
          <a:p>
            <a:pPr lvl="1"/>
            <a:r>
              <a:rPr lang="en-US" dirty="0"/>
              <a:t>The fitness function quantitates estimates how close a candidate is to being a solution.</a:t>
            </a:r>
            <a:br>
              <a:rPr lang="en-US" dirty="0"/>
            </a:br>
            <a:endParaRPr lang="en-US" dirty="0"/>
          </a:p>
          <a:p>
            <a:pPr lvl="0"/>
            <a:r>
              <a:rPr lang="en-US" dirty="0"/>
              <a:t>Solution test</a:t>
            </a:r>
          </a:p>
          <a:p>
            <a:pPr lvl="1"/>
            <a:r>
              <a:rPr lang="en-US" dirty="0"/>
              <a:t>Check whether the candidate is a solution.</a:t>
            </a:r>
          </a:p>
          <a:p>
            <a:pPr lvl="0"/>
            <a:r>
              <a:rPr lang="en-US" dirty="0"/>
              <a:t>Some parameters</a:t>
            </a:r>
          </a:p>
          <a:p>
            <a:pPr lvl="1"/>
            <a:r>
              <a:rPr lang="en-US" dirty="0"/>
              <a:t>Population size</a:t>
            </a:r>
            <a:br>
              <a:rPr lang="en-US" dirty="0"/>
            </a:br>
            <a:endParaRPr lang="en-US" dirty="0"/>
          </a:p>
          <a:p>
            <a:pPr lvl="1"/>
            <a:r>
              <a:rPr lang="en-US" dirty="0"/>
              <a:t>Generation limit</a:t>
            </a:r>
          </a:p>
        </p:txBody>
      </p:sp>
    </p:spTree>
    <p:extLst>
      <p:ext uri="{BB962C8B-B14F-4D97-AF65-F5344CB8AC3E}">
        <p14:creationId xmlns:p14="http://schemas.microsoft.com/office/powerpoint/2010/main" val="1880468992"/>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sz="4000" spc="-150" dirty="0">
                <a:solidFill>
                  <a:srgbClr val="CD0000"/>
                </a:solidFill>
              </a:rPr>
              <a:t>Genetic Algorithm </a:t>
            </a:r>
            <a:r>
              <a:rPr lang="en-US" sz="4000" spc="-150" dirty="0" smtClean="0">
                <a:solidFill>
                  <a:srgbClr val="CD0000"/>
                </a:solidFill>
              </a:rPr>
              <a:t>- </a:t>
            </a:r>
            <a:r>
              <a:rPr lang="en-US" sz="4000" spc="-150" dirty="0">
                <a:solidFill>
                  <a:srgbClr val="CD0000"/>
                </a:solidFill>
              </a:rPr>
              <a:t>Pros and </a:t>
            </a:r>
            <a:r>
              <a:rPr lang="en-US" sz="4000" spc="-150" dirty="0" smtClean="0">
                <a:solidFill>
                  <a:srgbClr val="CD0000"/>
                </a:solidFill>
              </a:rPr>
              <a:t>Cons</a:t>
            </a:r>
            <a:endParaRPr lang="en-US" sz="4000" spc="-150" dirty="0">
              <a:solidFill>
                <a:srgbClr val="CD0000"/>
              </a:solidFill>
            </a:endParaRPr>
          </a:p>
        </p:txBody>
      </p:sp>
      <p:sp>
        <p:nvSpPr>
          <p:cNvPr id="194563" name="Rectangle 3"/>
          <p:cNvSpPr>
            <a:spLocks noGrp="1" noChangeArrowheads="1"/>
          </p:cNvSpPr>
          <p:nvPr>
            <p:ph type="body" idx="1"/>
          </p:nvPr>
        </p:nvSpPr>
        <p:spPr>
          <a:xfrm>
            <a:off x="1224886" y="1434153"/>
            <a:ext cx="8153400" cy="4525963"/>
          </a:xfrm>
        </p:spPr>
        <p:txBody>
          <a:bodyPr>
            <a:normAutofit/>
          </a:bodyPr>
          <a:lstStyle/>
          <a:p>
            <a:r>
              <a:rPr lang="en-US" i="1" dirty="0">
                <a:latin typeface="+mj-lt"/>
              </a:rPr>
              <a:t>Pros</a:t>
            </a:r>
            <a:r>
              <a:rPr lang="en-US" dirty="0">
                <a:latin typeface="+mj-lt"/>
              </a:rPr>
              <a:t/>
            </a:r>
            <a:br>
              <a:rPr lang="en-US" dirty="0">
                <a:latin typeface="+mj-lt"/>
              </a:rPr>
            </a:br>
            <a:r>
              <a:rPr lang="en-US" dirty="0">
                <a:latin typeface="+mj-lt"/>
              </a:rPr>
              <a:t>* Fast (and low memory)</a:t>
            </a:r>
            <a:br>
              <a:rPr lang="en-US" dirty="0">
                <a:latin typeface="+mj-lt"/>
              </a:rPr>
            </a:br>
            <a:r>
              <a:rPr lang="en-US" dirty="0">
                <a:latin typeface="+mj-lt"/>
              </a:rPr>
              <a:t>* Finding a candidate representation and fitness function are the bulk of the work.</a:t>
            </a:r>
          </a:p>
          <a:p>
            <a:r>
              <a:rPr lang="en-US" i="1" dirty="0">
                <a:latin typeface="+mj-lt"/>
              </a:rPr>
              <a:t>Cons</a:t>
            </a:r>
            <a:r>
              <a:rPr lang="en-US" dirty="0">
                <a:latin typeface="+mj-lt"/>
              </a:rPr>
              <a:t/>
            </a:r>
            <a:br>
              <a:rPr lang="en-US" dirty="0">
                <a:latin typeface="+mj-lt"/>
              </a:rPr>
            </a:br>
            <a:r>
              <a:rPr lang="en-US" dirty="0">
                <a:latin typeface="+mj-lt"/>
              </a:rPr>
              <a:t>* Randomized (not guaranteed optimal or complete).</a:t>
            </a:r>
            <a:br>
              <a:rPr lang="en-US" dirty="0">
                <a:latin typeface="+mj-lt"/>
              </a:rPr>
            </a:br>
            <a:r>
              <a:rPr lang="en-US" dirty="0">
                <a:latin typeface="+mj-lt"/>
              </a:rPr>
              <a:t>* Can get stuck on local maxima (crossover is intended to help get out of local maxima</a:t>
            </a:r>
            <a:r>
              <a:rPr lang="en-US" dirty="0" smtClean="0">
                <a:latin typeface="+mj-lt"/>
              </a:rPr>
              <a:t>)</a:t>
            </a:r>
            <a:endParaRPr lang="en-US" dirty="0">
              <a:latin typeface="+mj-lt"/>
            </a:endParaRPr>
          </a:p>
        </p:txBody>
      </p:sp>
    </p:spTree>
    <p:extLst>
      <p:ext uri="{BB962C8B-B14F-4D97-AF65-F5344CB8AC3E}">
        <p14:creationId xmlns:p14="http://schemas.microsoft.com/office/powerpoint/2010/main" val="2745419545"/>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dirty="0">
                <a:solidFill>
                  <a:srgbClr val="CD0000"/>
                </a:solidFill>
              </a:rPr>
              <a:t>Emergent Behavior (flocking)</a:t>
            </a:r>
          </a:p>
        </p:txBody>
      </p:sp>
      <p:sp>
        <p:nvSpPr>
          <p:cNvPr id="194563" name="Rectangle 3"/>
          <p:cNvSpPr>
            <a:spLocks noGrp="1" noChangeArrowheads="1"/>
          </p:cNvSpPr>
          <p:nvPr>
            <p:ph type="body" idx="1"/>
          </p:nvPr>
        </p:nvSpPr>
        <p:spPr>
          <a:xfrm>
            <a:off x="1148686" y="1586553"/>
            <a:ext cx="8153400" cy="4525963"/>
          </a:xfrm>
        </p:spPr>
        <p:txBody>
          <a:bodyPr>
            <a:normAutofit/>
          </a:bodyPr>
          <a:lstStyle/>
          <a:p>
            <a:r>
              <a:rPr lang="en-US" dirty="0">
                <a:latin typeface="+mj-lt"/>
              </a:rPr>
              <a:t>In </a:t>
            </a:r>
            <a:r>
              <a:rPr lang="en-US" dirty="0">
                <a:latin typeface="+mj-lt"/>
                <a:hlinkClick r:id="rId3" tooltip="Philosophy"/>
              </a:rPr>
              <a:t>philosophy</a:t>
            </a:r>
            <a:r>
              <a:rPr lang="en-US" dirty="0">
                <a:latin typeface="+mj-lt"/>
              </a:rPr>
              <a:t>, </a:t>
            </a:r>
            <a:r>
              <a:rPr lang="en-US" dirty="0">
                <a:latin typeface="+mj-lt"/>
                <a:hlinkClick r:id="rId4" tooltip="Systems theory"/>
              </a:rPr>
              <a:t>systems theory</a:t>
            </a:r>
            <a:r>
              <a:rPr lang="en-US" dirty="0">
                <a:latin typeface="+mj-lt"/>
              </a:rPr>
              <a:t>, </a:t>
            </a:r>
            <a:r>
              <a:rPr lang="en-US" dirty="0">
                <a:latin typeface="+mj-lt"/>
                <a:hlinkClick r:id="rId5" tooltip="Science"/>
              </a:rPr>
              <a:t>science</a:t>
            </a:r>
            <a:r>
              <a:rPr lang="en-US" dirty="0">
                <a:latin typeface="+mj-lt"/>
              </a:rPr>
              <a:t>, </a:t>
            </a:r>
            <a:r>
              <a:rPr lang="en-US" dirty="0" smtClean="0">
                <a:latin typeface="+mj-lt"/>
              </a:rPr>
              <a:t>and </a:t>
            </a:r>
            <a:r>
              <a:rPr lang="en-US" dirty="0" smtClean="0">
                <a:latin typeface="+mj-lt"/>
                <a:hlinkClick r:id="rId6" tooltip="Art"/>
              </a:rPr>
              <a:t>art</a:t>
            </a:r>
            <a:r>
              <a:rPr lang="en-US" dirty="0">
                <a:latin typeface="+mj-lt"/>
              </a:rPr>
              <a:t>, </a:t>
            </a:r>
            <a:r>
              <a:rPr lang="en-US" b="1" dirty="0">
                <a:latin typeface="+mj-lt"/>
              </a:rPr>
              <a:t>emergence</a:t>
            </a:r>
            <a:r>
              <a:rPr lang="en-US" dirty="0">
                <a:latin typeface="+mj-lt"/>
              </a:rPr>
              <a:t> is a process whereby larger entities, patterns, and regularities arise through interactions among smaller or simpler entities that themselves do not exhibit such </a:t>
            </a:r>
            <a:r>
              <a:rPr lang="en-US" dirty="0" smtClean="0">
                <a:latin typeface="+mj-lt"/>
              </a:rPr>
              <a:t>properties.</a:t>
            </a:r>
          </a:p>
          <a:p>
            <a:endParaRPr lang="en-US" dirty="0">
              <a:latin typeface="+mj-lt"/>
            </a:endParaRPr>
          </a:p>
          <a:p>
            <a:r>
              <a:rPr lang="en-US" dirty="0">
                <a:latin typeface="+mj-lt"/>
              </a:rPr>
              <a:t>Spectacular Starling Flock </a:t>
            </a:r>
            <a:r>
              <a:rPr lang="en-US" dirty="0">
                <a:latin typeface="+mj-lt"/>
                <a:hlinkClick r:id="rId7"/>
              </a:rPr>
              <a:t>https://</a:t>
            </a:r>
            <a:r>
              <a:rPr lang="en-US" dirty="0" smtClean="0">
                <a:latin typeface="+mj-lt"/>
                <a:hlinkClick r:id="rId7"/>
              </a:rPr>
              <a:t>youtu.be/8vhE8ScWe7</a:t>
            </a:r>
            <a:endParaRPr lang="en-US" dirty="0" smtClean="0">
              <a:latin typeface="+mj-lt"/>
            </a:endParaRPr>
          </a:p>
          <a:p>
            <a:endParaRPr lang="en-US" i="1" dirty="0">
              <a:latin typeface="+mj-lt"/>
            </a:endParaRPr>
          </a:p>
        </p:txBody>
      </p:sp>
    </p:spTree>
    <p:extLst>
      <p:ext uri="{BB962C8B-B14F-4D97-AF65-F5344CB8AC3E}">
        <p14:creationId xmlns:p14="http://schemas.microsoft.com/office/powerpoint/2010/main" val="426135052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r>
              <a:rPr lang="en-US" altLang="en-US" sz="4000" dirty="0">
                <a:solidFill>
                  <a:srgbClr val="CD0000"/>
                </a:solidFill>
              </a:rPr>
              <a:t>What is a flock?</a:t>
            </a:r>
          </a:p>
        </p:txBody>
      </p:sp>
      <p:sp>
        <p:nvSpPr>
          <p:cNvPr id="4099" name="Rectangle 3"/>
          <p:cNvSpPr>
            <a:spLocks noGrp="1" noChangeArrowheads="1"/>
          </p:cNvSpPr>
          <p:nvPr>
            <p:ph type="body" idx="1"/>
          </p:nvPr>
        </p:nvSpPr>
        <p:spPr>
          <a:xfrm>
            <a:off x="838200" y="1690688"/>
            <a:ext cx="10515600" cy="4351338"/>
          </a:xfrm>
        </p:spPr>
        <p:txBody>
          <a:bodyPr/>
          <a:lstStyle/>
          <a:p>
            <a:r>
              <a:rPr lang="en-US" altLang="en-US" dirty="0">
                <a:latin typeface="+mj-lt"/>
              </a:rPr>
              <a:t>One definition: a group of birds or mammals assembled or herded together</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6474" y="2482939"/>
            <a:ext cx="5260326" cy="3846945"/>
          </a:xfrm>
          <a:prstGeom prst="rect">
            <a:avLst/>
          </a:prstGeom>
        </p:spPr>
      </p:pic>
    </p:spTree>
    <p:extLst>
      <p:ext uri="{BB962C8B-B14F-4D97-AF65-F5344CB8AC3E}">
        <p14:creationId xmlns:p14="http://schemas.microsoft.com/office/powerpoint/2010/main" val="128028939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a:bodyPr>
          <a:lstStyle/>
          <a:p>
            <a:r>
              <a:rPr lang="en-US" altLang="en-US" sz="4000" dirty="0">
                <a:solidFill>
                  <a:srgbClr val="CD0000"/>
                </a:solidFill>
              </a:rPr>
              <a:t>Why model flocking?</a:t>
            </a:r>
          </a:p>
        </p:txBody>
      </p:sp>
      <p:sp>
        <p:nvSpPr>
          <p:cNvPr id="5123" name="Rectangle 3"/>
          <p:cNvSpPr>
            <a:spLocks noGrp="1" noChangeArrowheads="1"/>
          </p:cNvSpPr>
          <p:nvPr>
            <p:ph type="body" idx="1"/>
          </p:nvPr>
        </p:nvSpPr>
        <p:spPr/>
        <p:txBody>
          <a:bodyPr/>
          <a:lstStyle/>
          <a:p>
            <a:r>
              <a:rPr lang="en-US" altLang="en-US" dirty="0">
                <a:latin typeface="+mj-lt"/>
              </a:rPr>
              <a:t>It looks cool</a:t>
            </a:r>
          </a:p>
          <a:p>
            <a:r>
              <a:rPr lang="en-US" altLang="en-US" dirty="0">
                <a:latin typeface="+mj-lt"/>
              </a:rPr>
              <a:t>Difficult to animate using traditional </a:t>
            </a:r>
            <a:r>
              <a:rPr lang="en-US" altLang="en-US" dirty="0" err="1">
                <a:latin typeface="+mj-lt"/>
              </a:rPr>
              <a:t>keyframing</a:t>
            </a:r>
            <a:r>
              <a:rPr lang="en-US" altLang="en-US" dirty="0">
                <a:latin typeface="+mj-lt"/>
              </a:rPr>
              <a:t> or other techniques</a:t>
            </a:r>
          </a:p>
          <a:p>
            <a:pPr lvl="1"/>
            <a:r>
              <a:rPr lang="en-US" altLang="en-US" dirty="0">
                <a:latin typeface="+mj-lt"/>
              </a:rPr>
              <a:t>Hard to script the path</a:t>
            </a:r>
          </a:p>
          <a:p>
            <a:pPr lvl="1"/>
            <a:r>
              <a:rPr lang="en-US" altLang="en-US" dirty="0">
                <a:latin typeface="+mj-lt"/>
              </a:rPr>
              <a:t>Hard to handle motion constraints</a:t>
            </a:r>
          </a:p>
          <a:p>
            <a:pPr lvl="1"/>
            <a:r>
              <a:rPr lang="en-US" altLang="en-US" dirty="0">
                <a:latin typeface="+mj-lt"/>
              </a:rPr>
              <a:t>Hard to edit motion</a:t>
            </a:r>
          </a:p>
          <a:p>
            <a:endParaRPr lang="en-US" altLang="en-US" dirty="0"/>
          </a:p>
        </p:txBody>
      </p:sp>
    </p:spTree>
    <p:extLst>
      <p:ext uri="{BB962C8B-B14F-4D97-AF65-F5344CB8AC3E}">
        <p14:creationId xmlns:p14="http://schemas.microsoft.com/office/powerpoint/2010/main" val="12088335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dirty="0">
                <a:solidFill>
                  <a:srgbClr val="CD0000"/>
                </a:solidFill>
              </a:rPr>
              <a:t>Massive Software – Simulating Life</a:t>
            </a:r>
          </a:p>
        </p:txBody>
      </p:sp>
      <p:sp>
        <p:nvSpPr>
          <p:cNvPr id="194563" name="Rectangle 3"/>
          <p:cNvSpPr>
            <a:spLocks noGrp="1" noChangeArrowheads="1"/>
          </p:cNvSpPr>
          <p:nvPr>
            <p:ph type="body" idx="1"/>
          </p:nvPr>
        </p:nvSpPr>
        <p:spPr>
          <a:xfrm>
            <a:off x="1148686" y="1586553"/>
            <a:ext cx="8153400" cy="4525963"/>
          </a:xfrm>
        </p:spPr>
        <p:txBody>
          <a:bodyPr>
            <a:normAutofit/>
          </a:bodyPr>
          <a:lstStyle/>
          <a:p>
            <a:r>
              <a:rPr lang="en-US" dirty="0">
                <a:latin typeface="+mj-lt"/>
              </a:rPr>
              <a:t>www.massivesoftware.com/</a:t>
            </a:r>
          </a:p>
          <a:p>
            <a:r>
              <a:rPr lang="en-US" dirty="0">
                <a:latin typeface="+mj-lt"/>
              </a:rPr>
              <a:t>Simulation and visualization tools for autonomous agent driven animation for film, games, television, architecture and transportation</a:t>
            </a:r>
            <a:r>
              <a:rPr lang="en-US" dirty="0" smtClean="0">
                <a:latin typeface="+mj-lt"/>
              </a:rPr>
              <a:t>.</a:t>
            </a:r>
          </a:p>
          <a:p>
            <a:r>
              <a:rPr lang="it-IT" dirty="0">
                <a:latin typeface="+mj-lt"/>
              </a:rPr>
              <a:t>Massive Software  Demo Reel </a:t>
            </a:r>
            <a:r>
              <a:rPr lang="it-IT" dirty="0">
                <a:latin typeface="+mj-lt"/>
                <a:hlinkClick r:id="rId3"/>
              </a:rPr>
              <a:t>https://</a:t>
            </a:r>
            <a:r>
              <a:rPr lang="it-IT" dirty="0" smtClean="0">
                <a:latin typeface="+mj-lt"/>
                <a:hlinkClick r:id="rId3"/>
              </a:rPr>
              <a:t>youtu.be/cr5Cwz-5Wsw</a:t>
            </a:r>
            <a:endParaRPr lang="it-IT" dirty="0" smtClean="0">
              <a:latin typeface="+mj-lt"/>
            </a:endParaRPr>
          </a:p>
          <a:p>
            <a:endParaRPr lang="en-US" dirty="0">
              <a:latin typeface="+mj-lt"/>
            </a:endParaRPr>
          </a:p>
        </p:txBody>
      </p:sp>
    </p:spTree>
    <p:extLst>
      <p:ext uri="{BB962C8B-B14F-4D97-AF65-F5344CB8AC3E}">
        <p14:creationId xmlns:p14="http://schemas.microsoft.com/office/powerpoint/2010/main" val="309938105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dirty="0">
                <a:solidFill>
                  <a:srgbClr val="CD0000"/>
                </a:solidFill>
              </a:rPr>
              <a:t>Artificial Life (A-Life)</a:t>
            </a:r>
          </a:p>
        </p:txBody>
      </p:sp>
      <p:sp>
        <p:nvSpPr>
          <p:cNvPr id="194563" name="Rectangle 3"/>
          <p:cNvSpPr>
            <a:spLocks noGrp="1" noChangeArrowheads="1"/>
          </p:cNvSpPr>
          <p:nvPr>
            <p:ph type="body" idx="1"/>
          </p:nvPr>
        </p:nvSpPr>
        <p:spPr>
          <a:xfrm>
            <a:off x="1148686" y="1586553"/>
            <a:ext cx="8153400" cy="4525963"/>
          </a:xfrm>
        </p:spPr>
        <p:txBody>
          <a:bodyPr>
            <a:normAutofit/>
          </a:bodyPr>
          <a:lstStyle/>
          <a:p>
            <a:r>
              <a:rPr lang="en-US" b="1" dirty="0">
                <a:latin typeface="+mj-lt"/>
              </a:rPr>
              <a:t>Artificial life</a:t>
            </a:r>
            <a:r>
              <a:rPr lang="en-US" dirty="0">
                <a:latin typeface="+mj-lt"/>
              </a:rPr>
              <a:t> (often abbreviated </a:t>
            </a:r>
            <a:r>
              <a:rPr lang="en-US" b="1" dirty="0" err="1">
                <a:latin typeface="+mj-lt"/>
              </a:rPr>
              <a:t>ALife</a:t>
            </a:r>
            <a:r>
              <a:rPr lang="en-US" dirty="0">
                <a:latin typeface="+mj-lt"/>
              </a:rPr>
              <a:t> or </a:t>
            </a:r>
            <a:r>
              <a:rPr lang="en-US" b="1" dirty="0">
                <a:latin typeface="+mj-lt"/>
              </a:rPr>
              <a:t>A-Life</a:t>
            </a:r>
            <a:r>
              <a:rPr lang="en-US" baseline="30000" dirty="0">
                <a:latin typeface="+mj-lt"/>
                <a:hlinkClick r:id="rId3"/>
              </a:rPr>
              <a:t>[1]</a:t>
            </a:r>
            <a:r>
              <a:rPr lang="en-US" dirty="0">
                <a:latin typeface="+mj-lt"/>
              </a:rPr>
              <a:t>) is a field of study and an associated art form which examine </a:t>
            </a:r>
            <a:r>
              <a:rPr lang="en-US" dirty="0">
                <a:latin typeface="+mj-lt"/>
                <a:hlinkClick r:id="rId4" tooltip="System"/>
              </a:rPr>
              <a:t>systems</a:t>
            </a:r>
            <a:r>
              <a:rPr lang="en-US" dirty="0">
                <a:latin typeface="+mj-lt"/>
              </a:rPr>
              <a:t> related to </a:t>
            </a:r>
            <a:r>
              <a:rPr lang="en-US" dirty="0">
                <a:latin typeface="+mj-lt"/>
                <a:hlinkClick r:id="rId5" tooltip="Life"/>
              </a:rPr>
              <a:t>life</a:t>
            </a:r>
            <a:r>
              <a:rPr lang="en-US" dirty="0">
                <a:latin typeface="+mj-lt"/>
              </a:rPr>
              <a:t>, its processes, and its evolution, through the use of </a:t>
            </a:r>
            <a:r>
              <a:rPr lang="en-US" dirty="0">
                <a:latin typeface="+mj-lt"/>
                <a:hlinkClick r:id="rId6" tooltip="Simulation"/>
              </a:rPr>
              <a:t>simulations</a:t>
            </a:r>
            <a:r>
              <a:rPr lang="en-US" dirty="0">
                <a:latin typeface="+mj-lt"/>
              </a:rPr>
              <a:t> with </a:t>
            </a:r>
            <a:r>
              <a:rPr lang="en-US" dirty="0">
                <a:latin typeface="+mj-lt"/>
                <a:hlinkClick r:id="rId7" tooltip="Computer models"/>
              </a:rPr>
              <a:t>computer models</a:t>
            </a:r>
            <a:r>
              <a:rPr lang="en-US" dirty="0">
                <a:latin typeface="+mj-lt"/>
              </a:rPr>
              <a:t>, </a:t>
            </a:r>
            <a:r>
              <a:rPr lang="en-US" dirty="0">
                <a:latin typeface="+mj-lt"/>
                <a:hlinkClick r:id="rId8" tooltip="Robotics"/>
              </a:rPr>
              <a:t>robotics</a:t>
            </a:r>
            <a:r>
              <a:rPr lang="en-US" dirty="0">
                <a:latin typeface="+mj-lt"/>
              </a:rPr>
              <a:t>, and </a:t>
            </a:r>
            <a:r>
              <a:rPr lang="en-US" u="sng" dirty="0">
                <a:latin typeface="+mj-lt"/>
                <a:hlinkClick r:id="rId9" tooltip="Biochemistry"/>
              </a:rPr>
              <a:t>biochemistry</a:t>
            </a:r>
            <a:r>
              <a:rPr lang="en-US" dirty="0" smtClean="0">
                <a:latin typeface="+mj-lt"/>
              </a:rPr>
              <a:t>.</a:t>
            </a:r>
          </a:p>
          <a:p>
            <a:endParaRPr lang="en-US" i="1" dirty="0">
              <a:latin typeface="+mj-lt"/>
            </a:endParaRPr>
          </a:p>
          <a:p>
            <a:r>
              <a:rPr lang="en-US" i="1" dirty="0" err="1">
                <a:latin typeface="+mj-lt"/>
              </a:rPr>
              <a:t>Gridworld</a:t>
            </a:r>
            <a:r>
              <a:rPr lang="en-US" i="1" dirty="0">
                <a:latin typeface="+mj-lt"/>
              </a:rPr>
              <a:t> - Evolving Artificial Life </a:t>
            </a:r>
            <a:r>
              <a:rPr lang="en-US" i="1" dirty="0">
                <a:latin typeface="+mj-lt"/>
                <a:hlinkClick r:id="rId10"/>
              </a:rPr>
              <a:t>https://</a:t>
            </a:r>
            <a:r>
              <a:rPr lang="en-US" i="1" dirty="0" smtClean="0">
                <a:latin typeface="+mj-lt"/>
                <a:hlinkClick r:id="rId10"/>
              </a:rPr>
              <a:t>youtu.be/Ksf6nFsr29Q</a:t>
            </a:r>
            <a:endParaRPr lang="en-US" i="1" dirty="0" smtClean="0">
              <a:latin typeface="+mj-lt"/>
            </a:endParaRPr>
          </a:p>
          <a:p>
            <a:endParaRPr lang="en-US" i="1" dirty="0">
              <a:latin typeface="+mj-lt"/>
            </a:endParaRPr>
          </a:p>
        </p:txBody>
      </p:sp>
    </p:spTree>
    <p:extLst>
      <p:ext uri="{BB962C8B-B14F-4D97-AF65-F5344CB8AC3E}">
        <p14:creationId xmlns:p14="http://schemas.microsoft.com/office/powerpoint/2010/main" val="353681058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2057400" y="165894"/>
            <a:ext cx="8229600" cy="814388"/>
          </a:xfrm>
        </p:spPr>
        <p:txBody>
          <a:bodyPr>
            <a:normAutofit/>
          </a:bodyPr>
          <a:lstStyle/>
          <a:p>
            <a:r>
              <a:rPr lang="en-GB" altLang="en-US" sz="4000" dirty="0">
                <a:solidFill>
                  <a:srgbClr val="CD0000"/>
                </a:solidFill>
              </a:rPr>
              <a:t>Cellular Automata</a:t>
            </a:r>
            <a:endParaRPr lang="en-US" altLang="en-US" sz="4000" dirty="0">
              <a:solidFill>
                <a:srgbClr val="CD0000"/>
              </a:solidFill>
            </a:endParaRPr>
          </a:p>
        </p:txBody>
      </p:sp>
      <p:sp>
        <p:nvSpPr>
          <p:cNvPr id="173059" name="Rectangle 3"/>
          <p:cNvSpPr>
            <a:spLocks noGrp="1" noChangeArrowheads="1"/>
          </p:cNvSpPr>
          <p:nvPr>
            <p:ph type="body" idx="1"/>
          </p:nvPr>
        </p:nvSpPr>
        <p:spPr>
          <a:xfrm>
            <a:off x="2438400" y="4201318"/>
            <a:ext cx="7848600" cy="1524000"/>
          </a:xfrm>
        </p:spPr>
        <p:txBody>
          <a:bodyPr>
            <a:normAutofit fontScale="85000" lnSpcReduction="20000"/>
          </a:bodyPr>
          <a:lstStyle/>
          <a:p>
            <a:pPr>
              <a:lnSpc>
                <a:spcPct val="90000"/>
              </a:lnSpc>
            </a:pPr>
            <a:r>
              <a:rPr lang="en-GB" altLang="en-US" sz="2400" dirty="0">
                <a:latin typeface="+mj-lt"/>
              </a:rPr>
              <a:t>An automaton consists of a grid/lattice of </a:t>
            </a:r>
            <a:r>
              <a:rPr lang="en-GB" altLang="en-US" sz="2400" dirty="0">
                <a:solidFill>
                  <a:srgbClr val="CC3399"/>
                </a:solidFill>
                <a:latin typeface="+mj-lt"/>
              </a:rPr>
              <a:t>cells</a:t>
            </a:r>
            <a:r>
              <a:rPr lang="en-GB" altLang="en-US" sz="2400" dirty="0">
                <a:latin typeface="+mj-lt"/>
              </a:rPr>
              <a:t> each of which can be in a (normally small and finite) number of </a:t>
            </a:r>
            <a:r>
              <a:rPr lang="en-GB" altLang="en-US" sz="2400" dirty="0">
                <a:solidFill>
                  <a:srgbClr val="CC3399"/>
                </a:solidFill>
                <a:latin typeface="+mj-lt"/>
              </a:rPr>
              <a:t>states</a:t>
            </a:r>
          </a:p>
          <a:p>
            <a:pPr>
              <a:lnSpc>
                <a:spcPct val="90000"/>
              </a:lnSpc>
              <a:buFont typeface="Wingdings" panose="05000000000000000000" pitchFamily="2" charset="2"/>
              <a:buNone/>
            </a:pPr>
            <a:endParaRPr lang="en-GB" altLang="en-US" sz="2400" dirty="0">
              <a:solidFill>
                <a:srgbClr val="CC3399"/>
              </a:solidFill>
              <a:latin typeface="+mj-lt"/>
            </a:endParaRPr>
          </a:p>
          <a:p>
            <a:pPr>
              <a:lnSpc>
                <a:spcPct val="90000"/>
              </a:lnSpc>
            </a:pPr>
            <a:r>
              <a:rPr lang="en-GB" altLang="en-US" sz="2400" dirty="0">
                <a:latin typeface="+mj-lt"/>
              </a:rPr>
              <a:t>The figure shows a 5x5 automaton where each cell can be in a filled or empty state.</a:t>
            </a:r>
            <a:endParaRPr lang="en-US" altLang="en-US" sz="2400" dirty="0">
              <a:latin typeface="+mj-lt"/>
            </a:endParaRPr>
          </a:p>
        </p:txBody>
      </p:sp>
      <p:pic>
        <p:nvPicPr>
          <p:cNvPr id="173060" name="Picture 4"/>
          <p:cNvPicPr>
            <a:picLocks noChangeAspect="1" noChangeArrowheads="1"/>
          </p:cNvPicPr>
          <p:nvPr/>
        </p:nvPicPr>
        <p:blipFill>
          <a:blip r:embed="rId2">
            <a:extLst>
              <a:ext uri="{28A0092B-C50C-407E-A947-70E740481C1C}">
                <a14:useLocalDpi xmlns:a14="http://schemas.microsoft.com/office/drawing/2010/main" val="0"/>
              </a:ext>
            </a:extLst>
          </a:blip>
          <a:srcRect t="47969"/>
          <a:stretch>
            <a:fillRect/>
          </a:stretch>
        </p:blipFill>
        <p:spPr bwMode="auto">
          <a:xfrm>
            <a:off x="2438400" y="1111250"/>
            <a:ext cx="3086100" cy="2774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73061" name="Line 5"/>
          <p:cNvSpPr>
            <a:spLocks noChangeShapeType="1"/>
          </p:cNvSpPr>
          <p:nvPr/>
        </p:nvSpPr>
        <p:spPr bwMode="auto">
          <a:xfrm flipH="1">
            <a:off x="4724400" y="1752600"/>
            <a:ext cx="1143000" cy="0"/>
          </a:xfrm>
          <a:prstGeom prst="line">
            <a:avLst/>
          </a:prstGeom>
          <a:noFill/>
          <a:ln w="31750">
            <a:solidFill>
              <a:srgbClr val="333333"/>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3062" name="Text Box 6"/>
          <p:cNvSpPr txBox="1">
            <a:spLocks noChangeArrowheads="1"/>
          </p:cNvSpPr>
          <p:nvPr/>
        </p:nvSpPr>
        <p:spPr bwMode="auto">
          <a:xfrm>
            <a:off x="6019800" y="1524000"/>
            <a:ext cx="7112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GB" altLang="en-US" sz="2400">
                <a:latin typeface="Arial" panose="020B0604020202020204" pitchFamily="34" charset="0"/>
              </a:rPr>
              <a:t>Cell</a:t>
            </a:r>
            <a:endParaRPr lang="en-US" altLang="en-US" sz="2400">
              <a:latin typeface="Arial" panose="020B0604020202020204" pitchFamily="34" charset="0"/>
            </a:endParaRPr>
          </a:p>
        </p:txBody>
      </p:sp>
      <p:sp>
        <p:nvSpPr>
          <p:cNvPr id="173063" name="Line 7"/>
          <p:cNvSpPr>
            <a:spLocks noChangeShapeType="1"/>
          </p:cNvSpPr>
          <p:nvPr/>
        </p:nvSpPr>
        <p:spPr bwMode="auto">
          <a:xfrm flipH="1">
            <a:off x="4267200" y="2286000"/>
            <a:ext cx="1600200" cy="0"/>
          </a:xfrm>
          <a:prstGeom prst="line">
            <a:avLst/>
          </a:prstGeom>
          <a:noFill/>
          <a:ln w="31750">
            <a:solidFill>
              <a:srgbClr val="333333"/>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3064" name="Text Box 8"/>
          <p:cNvSpPr txBox="1">
            <a:spLocks noChangeArrowheads="1"/>
          </p:cNvSpPr>
          <p:nvPr/>
        </p:nvSpPr>
        <p:spPr bwMode="auto">
          <a:xfrm>
            <a:off x="6019801" y="2057400"/>
            <a:ext cx="27479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GB" altLang="en-US" sz="2400">
                <a:latin typeface="Arial" panose="020B0604020202020204" pitchFamily="34" charset="0"/>
              </a:rPr>
              <a:t>State = empty/off/0</a:t>
            </a:r>
            <a:endParaRPr lang="en-US" altLang="en-US" sz="2400">
              <a:latin typeface="Arial" panose="020B0604020202020204" pitchFamily="34" charset="0"/>
            </a:endParaRPr>
          </a:p>
        </p:txBody>
      </p:sp>
      <p:sp>
        <p:nvSpPr>
          <p:cNvPr id="173065" name="Line 9"/>
          <p:cNvSpPr>
            <a:spLocks noChangeShapeType="1"/>
          </p:cNvSpPr>
          <p:nvPr/>
        </p:nvSpPr>
        <p:spPr bwMode="auto">
          <a:xfrm flipH="1">
            <a:off x="3962400" y="2743200"/>
            <a:ext cx="1905000" cy="0"/>
          </a:xfrm>
          <a:prstGeom prst="line">
            <a:avLst/>
          </a:prstGeom>
          <a:noFill/>
          <a:ln w="31750">
            <a:solidFill>
              <a:srgbClr val="00FF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3066" name="Text Box 10"/>
          <p:cNvSpPr txBox="1">
            <a:spLocks noChangeArrowheads="1"/>
          </p:cNvSpPr>
          <p:nvPr/>
        </p:nvSpPr>
        <p:spPr bwMode="auto">
          <a:xfrm>
            <a:off x="6019800" y="2514601"/>
            <a:ext cx="257153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GB" altLang="en-US" sz="2400">
                <a:latin typeface="Arial" panose="020B0604020202020204" pitchFamily="34" charset="0"/>
              </a:rPr>
              <a:t>State = filled/on/1</a:t>
            </a:r>
            <a:endParaRPr lang="en-US" altLang="en-US" sz="2400">
              <a:latin typeface="Arial" panose="020B0604020202020204" pitchFamily="34" charset="0"/>
            </a:endParaRPr>
          </a:p>
        </p:txBody>
      </p:sp>
    </p:spTree>
    <p:extLst>
      <p:ext uri="{BB962C8B-B14F-4D97-AF65-F5344CB8AC3E}">
        <p14:creationId xmlns:p14="http://schemas.microsoft.com/office/powerpoint/2010/main" val="190499544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313267" y="331258"/>
            <a:ext cx="10515600" cy="1325563"/>
          </a:xfrm>
        </p:spPr>
        <p:txBody>
          <a:bodyPr>
            <a:normAutofit/>
          </a:bodyPr>
          <a:lstStyle/>
          <a:p>
            <a:r>
              <a:rPr lang="en-US" dirty="0">
                <a:solidFill>
                  <a:srgbClr val="CD0000"/>
                </a:solidFill>
              </a:rPr>
              <a:t>Game Artificial Intelligence - Examples</a:t>
            </a:r>
          </a:p>
        </p:txBody>
      </p:sp>
      <p:sp>
        <p:nvSpPr>
          <p:cNvPr id="194563" name="Rectangle 3"/>
          <p:cNvSpPr>
            <a:spLocks noGrp="1" noChangeArrowheads="1"/>
          </p:cNvSpPr>
          <p:nvPr>
            <p:ph type="body" idx="1"/>
          </p:nvPr>
        </p:nvSpPr>
        <p:spPr>
          <a:xfrm>
            <a:off x="454419" y="1451087"/>
            <a:ext cx="11314248" cy="4525963"/>
          </a:xfrm>
        </p:spPr>
        <p:txBody>
          <a:bodyPr>
            <a:normAutofit/>
          </a:bodyPr>
          <a:lstStyle/>
          <a:p>
            <a:r>
              <a:rPr lang="en-US" i="1" dirty="0">
                <a:latin typeface="+mj-lt"/>
                <a:hlinkClick r:id="rId3" tooltip="Halo: Combat Evolved"/>
              </a:rPr>
              <a:t>Halo: Combat Evolved</a:t>
            </a:r>
            <a:r>
              <a:rPr lang="en-US" dirty="0">
                <a:latin typeface="+mj-lt"/>
              </a:rPr>
              <a:t> (2001)</a:t>
            </a:r>
          </a:p>
          <a:p>
            <a:r>
              <a:rPr lang="en-US" dirty="0">
                <a:latin typeface="+mj-lt"/>
              </a:rPr>
              <a:t>A first-person shooter where the player assumes the role of the Master Chief, battling various aliens on foot or in vehicles. Enemies use cover very wisely, and employ suppressive fire and grenades. The squad situation affects the individuals, so certain enemies flee when their leader dies. A lot of attention is paid to the little details, with enemies notably throwing back grenades or team-members responding to you bothering them. The underlying "behavior tree" technology has become very popular in the games industry (especially since Halo 2)</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6587" y="4779720"/>
            <a:ext cx="3156614" cy="1775596"/>
          </a:xfrm>
          <a:prstGeom prst="rect">
            <a:avLst/>
          </a:prstGeom>
        </p:spPr>
      </p:pic>
    </p:spTree>
    <p:extLst>
      <p:ext uri="{BB962C8B-B14F-4D97-AF65-F5344CB8AC3E}">
        <p14:creationId xmlns:p14="http://schemas.microsoft.com/office/powerpoint/2010/main" val="3205207074"/>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1828800" y="152400"/>
            <a:ext cx="8229600" cy="814388"/>
          </a:xfrm>
        </p:spPr>
        <p:txBody>
          <a:bodyPr>
            <a:normAutofit/>
          </a:bodyPr>
          <a:lstStyle/>
          <a:p>
            <a:r>
              <a:rPr lang="en-GB" altLang="en-US" sz="3600" dirty="0">
                <a:solidFill>
                  <a:srgbClr val="CD0000"/>
                </a:solidFill>
              </a:rPr>
              <a:t>State Transition Rules</a:t>
            </a:r>
            <a:endParaRPr lang="en-US" altLang="en-US" sz="3600" dirty="0">
              <a:solidFill>
                <a:srgbClr val="CD0000"/>
              </a:solidFill>
            </a:endParaRPr>
          </a:p>
        </p:txBody>
      </p:sp>
      <p:sp>
        <p:nvSpPr>
          <p:cNvPr id="174083" name="Rectangle 3"/>
          <p:cNvSpPr>
            <a:spLocks noGrp="1" noChangeArrowheads="1"/>
          </p:cNvSpPr>
          <p:nvPr>
            <p:ph type="body" idx="1"/>
          </p:nvPr>
        </p:nvSpPr>
        <p:spPr>
          <a:xfrm>
            <a:off x="1828800" y="1219200"/>
            <a:ext cx="8305800" cy="4267200"/>
          </a:xfrm>
        </p:spPr>
        <p:txBody>
          <a:bodyPr>
            <a:normAutofit fontScale="92500"/>
          </a:bodyPr>
          <a:lstStyle/>
          <a:p>
            <a:pPr>
              <a:lnSpc>
                <a:spcPct val="90000"/>
              </a:lnSpc>
            </a:pPr>
            <a:r>
              <a:rPr lang="en-GB" altLang="en-US" sz="2400" dirty="0">
                <a:latin typeface="+mj-lt"/>
              </a:rPr>
              <a:t>The states of an automaton change over time in discrete </a:t>
            </a:r>
            <a:r>
              <a:rPr lang="en-GB" altLang="en-US" sz="2400" i="1" dirty="0" err="1">
                <a:solidFill>
                  <a:srgbClr val="CC3399"/>
                </a:solidFill>
                <a:latin typeface="+mj-lt"/>
              </a:rPr>
              <a:t>timesteps</a:t>
            </a:r>
            <a:endParaRPr lang="en-GB" altLang="en-US" sz="2400" i="1" dirty="0">
              <a:solidFill>
                <a:srgbClr val="CC3399"/>
              </a:solidFill>
              <a:latin typeface="+mj-lt"/>
            </a:endParaRPr>
          </a:p>
          <a:p>
            <a:pPr>
              <a:lnSpc>
                <a:spcPct val="90000"/>
              </a:lnSpc>
            </a:pPr>
            <a:endParaRPr lang="en-GB" altLang="en-US" sz="2400" i="1" dirty="0">
              <a:solidFill>
                <a:srgbClr val="CC3399"/>
              </a:solidFill>
              <a:latin typeface="+mj-lt"/>
            </a:endParaRPr>
          </a:p>
          <a:p>
            <a:pPr>
              <a:lnSpc>
                <a:spcPct val="90000"/>
              </a:lnSpc>
            </a:pPr>
            <a:r>
              <a:rPr lang="en-GB" altLang="en-US" sz="2400" dirty="0">
                <a:latin typeface="+mj-lt"/>
              </a:rPr>
              <a:t>The state of each cell is modified in parallel at each </a:t>
            </a:r>
            <a:r>
              <a:rPr lang="en-GB" altLang="en-US" sz="2400" dirty="0" err="1">
                <a:latin typeface="+mj-lt"/>
              </a:rPr>
              <a:t>timestep</a:t>
            </a:r>
            <a:r>
              <a:rPr lang="en-GB" altLang="en-US" sz="2400" dirty="0">
                <a:latin typeface="+mj-lt"/>
              </a:rPr>
              <a:t> according to the </a:t>
            </a:r>
            <a:r>
              <a:rPr lang="en-GB" altLang="en-US" sz="2400" i="1" dirty="0">
                <a:solidFill>
                  <a:srgbClr val="CC3399"/>
                </a:solidFill>
                <a:latin typeface="+mj-lt"/>
              </a:rPr>
              <a:t>state transition rules</a:t>
            </a:r>
          </a:p>
          <a:p>
            <a:pPr>
              <a:lnSpc>
                <a:spcPct val="90000"/>
              </a:lnSpc>
            </a:pPr>
            <a:endParaRPr lang="en-GB" altLang="en-US" sz="2400" i="1" dirty="0">
              <a:solidFill>
                <a:srgbClr val="CC3399"/>
              </a:solidFill>
              <a:latin typeface="+mj-lt"/>
            </a:endParaRPr>
          </a:p>
          <a:p>
            <a:pPr>
              <a:lnSpc>
                <a:spcPct val="90000"/>
              </a:lnSpc>
            </a:pPr>
            <a:r>
              <a:rPr lang="en-GB" altLang="en-US" sz="2400" dirty="0">
                <a:latin typeface="+mj-lt"/>
              </a:rPr>
              <a:t>These determine the new states of each of the cells in the next </a:t>
            </a:r>
            <a:r>
              <a:rPr lang="en-GB" altLang="en-US" sz="2400" dirty="0" err="1">
                <a:latin typeface="+mj-lt"/>
              </a:rPr>
              <a:t>timestep</a:t>
            </a:r>
            <a:r>
              <a:rPr lang="en-GB" altLang="en-US" sz="2400" dirty="0">
                <a:latin typeface="+mj-lt"/>
              </a:rPr>
              <a:t> from the states of that cells </a:t>
            </a:r>
            <a:r>
              <a:rPr lang="en-GB" altLang="en-US" sz="2400" i="1" dirty="0">
                <a:solidFill>
                  <a:srgbClr val="CC3399"/>
                </a:solidFill>
                <a:latin typeface="+mj-lt"/>
              </a:rPr>
              <a:t>neighbours</a:t>
            </a:r>
            <a:endParaRPr lang="en-GB" altLang="en-US" sz="2400" dirty="0">
              <a:solidFill>
                <a:srgbClr val="CC3399"/>
              </a:solidFill>
              <a:latin typeface="+mj-lt"/>
            </a:endParaRPr>
          </a:p>
          <a:p>
            <a:pPr>
              <a:lnSpc>
                <a:spcPct val="90000"/>
              </a:lnSpc>
              <a:buFont typeface="Wingdings" panose="05000000000000000000" pitchFamily="2" charset="2"/>
              <a:buNone/>
            </a:pPr>
            <a:r>
              <a:rPr lang="en-GB" altLang="en-US" sz="2000" dirty="0">
                <a:latin typeface="Courier New" panose="02070309020205020404" pitchFamily="49" charset="0"/>
              </a:rPr>
              <a:t>For (</a:t>
            </a:r>
            <a:r>
              <a:rPr lang="en-GB" altLang="en-US" sz="2000" dirty="0" err="1">
                <a:latin typeface="Courier New" panose="02070309020205020404" pitchFamily="49" charset="0"/>
              </a:rPr>
              <a:t>int</a:t>
            </a:r>
            <a:r>
              <a:rPr lang="en-GB" altLang="en-US" sz="2000" dirty="0">
                <a:latin typeface="Courier New" panose="02070309020205020404" pitchFamily="49" charset="0"/>
              </a:rPr>
              <a:t> </a:t>
            </a:r>
            <a:r>
              <a:rPr lang="en-GB" altLang="en-US" sz="2000" dirty="0" err="1">
                <a:latin typeface="Courier New" panose="02070309020205020404" pitchFamily="49" charset="0"/>
              </a:rPr>
              <a:t>i</a:t>
            </a:r>
            <a:r>
              <a:rPr lang="en-GB" altLang="en-US" sz="2000" dirty="0">
                <a:latin typeface="Courier New" panose="02070309020205020404" pitchFamily="49" charset="0"/>
              </a:rPr>
              <a:t>=0 to </a:t>
            </a:r>
            <a:r>
              <a:rPr lang="en-GB" altLang="en-US" sz="2000" dirty="0" err="1">
                <a:latin typeface="Courier New" panose="02070309020205020404" pitchFamily="49" charset="0"/>
              </a:rPr>
              <a:t>CellCount</a:t>
            </a:r>
            <a:r>
              <a:rPr lang="en-GB" altLang="en-US" sz="2000" dirty="0">
                <a:latin typeface="Courier New" panose="02070309020205020404" pitchFamily="49" charset="0"/>
              </a:rPr>
              <a:t>)</a:t>
            </a:r>
          </a:p>
          <a:p>
            <a:pPr>
              <a:lnSpc>
                <a:spcPct val="90000"/>
              </a:lnSpc>
              <a:buFont typeface="Wingdings" panose="05000000000000000000" pitchFamily="2" charset="2"/>
              <a:buNone/>
            </a:pPr>
            <a:r>
              <a:rPr lang="en-GB" altLang="en-US" sz="2000" dirty="0">
                <a:latin typeface="Courier New" panose="02070309020205020404" pitchFamily="49" charset="0"/>
              </a:rPr>
              <a:t>{</a:t>
            </a:r>
          </a:p>
          <a:p>
            <a:pPr>
              <a:lnSpc>
                <a:spcPct val="90000"/>
              </a:lnSpc>
              <a:buFont typeface="Wingdings" panose="05000000000000000000" pitchFamily="2" charset="2"/>
              <a:buNone/>
            </a:pPr>
            <a:r>
              <a:rPr lang="en-GB" altLang="en-US" sz="2000" dirty="0">
                <a:latin typeface="Courier New" panose="02070309020205020404" pitchFamily="49" charset="0"/>
              </a:rPr>
              <a:t>	Cell[</a:t>
            </a:r>
            <a:r>
              <a:rPr lang="en-GB" altLang="en-US" sz="2000" dirty="0" err="1">
                <a:latin typeface="Courier New" panose="02070309020205020404" pitchFamily="49" charset="0"/>
              </a:rPr>
              <a:t>i</a:t>
            </a:r>
            <a:r>
              <a:rPr lang="en-GB" altLang="en-US" sz="2000" dirty="0">
                <a:latin typeface="Courier New" panose="02070309020205020404" pitchFamily="49" charset="0"/>
              </a:rPr>
              <a:t>].State[t+1] = STR(Cell[</a:t>
            </a:r>
            <a:r>
              <a:rPr lang="en-GB" altLang="en-US" sz="2000" dirty="0" err="1">
                <a:latin typeface="Courier New" panose="02070309020205020404" pitchFamily="49" charset="0"/>
              </a:rPr>
              <a:t>i</a:t>
            </a:r>
            <a:r>
              <a:rPr lang="en-GB" altLang="en-US" sz="2000" dirty="0">
                <a:latin typeface="Courier New" panose="02070309020205020404" pitchFamily="49" charset="0"/>
              </a:rPr>
              <a:t>].</a:t>
            </a:r>
            <a:r>
              <a:rPr lang="en-GB" altLang="en-US" sz="2000" dirty="0" err="1">
                <a:latin typeface="Courier New" panose="02070309020205020404" pitchFamily="49" charset="0"/>
              </a:rPr>
              <a:t>Neighbour.State</a:t>
            </a:r>
            <a:r>
              <a:rPr lang="en-GB" altLang="en-US" sz="2000" dirty="0">
                <a:latin typeface="Courier New" panose="02070309020205020404" pitchFamily="49" charset="0"/>
              </a:rPr>
              <a:t>[t]</a:t>
            </a:r>
          </a:p>
          <a:p>
            <a:pPr>
              <a:lnSpc>
                <a:spcPct val="90000"/>
              </a:lnSpc>
              <a:buFont typeface="Wingdings" panose="05000000000000000000" pitchFamily="2" charset="2"/>
              <a:buNone/>
            </a:pPr>
            <a:r>
              <a:rPr lang="en-GB" altLang="en-US" sz="2000" dirty="0">
                <a:latin typeface="Courier New" panose="02070309020205020404" pitchFamily="49" charset="0"/>
              </a:rPr>
              <a:t>}</a:t>
            </a:r>
            <a:endParaRPr lang="en-US" altLang="en-US" sz="2000" dirty="0">
              <a:latin typeface="Courier New" panose="02070309020205020404" pitchFamily="49" charset="0"/>
            </a:endParaRPr>
          </a:p>
        </p:txBody>
      </p:sp>
    </p:spTree>
    <p:extLst>
      <p:ext uri="{BB962C8B-B14F-4D97-AF65-F5344CB8AC3E}">
        <p14:creationId xmlns:p14="http://schemas.microsoft.com/office/powerpoint/2010/main" val="3429446736"/>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a:xfrm>
            <a:off x="431800" y="254000"/>
            <a:ext cx="8229600" cy="762000"/>
          </a:xfrm>
        </p:spPr>
        <p:txBody>
          <a:bodyPr>
            <a:normAutofit/>
          </a:bodyPr>
          <a:lstStyle/>
          <a:p>
            <a:r>
              <a:rPr lang="en-GB" altLang="en-US" sz="4000" dirty="0" smtClean="0">
                <a:solidFill>
                  <a:srgbClr val="CD0000"/>
                </a:solidFill>
              </a:rPr>
              <a:t>Neighbourhoods</a:t>
            </a:r>
            <a:endParaRPr lang="en-US" altLang="en-US" sz="4000" dirty="0">
              <a:solidFill>
                <a:srgbClr val="CD0000"/>
              </a:solidFill>
            </a:endParaRPr>
          </a:p>
        </p:txBody>
      </p:sp>
      <p:sp>
        <p:nvSpPr>
          <p:cNvPr id="175107" name="Rectangle 3"/>
          <p:cNvSpPr>
            <a:spLocks noGrp="1" noChangeArrowheads="1"/>
          </p:cNvSpPr>
          <p:nvPr>
            <p:ph type="body" idx="1"/>
          </p:nvPr>
        </p:nvSpPr>
        <p:spPr>
          <a:xfrm>
            <a:off x="1752600" y="1143001"/>
            <a:ext cx="8229600" cy="4525963"/>
          </a:xfrm>
        </p:spPr>
        <p:txBody>
          <a:bodyPr/>
          <a:lstStyle/>
          <a:p>
            <a:r>
              <a:rPr lang="en-GB" altLang="en-US" sz="2400" dirty="0" smtClean="0">
                <a:latin typeface="+mj-lt"/>
              </a:rPr>
              <a:t>Neighbourhood's </a:t>
            </a:r>
            <a:r>
              <a:rPr lang="en-GB" altLang="en-US" sz="2400" dirty="0">
                <a:latin typeface="+mj-lt"/>
              </a:rPr>
              <a:t>are important as mechanisms for controlling the execution of the CA</a:t>
            </a:r>
          </a:p>
          <a:p>
            <a:endParaRPr lang="en-GB" altLang="en-US" sz="2400" dirty="0">
              <a:latin typeface="+mj-lt"/>
            </a:endParaRPr>
          </a:p>
          <a:p>
            <a:r>
              <a:rPr lang="en-GB" altLang="en-US" sz="2400" dirty="0" smtClean="0">
                <a:latin typeface="+mj-lt"/>
              </a:rPr>
              <a:t>Neighbourhoods </a:t>
            </a:r>
            <a:r>
              <a:rPr lang="en-GB" altLang="en-US" sz="2400" dirty="0">
                <a:latin typeface="+mj-lt"/>
              </a:rPr>
              <a:t>determine the extent of the interaction between cells in the grid</a:t>
            </a:r>
          </a:p>
          <a:p>
            <a:endParaRPr lang="en-GB" altLang="en-US" sz="2400" dirty="0">
              <a:latin typeface="+mj-lt"/>
            </a:endParaRPr>
          </a:p>
          <a:p>
            <a:r>
              <a:rPr lang="en-GB" altLang="en-US" sz="2400" dirty="0">
                <a:latin typeface="+mj-lt"/>
              </a:rPr>
              <a:t>Two popular </a:t>
            </a:r>
            <a:r>
              <a:rPr lang="en-GB" altLang="en-US" sz="2400" dirty="0" smtClean="0">
                <a:latin typeface="+mj-lt"/>
              </a:rPr>
              <a:t>neighbourhoods </a:t>
            </a:r>
            <a:r>
              <a:rPr lang="en-GB" altLang="en-US" sz="2400" dirty="0">
                <a:latin typeface="+mj-lt"/>
              </a:rPr>
              <a:t>are:</a:t>
            </a:r>
            <a:endParaRPr lang="en-US" altLang="en-US" sz="2400" dirty="0">
              <a:latin typeface="+mj-lt"/>
            </a:endParaRPr>
          </a:p>
        </p:txBody>
      </p:sp>
      <p:pic>
        <p:nvPicPr>
          <p:cNvPr id="175108" name="Picture 4" descr="C:\Documents and Settings\ed\My Documents\Teaching\Chapter 10\Figures\Figure10-1.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4198938"/>
            <a:ext cx="5272088" cy="265906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494263658"/>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442414" y="457484"/>
            <a:ext cx="10515600" cy="1325563"/>
          </a:xfrm>
        </p:spPr>
        <p:txBody>
          <a:bodyPr>
            <a:normAutofit/>
          </a:bodyPr>
          <a:lstStyle/>
          <a:p>
            <a:r>
              <a:rPr lang="en-US" sz="4000" dirty="0">
                <a:solidFill>
                  <a:srgbClr val="CD0000"/>
                </a:solidFill>
              </a:rPr>
              <a:t>Fractals</a:t>
            </a:r>
          </a:p>
        </p:txBody>
      </p:sp>
      <p:sp>
        <p:nvSpPr>
          <p:cNvPr id="172035" name="Rectangle 3"/>
          <p:cNvSpPr>
            <a:spLocks noGrp="1" noChangeArrowheads="1"/>
          </p:cNvSpPr>
          <p:nvPr>
            <p:ph type="body" idx="1"/>
          </p:nvPr>
        </p:nvSpPr>
        <p:spPr/>
        <p:txBody>
          <a:bodyPr/>
          <a:lstStyle/>
          <a:p>
            <a:pPr>
              <a:buFontTx/>
              <a:buNone/>
            </a:pPr>
            <a:r>
              <a:rPr lang="en-US" dirty="0">
                <a:latin typeface="+mj-lt"/>
              </a:rPr>
              <a:t>The term </a:t>
            </a:r>
            <a:r>
              <a:rPr lang="en-US" i="1" dirty="0">
                <a:solidFill>
                  <a:srgbClr val="CD0000"/>
                </a:solidFill>
                <a:latin typeface="+mj-lt"/>
              </a:rPr>
              <a:t>fractal</a:t>
            </a:r>
            <a:r>
              <a:rPr lang="en-US" dirty="0">
                <a:solidFill>
                  <a:srgbClr val="CD0000"/>
                </a:solidFill>
                <a:latin typeface="+mj-lt"/>
              </a:rPr>
              <a:t> </a:t>
            </a:r>
            <a:r>
              <a:rPr lang="en-US" dirty="0">
                <a:latin typeface="+mj-lt"/>
              </a:rPr>
              <a:t>was coined in 1975 by </a:t>
            </a:r>
            <a:r>
              <a:rPr lang="en-US" dirty="0" err="1">
                <a:latin typeface="+mj-lt"/>
              </a:rPr>
              <a:t>Benoît</a:t>
            </a:r>
            <a:r>
              <a:rPr lang="en-US" dirty="0">
                <a:latin typeface="+mj-lt"/>
              </a:rPr>
              <a:t> Mandelbrot, from the Latin </a:t>
            </a:r>
            <a:r>
              <a:rPr lang="en-US" i="1" dirty="0" err="1">
                <a:latin typeface="+mj-lt"/>
              </a:rPr>
              <a:t>fractus</a:t>
            </a:r>
            <a:r>
              <a:rPr lang="en-US" dirty="0">
                <a:latin typeface="+mj-lt"/>
              </a:rPr>
              <a:t>, meaning "broken" or "fractured".</a:t>
            </a:r>
          </a:p>
          <a:p>
            <a:pPr>
              <a:buFontTx/>
              <a:buNone/>
            </a:pPr>
            <a:r>
              <a:rPr lang="en-US" dirty="0">
                <a:latin typeface="+mj-lt"/>
              </a:rPr>
              <a:t>(colloquial) a shape that is recursively constructed or self-similar, that is, a shape that appears similar at all scales of magnification.</a:t>
            </a:r>
          </a:p>
          <a:p>
            <a:pPr>
              <a:buFontTx/>
              <a:buNone/>
            </a:pPr>
            <a:r>
              <a:rPr lang="en-US" dirty="0">
                <a:latin typeface="+mj-lt"/>
              </a:rPr>
              <a:t>(mathematics) a geometric object that has a </a:t>
            </a:r>
            <a:r>
              <a:rPr lang="en-US" dirty="0" err="1">
                <a:latin typeface="+mj-lt"/>
              </a:rPr>
              <a:t>Hausdorff</a:t>
            </a:r>
            <a:r>
              <a:rPr lang="en-US" dirty="0">
                <a:latin typeface="+mj-lt"/>
              </a:rPr>
              <a:t> dimension greater than its topological dimension.</a:t>
            </a:r>
          </a:p>
        </p:txBody>
      </p:sp>
    </p:spTree>
    <p:extLst>
      <p:ext uri="{BB962C8B-B14F-4D97-AF65-F5344CB8AC3E}">
        <p14:creationId xmlns:p14="http://schemas.microsoft.com/office/powerpoint/2010/main" val="146292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2035">
                                            <p:txEl>
                                              <p:pRg st="1" end="1"/>
                                            </p:txEl>
                                          </p:spTgt>
                                        </p:tgtEl>
                                        <p:attrNameLst>
                                          <p:attrName>style.visibility</p:attrName>
                                        </p:attrNameLst>
                                      </p:cBhvr>
                                      <p:to>
                                        <p:strVal val="visible"/>
                                      </p:to>
                                    </p:set>
                                    <p:animEffect transition="in" filter="fade">
                                      <p:cBhvr>
                                        <p:cTn id="7" dur="1000"/>
                                        <p:tgtEl>
                                          <p:spTgt spid="172035">
                                            <p:txEl>
                                              <p:pRg st="1" end="1"/>
                                            </p:txEl>
                                          </p:spTgt>
                                        </p:tgtEl>
                                      </p:cBhvr>
                                    </p:animEffect>
                                    <p:anim calcmode="lin" valueType="num">
                                      <p:cBhvr>
                                        <p:cTn id="8" dur="1000" fill="hold"/>
                                        <p:tgtEl>
                                          <p:spTgt spid="17203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7203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2035">
                                            <p:txEl>
                                              <p:pRg st="2" end="2"/>
                                            </p:txEl>
                                          </p:spTgt>
                                        </p:tgtEl>
                                        <p:attrNameLst>
                                          <p:attrName>style.visibility</p:attrName>
                                        </p:attrNameLst>
                                      </p:cBhvr>
                                      <p:to>
                                        <p:strVal val="visible"/>
                                      </p:to>
                                    </p:set>
                                    <p:animEffect transition="in" filter="fade">
                                      <p:cBhvr>
                                        <p:cTn id="14" dur="1000"/>
                                        <p:tgtEl>
                                          <p:spTgt spid="172035">
                                            <p:txEl>
                                              <p:pRg st="2" end="2"/>
                                            </p:txEl>
                                          </p:spTgt>
                                        </p:tgtEl>
                                      </p:cBhvr>
                                    </p:animEffect>
                                    <p:anim calcmode="lin" valueType="num">
                                      <p:cBhvr>
                                        <p:cTn id="15" dur="1000" fill="hold"/>
                                        <p:tgtEl>
                                          <p:spTgt spid="17203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7203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4815"/>
            <a:ext cx="8596668" cy="1320800"/>
          </a:xfrm>
        </p:spPr>
        <p:txBody>
          <a:bodyPr/>
          <a:lstStyle/>
          <a:p>
            <a:r>
              <a:rPr lang="en-US" dirty="0">
                <a:solidFill>
                  <a:srgbClr val="CD0000"/>
                </a:solidFill>
              </a:rPr>
              <a:t>Opponent Modeling</a:t>
            </a:r>
          </a:p>
        </p:txBody>
      </p:sp>
      <p:sp>
        <p:nvSpPr>
          <p:cNvPr id="5" name="Content Placeholder 4"/>
          <p:cNvSpPr>
            <a:spLocks noGrp="1"/>
          </p:cNvSpPr>
          <p:nvPr>
            <p:ph idx="1"/>
          </p:nvPr>
        </p:nvSpPr>
        <p:spPr>
          <a:xfrm>
            <a:off x="743304" y="1646791"/>
            <a:ext cx="10615506" cy="3880773"/>
          </a:xfrm>
        </p:spPr>
        <p:txBody>
          <a:bodyPr>
            <a:normAutofit fontScale="92500" lnSpcReduction="10000"/>
          </a:bodyPr>
          <a:lstStyle/>
          <a:p>
            <a:r>
              <a:rPr lang="en-US" dirty="0">
                <a:latin typeface="+mj-lt"/>
              </a:rPr>
              <a:t>Game Theory based opponent modeling - </a:t>
            </a:r>
            <a:r>
              <a:rPr lang="en-US" dirty="0">
                <a:latin typeface="+mj-lt"/>
                <a:hlinkClick r:id="rId3"/>
              </a:rPr>
              <a:t>https://www.cs.cmu.edu/~sganzfri/DBBR_AAMAS11.pdf</a:t>
            </a:r>
            <a:endParaRPr lang="en-US" dirty="0">
              <a:latin typeface="+mj-lt"/>
            </a:endParaRPr>
          </a:p>
          <a:p>
            <a:r>
              <a:rPr lang="en-US" dirty="0">
                <a:latin typeface="+mj-lt"/>
              </a:rPr>
              <a:t>The math is based on Game Theory and Probabilistic analysis</a:t>
            </a:r>
          </a:p>
          <a:p>
            <a:r>
              <a:rPr lang="en-US" dirty="0">
                <a:latin typeface="+mj-lt"/>
              </a:rPr>
              <a:t>Spring - </a:t>
            </a:r>
            <a:r>
              <a:rPr lang="en-US" dirty="0">
                <a:latin typeface="+mj-lt"/>
                <a:hlinkClick r:id="rId4"/>
              </a:rPr>
              <a:t>https://dke.maastrichtuniversity.nl/frederik.schadd/wp-content/uploads/2013/04/Game-On-07-submission.pdf</a:t>
            </a:r>
            <a:endParaRPr lang="en-US" dirty="0">
              <a:latin typeface="+mj-lt"/>
            </a:endParaRPr>
          </a:p>
          <a:p>
            <a:r>
              <a:rPr lang="en-US" dirty="0">
                <a:latin typeface="+mj-lt"/>
              </a:rPr>
              <a:t>Hierarchically structured classification</a:t>
            </a:r>
          </a:p>
          <a:p>
            <a:r>
              <a:rPr lang="en-US" dirty="0">
                <a:latin typeface="+mj-lt"/>
              </a:rPr>
              <a:t>Used SPRING as the test bed – RTS game, win by capturing opponent’s base</a:t>
            </a:r>
          </a:p>
          <a:p>
            <a:r>
              <a:rPr lang="en-US" dirty="0">
                <a:latin typeface="+mj-lt"/>
              </a:rPr>
              <a:t>Each action is an event</a:t>
            </a:r>
          </a:p>
          <a:p>
            <a:r>
              <a:rPr lang="en-US" dirty="0">
                <a:latin typeface="+mj-lt"/>
              </a:rPr>
              <a:t>Events are then classified with a threshold</a:t>
            </a:r>
          </a:p>
        </p:txBody>
      </p:sp>
    </p:spTree>
    <p:extLst>
      <p:ext uri="{BB962C8B-B14F-4D97-AF65-F5344CB8AC3E}">
        <p14:creationId xmlns:p14="http://schemas.microsoft.com/office/powerpoint/2010/main" val="128207408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4815"/>
            <a:ext cx="8596668" cy="1320800"/>
          </a:xfrm>
        </p:spPr>
        <p:txBody>
          <a:bodyPr/>
          <a:lstStyle/>
          <a:p>
            <a:r>
              <a:rPr lang="en-US" dirty="0">
                <a:solidFill>
                  <a:srgbClr val="CD0000"/>
                </a:solidFill>
              </a:rPr>
              <a:t>Procedural Content Generation</a:t>
            </a:r>
          </a:p>
        </p:txBody>
      </p:sp>
      <p:sp>
        <p:nvSpPr>
          <p:cNvPr id="5" name="Content Placeholder 4"/>
          <p:cNvSpPr>
            <a:spLocks noGrp="1"/>
          </p:cNvSpPr>
          <p:nvPr>
            <p:ph idx="1"/>
          </p:nvPr>
        </p:nvSpPr>
        <p:spPr>
          <a:xfrm>
            <a:off x="677334" y="1217908"/>
            <a:ext cx="10615506" cy="5259092"/>
          </a:xfrm>
        </p:spPr>
        <p:txBody>
          <a:bodyPr>
            <a:normAutofit fontScale="92500" lnSpcReduction="20000"/>
          </a:bodyPr>
          <a:lstStyle/>
          <a:p>
            <a:r>
              <a:rPr lang="en-US" dirty="0">
                <a:latin typeface="+mj-lt"/>
              </a:rPr>
              <a:t>A good start - </a:t>
            </a:r>
            <a:r>
              <a:rPr lang="en-US" dirty="0">
                <a:latin typeface="+mj-lt"/>
                <a:hlinkClick r:id="rId3"/>
              </a:rPr>
              <a:t>http://pcgbook.com/</a:t>
            </a:r>
            <a:endParaRPr lang="en-US" dirty="0">
              <a:latin typeface="+mj-lt"/>
            </a:endParaRPr>
          </a:p>
          <a:p>
            <a:r>
              <a:rPr lang="en-US" dirty="0">
                <a:latin typeface="+mj-lt"/>
              </a:rPr>
              <a:t>Places to use PCG - </a:t>
            </a:r>
            <a:r>
              <a:rPr lang="en-US" dirty="0">
                <a:latin typeface="+mj-lt"/>
                <a:hlinkClick r:id="rId4"/>
              </a:rPr>
              <a:t>http://www.ds.ewi.tudelft.nl/~iosup/pcg-g-survey11tomccap_cr.pdf</a:t>
            </a:r>
            <a:endParaRPr lang="en-US" dirty="0">
              <a:latin typeface="+mj-lt"/>
            </a:endParaRPr>
          </a:p>
          <a:p>
            <a:pPr lvl="1"/>
            <a:r>
              <a:rPr lang="en-US" dirty="0">
                <a:latin typeface="+mj-lt"/>
              </a:rPr>
              <a:t>Game Bits – foliage, buildings, sound, etc..</a:t>
            </a:r>
          </a:p>
          <a:p>
            <a:pPr lvl="1"/>
            <a:r>
              <a:rPr lang="en-US" dirty="0">
                <a:latin typeface="+mj-lt"/>
              </a:rPr>
              <a:t>Game Space – maps, internal structures, etc..</a:t>
            </a:r>
          </a:p>
          <a:p>
            <a:pPr lvl="1"/>
            <a:r>
              <a:rPr lang="en-US" dirty="0">
                <a:latin typeface="+mj-lt"/>
              </a:rPr>
              <a:t>Game Systems – actor evolution (</a:t>
            </a:r>
            <a:r>
              <a:rPr lang="en-US" dirty="0" err="1">
                <a:latin typeface="+mj-lt"/>
              </a:rPr>
              <a:t>Ultima</a:t>
            </a:r>
            <a:r>
              <a:rPr lang="en-US" dirty="0">
                <a:latin typeface="+mj-lt"/>
              </a:rPr>
              <a:t> Online), entity behavior (Watch Dogs 2)</a:t>
            </a:r>
          </a:p>
          <a:p>
            <a:pPr lvl="1"/>
            <a:r>
              <a:rPr lang="en-US" dirty="0">
                <a:latin typeface="+mj-lt"/>
              </a:rPr>
              <a:t>Game Scenarios – Story of the game (Bethesda games), Story Levels (Super Mario Bros)</a:t>
            </a:r>
          </a:p>
          <a:p>
            <a:pPr lvl="1"/>
            <a:r>
              <a:rPr lang="en-US" dirty="0">
                <a:latin typeface="+mj-lt"/>
              </a:rPr>
              <a:t>Derived Content – Customization (Dishonored)</a:t>
            </a:r>
          </a:p>
          <a:p>
            <a:r>
              <a:rPr lang="en-US" dirty="0" err="1">
                <a:latin typeface="+mj-lt"/>
              </a:rPr>
              <a:t>Challeneges</a:t>
            </a:r>
            <a:r>
              <a:rPr lang="en-US" dirty="0">
                <a:latin typeface="+mj-lt"/>
              </a:rPr>
              <a:t> and future of PCG - </a:t>
            </a:r>
            <a:r>
              <a:rPr lang="en-US" dirty="0">
                <a:latin typeface="+mj-lt"/>
                <a:hlinkClick r:id="rId5"/>
              </a:rPr>
              <a:t>http://drops.dagstuhl.de/opus/volltexte/2013/4336/pdf/7.pdf</a:t>
            </a:r>
            <a:endParaRPr lang="en-US" dirty="0">
              <a:latin typeface="+mj-lt"/>
            </a:endParaRPr>
          </a:p>
          <a:p>
            <a:pPr lvl="1"/>
            <a:r>
              <a:rPr lang="en-US" dirty="0">
                <a:latin typeface="+mj-lt"/>
              </a:rPr>
              <a:t>Usually custom built</a:t>
            </a:r>
          </a:p>
          <a:p>
            <a:pPr lvl="1"/>
            <a:r>
              <a:rPr lang="en-US" dirty="0">
                <a:latin typeface="+mj-lt"/>
              </a:rPr>
              <a:t>State of the art and uses of PCG techniques in the above mentioned areas</a:t>
            </a:r>
          </a:p>
          <a:p>
            <a:r>
              <a:rPr lang="en-US" dirty="0">
                <a:latin typeface="+mj-lt"/>
              </a:rPr>
              <a:t>PCG used in Unreal Engine</a:t>
            </a:r>
          </a:p>
          <a:p>
            <a:pPr lvl="1"/>
            <a:r>
              <a:rPr lang="en-US" dirty="0">
                <a:latin typeface="+mj-lt"/>
              </a:rPr>
              <a:t>Foliage generator</a:t>
            </a:r>
          </a:p>
        </p:txBody>
      </p:sp>
    </p:spTree>
    <p:extLst>
      <p:ext uri="{BB962C8B-B14F-4D97-AF65-F5344CB8AC3E}">
        <p14:creationId xmlns:p14="http://schemas.microsoft.com/office/powerpoint/2010/main" val="42929494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normAutofit/>
          </a:bodyPr>
          <a:lstStyle/>
          <a:p>
            <a:r>
              <a:rPr lang="en-US" sz="4000" dirty="0">
                <a:solidFill>
                  <a:srgbClr val="CD0000"/>
                </a:solidFill>
              </a:rPr>
              <a:t>L-Systems</a:t>
            </a:r>
          </a:p>
        </p:txBody>
      </p:sp>
      <p:sp>
        <p:nvSpPr>
          <p:cNvPr id="179203" name="Rectangle 3"/>
          <p:cNvSpPr>
            <a:spLocks noGrp="1" noChangeArrowheads="1"/>
          </p:cNvSpPr>
          <p:nvPr>
            <p:ph type="body" idx="1"/>
          </p:nvPr>
        </p:nvSpPr>
        <p:spPr/>
        <p:txBody>
          <a:bodyPr/>
          <a:lstStyle/>
          <a:p>
            <a:r>
              <a:rPr lang="en-US" dirty="0">
                <a:latin typeface="+mj-lt"/>
              </a:rPr>
              <a:t>An </a:t>
            </a:r>
            <a:r>
              <a:rPr lang="en-US" i="1" dirty="0">
                <a:latin typeface="+mj-lt"/>
                <a:hlinkClick r:id="rId3"/>
              </a:rPr>
              <a:t>L-system</a:t>
            </a:r>
            <a:r>
              <a:rPr lang="en-US" dirty="0">
                <a:latin typeface="+mj-lt"/>
                <a:hlinkClick r:id="rId3"/>
              </a:rPr>
              <a:t> or </a:t>
            </a:r>
            <a:r>
              <a:rPr lang="en-US" i="1" dirty="0" err="1">
                <a:latin typeface="+mj-lt"/>
                <a:hlinkClick r:id="rId3"/>
              </a:rPr>
              <a:t>Lindenmayer</a:t>
            </a:r>
            <a:r>
              <a:rPr lang="en-US" i="1" dirty="0">
                <a:latin typeface="+mj-lt"/>
                <a:hlinkClick r:id="rId3"/>
              </a:rPr>
              <a:t> system</a:t>
            </a:r>
            <a:r>
              <a:rPr lang="en-US" i="1" dirty="0">
                <a:latin typeface="+mj-lt"/>
              </a:rPr>
              <a:t>,</a:t>
            </a:r>
            <a:r>
              <a:rPr lang="en-US" dirty="0">
                <a:latin typeface="+mj-lt"/>
              </a:rPr>
              <a:t> after </a:t>
            </a:r>
            <a:r>
              <a:rPr lang="en-US" dirty="0" err="1">
                <a:latin typeface="+mj-lt"/>
              </a:rPr>
              <a:t>Aristid</a:t>
            </a:r>
            <a:r>
              <a:rPr lang="en-US" dirty="0">
                <a:latin typeface="+mj-lt"/>
              </a:rPr>
              <a:t> </a:t>
            </a:r>
            <a:r>
              <a:rPr lang="en-US" dirty="0" err="1">
                <a:latin typeface="+mj-lt"/>
              </a:rPr>
              <a:t>Lindenmayer</a:t>
            </a:r>
            <a:r>
              <a:rPr lang="en-US" dirty="0">
                <a:latin typeface="+mj-lt"/>
              </a:rPr>
              <a:t> (1925–1989), is a formal grammar (a set of rules and symbols) most famously used to model the growth processes of plant development, though able to model the morphology of a variety of organisms. </a:t>
            </a:r>
          </a:p>
          <a:p>
            <a:r>
              <a:rPr lang="en-US" dirty="0">
                <a:latin typeface="+mj-lt"/>
              </a:rPr>
              <a:t>L-systems can also be used to generate self-similar fractals such as iterated function systems. </a:t>
            </a:r>
          </a:p>
        </p:txBody>
      </p:sp>
    </p:spTree>
    <p:extLst>
      <p:ext uri="{BB962C8B-B14F-4D97-AF65-F5344CB8AC3E}">
        <p14:creationId xmlns:p14="http://schemas.microsoft.com/office/powerpoint/2010/main" val="3019641122"/>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normAutofit/>
          </a:bodyPr>
          <a:lstStyle/>
          <a:p>
            <a:r>
              <a:rPr lang="en-US" sz="4000" dirty="0">
                <a:solidFill>
                  <a:srgbClr val="CD0000"/>
                </a:solidFill>
              </a:rPr>
              <a:t>L-System Grammar</a:t>
            </a:r>
          </a:p>
        </p:txBody>
      </p:sp>
      <p:sp>
        <p:nvSpPr>
          <p:cNvPr id="191491" name="Rectangle 3"/>
          <p:cNvSpPr>
            <a:spLocks noGrp="1" noChangeArrowheads="1"/>
          </p:cNvSpPr>
          <p:nvPr>
            <p:ph type="body" idx="1"/>
          </p:nvPr>
        </p:nvSpPr>
        <p:spPr/>
        <p:txBody>
          <a:bodyPr/>
          <a:lstStyle/>
          <a:p>
            <a:r>
              <a:rPr lang="en-US" b="1" dirty="0">
                <a:latin typeface="+mj-lt"/>
              </a:rPr>
              <a:t>G</a:t>
            </a:r>
            <a:r>
              <a:rPr lang="en-US" dirty="0">
                <a:latin typeface="+mj-lt"/>
              </a:rPr>
              <a:t> = {</a:t>
            </a:r>
            <a:r>
              <a:rPr lang="en-US" i="1" dirty="0">
                <a:latin typeface="+mj-lt"/>
              </a:rPr>
              <a:t>V</a:t>
            </a:r>
            <a:r>
              <a:rPr lang="en-US" dirty="0">
                <a:latin typeface="+mj-lt"/>
              </a:rPr>
              <a:t>, </a:t>
            </a:r>
            <a:r>
              <a:rPr lang="en-US" i="1" dirty="0">
                <a:latin typeface="+mj-lt"/>
              </a:rPr>
              <a:t>S</a:t>
            </a:r>
            <a:r>
              <a:rPr lang="en-US" dirty="0">
                <a:latin typeface="+mj-lt"/>
              </a:rPr>
              <a:t>, ω, </a:t>
            </a:r>
            <a:r>
              <a:rPr lang="en-US" i="1" dirty="0">
                <a:latin typeface="+mj-lt"/>
              </a:rPr>
              <a:t>P</a:t>
            </a:r>
            <a:r>
              <a:rPr lang="en-US" dirty="0">
                <a:latin typeface="+mj-lt"/>
              </a:rPr>
              <a:t>}, where</a:t>
            </a:r>
          </a:p>
          <a:p>
            <a:pPr lvl="1"/>
            <a:r>
              <a:rPr lang="en-US" b="1" dirty="0">
                <a:latin typeface="+mj-lt"/>
              </a:rPr>
              <a:t>V</a:t>
            </a:r>
            <a:r>
              <a:rPr lang="en-US" dirty="0">
                <a:latin typeface="+mj-lt"/>
              </a:rPr>
              <a:t> (the </a:t>
            </a:r>
            <a:r>
              <a:rPr lang="en-US" i="1" dirty="0">
                <a:latin typeface="+mj-lt"/>
              </a:rPr>
              <a:t>alphabet</a:t>
            </a:r>
            <a:r>
              <a:rPr lang="en-US" dirty="0">
                <a:latin typeface="+mj-lt"/>
              </a:rPr>
              <a:t>) is a set of variables</a:t>
            </a:r>
          </a:p>
          <a:p>
            <a:pPr lvl="1"/>
            <a:r>
              <a:rPr lang="en-US" b="1" dirty="0">
                <a:latin typeface="+mj-lt"/>
              </a:rPr>
              <a:t>S</a:t>
            </a:r>
            <a:r>
              <a:rPr lang="en-US" dirty="0">
                <a:latin typeface="+mj-lt"/>
              </a:rPr>
              <a:t> is a set of constant symbols</a:t>
            </a:r>
          </a:p>
          <a:p>
            <a:pPr lvl="1"/>
            <a:r>
              <a:rPr lang="en-US" b="1" dirty="0">
                <a:latin typeface="+mj-lt"/>
              </a:rPr>
              <a:t>ω</a:t>
            </a:r>
            <a:r>
              <a:rPr lang="en-US" dirty="0">
                <a:latin typeface="+mj-lt"/>
              </a:rPr>
              <a:t> (</a:t>
            </a:r>
            <a:r>
              <a:rPr lang="en-US" i="1" dirty="0">
                <a:latin typeface="+mj-lt"/>
              </a:rPr>
              <a:t>start</a:t>
            </a:r>
            <a:r>
              <a:rPr lang="en-US" dirty="0">
                <a:latin typeface="+mj-lt"/>
              </a:rPr>
              <a:t>, </a:t>
            </a:r>
            <a:r>
              <a:rPr lang="en-US" i="1" dirty="0">
                <a:latin typeface="+mj-lt"/>
              </a:rPr>
              <a:t>axiom</a:t>
            </a:r>
            <a:r>
              <a:rPr lang="en-US" dirty="0">
                <a:latin typeface="+mj-lt"/>
              </a:rPr>
              <a:t> or </a:t>
            </a:r>
            <a:r>
              <a:rPr lang="en-US" i="1" dirty="0">
                <a:latin typeface="+mj-lt"/>
              </a:rPr>
              <a:t>initiator</a:t>
            </a:r>
            <a:r>
              <a:rPr lang="en-US" dirty="0">
                <a:latin typeface="+mj-lt"/>
              </a:rPr>
              <a:t>) is a string of symbols from </a:t>
            </a:r>
            <a:r>
              <a:rPr lang="en-US" b="1" dirty="0">
                <a:latin typeface="+mj-lt"/>
              </a:rPr>
              <a:t>V</a:t>
            </a:r>
            <a:r>
              <a:rPr lang="en-US" dirty="0">
                <a:latin typeface="+mj-lt"/>
              </a:rPr>
              <a:t> defining the initial state of the system </a:t>
            </a:r>
          </a:p>
          <a:p>
            <a:pPr lvl="1"/>
            <a:r>
              <a:rPr lang="en-US" b="1" dirty="0">
                <a:latin typeface="+mj-lt"/>
              </a:rPr>
              <a:t>P</a:t>
            </a:r>
            <a:r>
              <a:rPr lang="en-US" dirty="0">
                <a:latin typeface="+mj-lt"/>
              </a:rPr>
              <a:t> is a set of </a:t>
            </a:r>
            <a:r>
              <a:rPr lang="en-US" i="1" dirty="0">
                <a:latin typeface="+mj-lt"/>
              </a:rPr>
              <a:t>rules</a:t>
            </a:r>
            <a:r>
              <a:rPr lang="en-US" dirty="0">
                <a:latin typeface="+mj-lt"/>
              </a:rPr>
              <a:t> or </a:t>
            </a:r>
            <a:r>
              <a:rPr lang="en-US" i="1" dirty="0">
                <a:latin typeface="+mj-lt"/>
              </a:rPr>
              <a:t>productions</a:t>
            </a:r>
            <a:r>
              <a:rPr lang="en-US" dirty="0">
                <a:latin typeface="+mj-lt"/>
              </a:rPr>
              <a:t> defining the way variables can be replaced with combinations of constants and other variables. </a:t>
            </a:r>
          </a:p>
          <a:p>
            <a:pPr lvl="2"/>
            <a:r>
              <a:rPr lang="en-US" dirty="0">
                <a:latin typeface="+mj-lt"/>
              </a:rPr>
              <a:t>A production consists of two strings - the </a:t>
            </a:r>
            <a:r>
              <a:rPr lang="en-US" i="1" dirty="0">
                <a:latin typeface="+mj-lt"/>
              </a:rPr>
              <a:t>predecessor</a:t>
            </a:r>
            <a:r>
              <a:rPr lang="en-US" dirty="0">
                <a:latin typeface="+mj-lt"/>
              </a:rPr>
              <a:t> and the </a:t>
            </a:r>
            <a:r>
              <a:rPr lang="en-US" i="1" dirty="0">
                <a:latin typeface="+mj-lt"/>
              </a:rPr>
              <a:t>successor</a:t>
            </a:r>
            <a:r>
              <a:rPr lang="en-US" dirty="0">
                <a:latin typeface="+mj-lt"/>
              </a:rPr>
              <a:t>. </a:t>
            </a:r>
          </a:p>
          <a:p>
            <a:endParaRPr lang="en-US" sz="2400" dirty="0"/>
          </a:p>
        </p:txBody>
      </p:sp>
    </p:spTree>
    <p:extLst>
      <p:ext uri="{BB962C8B-B14F-4D97-AF65-F5344CB8AC3E}">
        <p14:creationId xmlns:p14="http://schemas.microsoft.com/office/powerpoint/2010/main" val="270471747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normAutofit/>
          </a:bodyPr>
          <a:lstStyle/>
          <a:p>
            <a:r>
              <a:rPr lang="en-US" sz="4000" dirty="0">
                <a:solidFill>
                  <a:srgbClr val="CD0000"/>
                </a:solidFill>
              </a:rPr>
              <a:t>L-System Examples</a:t>
            </a:r>
          </a:p>
        </p:txBody>
      </p:sp>
      <p:sp>
        <p:nvSpPr>
          <p:cNvPr id="193539" name="Rectangle 3"/>
          <p:cNvSpPr>
            <a:spLocks noGrp="1" noChangeArrowheads="1"/>
          </p:cNvSpPr>
          <p:nvPr>
            <p:ph type="body" idx="1"/>
          </p:nvPr>
        </p:nvSpPr>
        <p:spPr/>
        <p:txBody>
          <a:bodyPr/>
          <a:lstStyle/>
          <a:p>
            <a:pPr>
              <a:lnSpc>
                <a:spcPct val="90000"/>
              </a:lnSpc>
            </a:pPr>
            <a:r>
              <a:rPr lang="en-US" b="1" dirty="0">
                <a:latin typeface="+mj-lt"/>
              </a:rPr>
              <a:t>Koch curve </a:t>
            </a:r>
            <a:r>
              <a:rPr lang="en-US" dirty="0">
                <a:latin typeface="+mj-lt"/>
              </a:rPr>
              <a:t>(from </a:t>
            </a:r>
            <a:r>
              <a:rPr lang="en-US" dirty="0" err="1">
                <a:latin typeface="+mj-lt"/>
              </a:rPr>
              <a:t>wikipedia</a:t>
            </a:r>
            <a:r>
              <a:rPr lang="en-US" dirty="0">
                <a:latin typeface="+mj-lt"/>
              </a:rPr>
              <a:t>)</a:t>
            </a:r>
            <a:endParaRPr lang="en-US" b="1" dirty="0">
              <a:latin typeface="+mj-lt"/>
            </a:endParaRPr>
          </a:p>
          <a:p>
            <a:pPr>
              <a:lnSpc>
                <a:spcPct val="90000"/>
              </a:lnSpc>
            </a:pPr>
            <a:r>
              <a:rPr lang="en-US" dirty="0">
                <a:latin typeface="+mj-lt"/>
              </a:rPr>
              <a:t>A variant which uses only right-angles.</a:t>
            </a:r>
          </a:p>
          <a:p>
            <a:pPr lvl="1">
              <a:lnSpc>
                <a:spcPct val="90000"/>
              </a:lnSpc>
            </a:pPr>
            <a:r>
              <a:rPr lang="en-US" b="1" dirty="0">
                <a:latin typeface="+mj-lt"/>
              </a:rPr>
              <a:t>variables</a:t>
            </a:r>
            <a:r>
              <a:rPr lang="en-US" dirty="0">
                <a:latin typeface="+mj-lt"/>
              </a:rPr>
              <a:t> : F </a:t>
            </a:r>
          </a:p>
          <a:p>
            <a:pPr lvl="1">
              <a:lnSpc>
                <a:spcPct val="90000"/>
              </a:lnSpc>
            </a:pPr>
            <a:r>
              <a:rPr lang="en-US" b="1" dirty="0">
                <a:latin typeface="+mj-lt"/>
              </a:rPr>
              <a:t>constants</a:t>
            </a:r>
            <a:r>
              <a:rPr lang="en-US" dirty="0">
                <a:latin typeface="+mj-lt"/>
              </a:rPr>
              <a:t> : + − </a:t>
            </a:r>
          </a:p>
          <a:p>
            <a:pPr lvl="1">
              <a:lnSpc>
                <a:spcPct val="90000"/>
              </a:lnSpc>
            </a:pPr>
            <a:r>
              <a:rPr lang="en-US" b="1" dirty="0">
                <a:latin typeface="+mj-lt"/>
              </a:rPr>
              <a:t>start</a:t>
            </a:r>
            <a:r>
              <a:rPr lang="en-US" dirty="0">
                <a:latin typeface="+mj-lt"/>
              </a:rPr>
              <a:t>  : F </a:t>
            </a:r>
          </a:p>
          <a:p>
            <a:pPr lvl="1">
              <a:lnSpc>
                <a:spcPct val="90000"/>
              </a:lnSpc>
            </a:pPr>
            <a:r>
              <a:rPr lang="en-US" b="1" dirty="0">
                <a:latin typeface="+mj-lt"/>
              </a:rPr>
              <a:t>rules</a:t>
            </a:r>
            <a:r>
              <a:rPr lang="en-US" dirty="0">
                <a:latin typeface="+mj-lt"/>
              </a:rPr>
              <a:t>  : (F </a:t>
            </a:r>
            <a:r>
              <a:rPr lang="en-US" dirty="0">
                <a:latin typeface="+mj-lt"/>
                <a:ea typeface="Lucida Grande" pitchFamily="-1" charset="0"/>
                <a:cs typeface="Lucida Grande" pitchFamily="-1" charset="0"/>
              </a:rPr>
              <a:t>→</a:t>
            </a:r>
            <a:r>
              <a:rPr lang="en-US" dirty="0">
                <a:latin typeface="+mj-lt"/>
              </a:rPr>
              <a:t> F+F−F−F+F) </a:t>
            </a:r>
          </a:p>
          <a:p>
            <a:pPr>
              <a:lnSpc>
                <a:spcPct val="90000"/>
              </a:lnSpc>
            </a:pPr>
            <a:r>
              <a:rPr lang="en-US" dirty="0">
                <a:latin typeface="+mj-lt"/>
              </a:rPr>
              <a:t>Here, </a:t>
            </a:r>
            <a:r>
              <a:rPr lang="en-US" i="1" dirty="0">
                <a:latin typeface="+mj-lt"/>
              </a:rPr>
              <a:t>F</a:t>
            </a:r>
            <a:r>
              <a:rPr lang="en-US" dirty="0">
                <a:latin typeface="+mj-lt"/>
              </a:rPr>
              <a:t> means "draw forward", </a:t>
            </a:r>
            <a:r>
              <a:rPr lang="en-US" i="1" dirty="0">
                <a:latin typeface="+mj-lt"/>
              </a:rPr>
              <a:t>+</a:t>
            </a:r>
            <a:r>
              <a:rPr lang="en-US" dirty="0">
                <a:latin typeface="+mj-lt"/>
              </a:rPr>
              <a:t> means "turn left 90°", and </a:t>
            </a:r>
            <a:r>
              <a:rPr lang="en-US" i="1" dirty="0">
                <a:latin typeface="+mj-lt"/>
              </a:rPr>
              <a:t>-</a:t>
            </a:r>
            <a:r>
              <a:rPr lang="en-US" dirty="0">
                <a:latin typeface="+mj-lt"/>
              </a:rPr>
              <a:t> means "turn right 90°" (see </a:t>
            </a:r>
            <a:r>
              <a:rPr lang="en-US" dirty="0">
                <a:latin typeface="+mj-lt"/>
                <a:hlinkClick r:id="rId3" tooltip="Turtle graphics"/>
              </a:rPr>
              <a:t>turtle graphics</a:t>
            </a:r>
            <a:r>
              <a:rPr lang="en-US" dirty="0">
                <a:latin typeface="+mj-lt"/>
              </a:rPr>
              <a:t>).</a:t>
            </a:r>
          </a:p>
        </p:txBody>
      </p:sp>
    </p:spTree>
    <p:extLst>
      <p:ext uri="{BB962C8B-B14F-4D97-AF65-F5344CB8AC3E}">
        <p14:creationId xmlns:p14="http://schemas.microsoft.com/office/powerpoint/2010/main" val="3783094656"/>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normAutofit/>
          </a:bodyPr>
          <a:lstStyle/>
          <a:p>
            <a:r>
              <a:rPr lang="en-US" sz="4000" dirty="0" smtClean="0">
                <a:solidFill>
                  <a:srgbClr val="CD0000"/>
                </a:solidFill>
              </a:rPr>
              <a:t>L-System </a:t>
            </a:r>
            <a:r>
              <a:rPr lang="en-US" sz="4000" dirty="0">
                <a:solidFill>
                  <a:srgbClr val="CD0000"/>
                </a:solidFill>
              </a:rPr>
              <a:t>Data Files</a:t>
            </a:r>
          </a:p>
        </p:txBody>
      </p:sp>
      <p:sp>
        <p:nvSpPr>
          <p:cNvPr id="198660" name="Text Box 4"/>
          <p:cNvSpPr txBox="1">
            <a:spLocks noChangeArrowheads="1"/>
          </p:cNvSpPr>
          <p:nvPr/>
        </p:nvSpPr>
        <p:spPr bwMode="auto">
          <a:xfrm>
            <a:off x="1981200" y="1828800"/>
            <a:ext cx="8001000" cy="1477328"/>
          </a:xfrm>
          <a:prstGeom prst="rect">
            <a:avLst/>
          </a:prstGeom>
          <a:noFill/>
          <a:ln w="9525">
            <a:noFill/>
            <a:miter lim="800000"/>
            <a:headEnd/>
            <a:tailEnd/>
          </a:ln>
          <a:effectLst/>
        </p:spPr>
        <p:txBody>
          <a:bodyPr>
            <a:prstTxWarp prst="textNoShape">
              <a:avLst/>
            </a:prstTxWarp>
            <a:spAutoFit/>
          </a:bodyPr>
          <a:lstStyle/>
          <a:p>
            <a:r>
              <a:rPr lang="en-US"/>
              <a:t>Koch Triangle Form		</a:t>
            </a:r>
            <a:r>
              <a:rPr lang="en-US">
                <a:solidFill>
                  <a:srgbClr val="3333FF"/>
                </a:solidFill>
              </a:rPr>
              <a:t>// title</a:t>
            </a:r>
          </a:p>
          <a:p>
            <a:r>
              <a:rPr lang="en-US"/>
              <a:t>4				</a:t>
            </a:r>
            <a:r>
              <a:rPr lang="en-US">
                <a:solidFill>
                  <a:srgbClr val="3333FF"/>
                </a:solidFill>
              </a:rPr>
              <a:t>// number of levels to iterate</a:t>
            </a:r>
          </a:p>
          <a:p>
            <a:r>
              <a:rPr lang="en-US"/>
              <a:t>90				</a:t>
            </a:r>
            <a:r>
              <a:rPr lang="en-US">
                <a:solidFill>
                  <a:srgbClr val="3333FF"/>
                </a:solidFill>
              </a:rPr>
              <a:t>// angle to turn</a:t>
            </a:r>
          </a:p>
          <a:p>
            <a:r>
              <a:rPr lang="en-US"/>
              <a:t>F				</a:t>
            </a:r>
            <a:r>
              <a:rPr lang="en-US">
                <a:solidFill>
                  <a:srgbClr val="3333FF"/>
                </a:solidFill>
              </a:rPr>
              <a:t>// starting shape</a:t>
            </a:r>
          </a:p>
          <a:p>
            <a:r>
              <a:rPr lang="en-US"/>
              <a:t>F:F+F-F-F+F			</a:t>
            </a:r>
            <a:r>
              <a:rPr lang="en-US">
                <a:solidFill>
                  <a:srgbClr val="3333FF"/>
                </a:solidFill>
              </a:rPr>
              <a:t>// a rule</a:t>
            </a:r>
          </a:p>
        </p:txBody>
      </p:sp>
      <p:grpSp>
        <p:nvGrpSpPr>
          <p:cNvPr id="198704" name="Group 48"/>
          <p:cNvGrpSpPr>
            <a:grpSpLocks/>
          </p:cNvGrpSpPr>
          <p:nvPr/>
        </p:nvGrpSpPr>
        <p:grpSpPr bwMode="auto">
          <a:xfrm>
            <a:off x="1981200" y="4800602"/>
            <a:ext cx="914400" cy="1284288"/>
            <a:chOff x="288" y="3024"/>
            <a:chExt cx="576" cy="809"/>
          </a:xfrm>
        </p:grpSpPr>
        <p:sp>
          <p:nvSpPr>
            <p:cNvPr id="198661" name="Line 5"/>
            <p:cNvSpPr>
              <a:spLocks noChangeShapeType="1"/>
            </p:cNvSpPr>
            <p:nvPr/>
          </p:nvSpPr>
          <p:spPr bwMode="auto">
            <a:xfrm flipV="1">
              <a:off x="576" y="3024"/>
              <a:ext cx="0" cy="288"/>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669" name="Text Box 13"/>
            <p:cNvSpPr txBox="1">
              <a:spLocks noChangeArrowheads="1"/>
            </p:cNvSpPr>
            <p:nvPr/>
          </p:nvSpPr>
          <p:spPr bwMode="auto">
            <a:xfrm>
              <a:off x="288" y="3600"/>
              <a:ext cx="576" cy="23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a:t>F</a:t>
              </a:r>
            </a:p>
          </p:txBody>
        </p:sp>
      </p:grpSp>
      <p:grpSp>
        <p:nvGrpSpPr>
          <p:cNvPr id="198705" name="Group 49"/>
          <p:cNvGrpSpPr>
            <a:grpSpLocks/>
          </p:cNvGrpSpPr>
          <p:nvPr/>
        </p:nvGrpSpPr>
        <p:grpSpPr bwMode="auto">
          <a:xfrm>
            <a:off x="2895600" y="3886201"/>
            <a:ext cx="1828800" cy="2198688"/>
            <a:chOff x="864" y="2448"/>
            <a:chExt cx="1152" cy="1385"/>
          </a:xfrm>
        </p:grpSpPr>
        <p:grpSp>
          <p:nvGrpSpPr>
            <p:cNvPr id="198668" name="Group 12"/>
            <p:cNvGrpSpPr>
              <a:grpSpLocks/>
            </p:cNvGrpSpPr>
            <p:nvPr/>
          </p:nvGrpSpPr>
          <p:grpSpPr bwMode="auto">
            <a:xfrm>
              <a:off x="1152" y="2448"/>
              <a:ext cx="288" cy="864"/>
              <a:chOff x="1728" y="2736"/>
              <a:chExt cx="288" cy="864"/>
            </a:xfrm>
          </p:grpSpPr>
          <p:sp>
            <p:nvSpPr>
              <p:cNvPr id="198662" name="Line 6"/>
              <p:cNvSpPr>
                <a:spLocks noChangeShapeType="1"/>
              </p:cNvSpPr>
              <p:nvPr/>
            </p:nvSpPr>
            <p:spPr bwMode="auto">
              <a:xfrm flipV="1">
                <a:off x="2016" y="3312"/>
                <a:ext cx="0" cy="288"/>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663" name="Line 7"/>
              <p:cNvSpPr>
                <a:spLocks noChangeShapeType="1"/>
              </p:cNvSpPr>
              <p:nvPr/>
            </p:nvSpPr>
            <p:spPr bwMode="auto">
              <a:xfrm flipH="1">
                <a:off x="1728" y="3312"/>
                <a:ext cx="288" cy="0"/>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664" name="Line 8"/>
              <p:cNvSpPr>
                <a:spLocks noChangeShapeType="1"/>
              </p:cNvSpPr>
              <p:nvPr/>
            </p:nvSpPr>
            <p:spPr bwMode="auto">
              <a:xfrm flipV="1">
                <a:off x="1728" y="3024"/>
                <a:ext cx="0" cy="288"/>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665" name="Line 9"/>
              <p:cNvSpPr>
                <a:spLocks noChangeShapeType="1"/>
              </p:cNvSpPr>
              <p:nvPr/>
            </p:nvSpPr>
            <p:spPr bwMode="auto">
              <a:xfrm>
                <a:off x="1728" y="3024"/>
                <a:ext cx="288" cy="0"/>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666" name="Line 10"/>
              <p:cNvSpPr>
                <a:spLocks noChangeShapeType="1"/>
              </p:cNvSpPr>
              <p:nvPr/>
            </p:nvSpPr>
            <p:spPr bwMode="auto">
              <a:xfrm flipV="1">
                <a:off x="2016" y="2736"/>
                <a:ext cx="0" cy="288"/>
              </a:xfrm>
              <a:prstGeom prst="line">
                <a:avLst/>
              </a:prstGeom>
              <a:noFill/>
              <a:ln w="38100">
                <a:solidFill>
                  <a:schemeClr val="tx1"/>
                </a:solidFill>
                <a:round/>
                <a:headEnd/>
                <a:tailEnd/>
              </a:ln>
              <a:effectLst/>
            </p:spPr>
            <p:txBody>
              <a:bodyPr>
                <a:prstTxWarp prst="textNoShape">
                  <a:avLst/>
                </a:prstTxWarp>
              </a:bodyPr>
              <a:lstStyle/>
              <a:p>
                <a:endParaRPr lang="en-US"/>
              </a:p>
            </p:txBody>
          </p:sp>
        </p:grpSp>
        <p:sp>
          <p:nvSpPr>
            <p:cNvPr id="198671" name="Text Box 15"/>
            <p:cNvSpPr txBox="1">
              <a:spLocks noChangeArrowheads="1"/>
            </p:cNvSpPr>
            <p:nvPr/>
          </p:nvSpPr>
          <p:spPr bwMode="auto">
            <a:xfrm>
              <a:off x="864" y="3600"/>
              <a:ext cx="1152" cy="23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t>F+F-F-F+F</a:t>
              </a:r>
            </a:p>
          </p:txBody>
        </p:sp>
      </p:grpSp>
      <p:sp>
        <p:nvSpPr>
          <p:cNvPr id="198672" name="Text Box 16"/>
          <p:cNvSpPr txBox="1">
            <a:spLocks noChangeArrowheads="1"/>
          </p:cNvSpPr>
          <p:nvPr/>
        </p:nvSpPr>
        <p:spPr bwMode="auto">
          <a:xfrm>
            <a:off x="4724400" y="5715000"/>
            <a:ext cx="5486400" cy="36933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solidFill>
                  <a:srgbClr val="3333FF"/>
                </a:solidFill>
              </a:rPr>
              <a:t>F+F-F-F+F</a:t>
            </a:r>
            <a:r>
              <a:rPr lang="en-US"/>
              <a:t>+</a:t>
            </a:r>
            <a:r>
              <a:rPr lang="en-US">
                <a:solidFill>
                  <a:srgbClr val="3333FF"/>
                </a:solidFill>
              </a:rPr>
              <a:t>F+F-F-F+F</a:t>
            </a:r>
            <a:r>
              <a:rPr lang="en-US"/>
              <a:t>-</a:t>
            </a:r>
            <a:r>
              <a:rPr lang="en-US">
                <a:solidFill>
                  <a:srgbClr val="3333FF"/>
                </a:solidFill>
              </a:rPr>
              <a:t>F+F-F-F+F</a:t>
            </a:r>
            <a:r>
              <a:rPr lang="en-US"/>
              <a:t>-</a:t>
            </a:r>
            <a:r>
              <a:rPr lang="en-US">
                <a:solidFill>
                  <a:srgbClr val="3333FF"/>
                </a:solidFill>
              </a:rPr>
              <a:t>F+F-F-F+F</a:t>
            </a:r>
            <a:r>
              <a:rPr lang="en-US"/>
              <a:t>+</a:t>
            </a:r>
            <a:r>
              <a:rPr lang="en-US">
                <a:solidFill>
                  <a:srgbClr val="3333FF"/>
                </a:solidFill>
              </a:rPr>
              <a:t>F+F-F-F+F</a:t>
            </a:r>
          </a:p>
        </p:txBody>
      </p:sp>
      <p:grpSp>
        <p:nvGrpSpPr>
          <p:cNvPr id="198679" name="Group 23"/>
          <p:cNvGrpSpPr>
            <a:grpSpLocks/>
          </p:cNvGrpSpPr>
          <p:nvPr/>
        </p:nvGrpSpPr>
        <p:grpSpPr bwMode="auto">
          <a:xfrm>
            <a:off x="6781800" y="5029200"/>
            <a:ext cx="228600" cy="685800"/>
            <a:chOff x="3312" y="3168"/>
            <a:chExt cx="144" cy="432"/>
          </a:xfrm>
        </p:grpSpPr>
        <p:sp>
          <p:nvSpPr>
            <p:cNvPr id="198673" name="Line 17"/>
            <p:cNvSpPr>
              <a:spLocks noChangeShapeType="1"/>
            </p:cNvSpPr>
            <p:nvPr/>
          </p:nvSpPr>
          <p:spPr bwMode="auto">
            <a:xfrm flipV="1">
              <a:off x="3456" y="3456"/>
              <a:ext cx="0" cy="144"/>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674" name="Line 18"/>
            <p:cNvSpPr>
              <a:spLocks noChangeShapeType="1"/>
            </p:cNvSpPr>
            <p:nvPr/>
          </p:nvSpPr>
          <p:spPr bwMode="auto">
            <a:xfrm flipH="1">
              <a:off x="3312" y="3456"/>
              <a:ext cx="144" cy="0"/>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675" name="Line 19"/>
            <p:cNvSpPr>
              <a:spLocks noChangeShapeType="1"/>
            </p:cNvSpPr>
            <p:nvPr/>
          </p:nvSpPr>
          <p:spPr bwMode="auto">
            <a:xfrm flipV="1">
              <a:off x="3312" y="3312"/>
              <a:ext cx="0" cy="144"/>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676" name="Line 20"/>
            <p:cNvSpPr>
              <a:spLocks noChangeShapeType="1"/>
            </p:cNvSpPr>
            <p:nvPr/>
          </p:nvSpPr>
          <p:spPr bwMode="auto">
            <a:xfrm>
              <a:off x="3312" y="3312"/>
              <a:ext cx="144" cy="0"/>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677" name="Line 21"/>
            <p:cNvSpPr>
              <a:spLocks noChangeShapeType="1"/>
            </p:cNvSpPr>
            <p:nvPr/>
          </p:nvSpPr>
          <p:spPr bwMode="auto">
            <a:xfrm flipV="1">
              <a:off x="3456" y="3168"/>
              <a:ext cx="0" cy="144"/>
            </a:xfrm>
            <a:prstGeom prst="line">
              <a:avLst/>
            </a:prstGeom>
            <a:noFill/>
            <a:ln w="38100">
              <a:solidFill>
                <a:schemeClr val="tx1"/>
              </a:solidFill>
              <a:round/>
              <a:headEnd/>
              <a:tailEnd/>
            </a:ln>
            <a:effectLst/>
          </p:spPr>
          <p:txBody>
            <a:bodyPr>
              <a:prstTxWarp prst="textNoShape">
                <a:avLst/>
              </a:prstTxWarp>
            </a:bodyPr>
            <a:lstStyle/>
            <a:p>
              <a:endParaRPr lang="en-US"/>
            </a:p>
          </p:txBody>
        </p:sp>
      </p:grpSp>
      <p:grpSp>
        <p:nvGrpSpPr>
          <p:cNvPr id="198680" name="Group 24"/>
          <p:cNvGrpSpPr>
            <a:grpSpLocks/>
          </p:cNvGrpSpPr>
          <p:nvPr/>
        </p:nvGrpSpPr>
        <p:grpSpPr bwMode="auto">
          <a:xfrm rot="-5400000">
            <a:off x="6553200" y="4800600"/>
            <a:ext cx="228600" cy="685800"/>
            <a:chOff x="3312" y="3168"/>
            <a:chExt cx="144" cy="432"/>
          </a:xfrm>
        </p:grpSpPr>
        <p:sp>
          <p:nvSpPr>
            <p:cNvPr id="198681" name="Line 25"/>
            <p:cNvSpPr>
              <a:spLocks noChangeShapeType="1"/>
            </p:cNvSpPr>
            <p:nvPr/>
          </p:nvSpPr>
          <p:spPr bwMode="auto">
            <a:xfrm flipV="1">
              <a:off x="3456" y="3456"/>
              <a:ext cx="0" cy="144"/>
            </a:xfrm>
            <a:prstGeom prst="line">
              <a:avLst/>
            </a:prstGeom>
            <a:noFill/>
            <a:ln w="38100">
              <a:solidFill>
                <a:srgbClr val="3333FF"/>
              </a:solidFill>
              <a:round/>
              <a:headEnd/>
              <a:tailEnd/>
            </a:ln>
            <a:effectLst/>
          </p:spPr>
          <p:txBody>
            <a:bodyPr>
              <a:prstTxWarp prst="textNoShape">
                <a:avLst/>
              </a:prstTxWarp>
            </a:bodyPr>
            <a:lstStyle/>
            <a:p>
              <a:endParaRPr lang="en-US"/>
            </a:p>
          </p:txBody>
        </p:sp>
        <p:sp>
          <p:nvSpPr>
            <p:cNvPr id="198682" name="Line 26"/>
            <p:cNvSpPr>
              <a:spLocks noChangeShapeType="1"/>
            </p:cNvSpPr>
            <p:nvPr/>
          </p:nvSpPr>
          <p:spPr bwMode="auto">
            <a:xfrm flipH="1">
              <a:off x="3312" y="3456"/>
              <a:ext cx="144" cy="0"/>
            </a:xfrm>
            <a:prstGeom prst="line">
              <a:avLst/>
            </a:prstGeom>
            <a:noFill/>
            <a:ln w="38100">
              <a:solidFill>
                <a:srgbClr val="3333FF"/>
              </a:solidFill>
              <a:round/>
              <a:headEnd/>
              <a:tailEnd/>
            </a:ln>
            <a:effectLst/>
          </p:spPr>
          <p:txBody>
            <a:bodyPr>
              <a:prstTxWarp prst="textNoShape">
                <a:avLst/>
              </a:prstTxWarp>
            </a:bodyPr>
            <a:lstStyle/>
            <a:p>
              <a:endParaRPr lang="en-US"/>
            </a:p>
          </p:txBody>
        </p:sp>
        <p:sp>
          <p:nvSpPr>
            <p:cNvPr id="198683" name="Line 27"/>
            <p:cNvSpPr>
              <a:spLocks noChangeShapeType="1"/>
            </p:cNvSpPr>
            <p:nvPr/>
          </p:nvSpPr>
          <p:spPr bwMode="auto">
            <a:xfrm flipV="1">
              <a:off x="3312" y="3312"/>
              <a:ext cx="0" cy="144"/>
            </a:xfrm>
            <a:prstGeom prst="line">
              <a:avLst/>
            </a:prstGeom>
            <a:noFill/>
            <a:ln w="38100">
              <a:solidFill>
                <a:srgbClr val="3333FF"/>
              </a:solidFill>
              <a:round/>
              <a:headEnd/>
              <a:tailEnd/>
            </a:ln>
            <a:effectLst/>
          </p:spPr>
          <p:txBody>
            <a:bodyPr>
              <a:prstTxWarp prst="textNoShape">
                <a:avLst/>
              </a:prstTxWarp>
            </a:bodyPr>
            <a:lstStyle/>
            <a:p>
              <a:endParaRPr lang="en-US"/>
            </a:p>
          </p:txBody>
        </p:sp>
        <p:sp>
          <p:nvSpPr>
            <p:cNvPr id="198684" name="Line 28"/>
            <p:cNvSpPr>
              <a:spLocks noChangeShapeType="1"/>
            </p:cNvSpPr>
            <p:nvPr/>
          </p:nvSpPr>
          <p:spPr bwMode="auto">
            <a:xfrm>
              <a:off x="3312" y="3312"/>
              <a:ext cx="144" cy="0"/>
            </a:xfrm>
            <a:prstGeom prst="line">
              <a:avLst/>
            </a:prstGeom>
            <a:noFill/>
            <a:ln w="38100">
              <a:solidFill>
                <a:srgbClr val="3333FF"/>
              </a:solidFill>
              <a:round/>
              <a:headEnd/>
              <a:tailEnd/>
            </a:ln>
            <a:effectLst/>
          </p:spPr>
          <p:txBody>
            <a:bodyPr>
              <a:prstTxWarp prst="textNoShape">
                <a:avLst/>
              </a:prstTxWarp>
            </a:bodyPr>
            <a:lstStyle/>
            <a:p>
              <a:endParaRPr lang="en-US"/>
            </a:p>
          </p:txBody>
        </p:sp>
        <p:sp>
          <p:nvSpPr>
            <p:cNvPr id="198685" name="Line 29"/>
            <p:cNvSpPr>
              <a:spLocks noChangeShapeType="1"/>
            </p:cNvSpPr>
            <p:nvPr/>
          </p:nvSpPr>
          <p:spPr bwMode="auto">
            <a:xfrm flipV="1">
              <a:off x="3456" y="3168"/>
              <a:ext cx="0" cy="144"/>
            </a:xfrm>
            <a:prstGeom prst="line">
              <a:avLst/>
            </a:prstGeom>
            <a:noFill/>
            <a:ln w="38100">
              <a:solidFill>
                <a:srgbClr val="3333FF"/>
              </a:solidFill>
              <a:round/>
              <a:headEnd/>
              <a:tailEnd/>
            </a:ln>
            <a:effectLst/>
          </p:spPr>
          <p:txBody>
            <a:bodyPr>
              <a:prstTxWarp prst="textNoShape">
                <a:avLst/>
              </a:prstTxWarp>
            </a:bodyPr>
            <a:lstStyle/>
            <a:p>
              <a:endParaRPr lang="en-US"/>
            </a:p>
          </p:txBody>
        </p:sp>
      </p:grpSp>
      <p:grpSp>
        <p:nvGrpSpPr>
          <p:cNvPr id="198686" name="Group 30"/>
          <p:cNvGrpSpPr>
            <a:grpSpLocks/>
          </p:cNvGrpSpPr>
          <p:nvPr/>
        </p:nvGrpSpPr>
        <p:grpSpPr bwMode="auto">
          <a:xfrm>
            <a:off x="6096000" y="4343400"/>
            <a:ext cx="228600" cy="685800"/>
            <a:chOff x="3312" y="3168"/>
            <a:chExt cx="144" cy="432"/>
          </a:xfrm>
        </p:grpSpPr>
        <p:sp>
          <p:nvSpPr>
            <p:cNvPr id="198687" name="Line 31"/>
            <p:cNvSpPr>
              <a:spLocks noChangeShapeType="1"/>
            </p:cNvSpPr>
            <p:nvPr/>
          </p:nvSpPr>
          <p:spPr bwMode="auto">
            <a:xfrm flipV="1">
              <a:off x="3456" y="3456"/>
              <a:ext cx="0" cy="144"/>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688" name="Line 32"/>
            <p:cNvSpPr>
              <a:spLocks noChangeShapeType="1"/>
            </p:cNvSpPr>
            <p:nvPr/>
          </p:nvSpPr>
          <p:spPr bwMode="auto">
            <a:xfrm flipH="1">
              <a:off x="3312" y="3456"/>
              <a:ext cx="144" cy="0"/>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689" name="Line 33"/>
            <p:cNvSpPr>
              <a:spLocks noChangeShapeType="1"/>
            </p:cNvSpPr>
            <p:nvPr/>
          </p:nvSpPr>
          <p:spPr bwMode="auto">
            <a:xfrm flipV="1">
              <a:off x="3312" y="3312"/>
              <a:ext cx="0" cy="144"/>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690" name="Line 34"/>
            <p:cNvSpPr>
              <a:spLocks noChangeShapeType="1"/>
            </p:cNvSpPr>
            <p:nvPr/>
          </p:nvSpPr>
          <p:spPr bwMode="auto">
            <a:xfrm>
              <a:off x="3312" y="3312"/>
              <a:ext cx="144" cy="0"/>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691" name="Line 35"/>
            <p:cNvSpPr>
              <a:spLocks noChangeShapeType="1"/>
            </p:cNvSpPr>
            <p:nvPr/>
          </p:nvSpPr>
          <p:spPr bwMode="auto">
            <a:xfrm flipV="1">
              <a:off x="3456" y="3168"/>
              <a:ext cx="0" cy="144"/>
            </a:xfrm>
            <a:prstGeom prst="line">
              <a:avLst/>
            </a:prstGeom>
            <a:noFill/>
            <a:ln w="38100">
              <a:solidFill>
                <a:schemeClr val="tx1"/>
              </a:solidFill>
              <a:round/>
              <a:headEnd/>
              <a:tailEnd/>
            </a:ln>
            <a:effectLst/>
          </p:spPr>
          <p:txBody>
            <a:bodyPr>
              <a:prstTxWarp prst="textNoShape">
                <a:avLst/>
              </a:prstTxWarp>
            </a:bodyPr>
            <a:lstStyle/>
            <a:p>
              <a:endParaRPr lang="en-US"/>
            </a:p>
          </p:txBody>
        </p:sp>
      </p:grpSp>
      <p:grpSp>
        <p:nvGrpSpPr>
          <p:cNvPr id="198692" name="Group 36"/>
          <p:cNvGrpSpPr>
            <a:grpSpLocks/>
          </p:cNvGrpSpPr>
          <p:nvPr/>
        </p:nvGrpSpPr>
        <p:grpSpPr bwMode="auto">
          <a:xfrm rot="5400000">
            <a:off x="6553200" y="3886200"/>
            <a:ext cx="228600" cy="685800"/>
            <a:chOff x="3312" y="3168"/>
            <a:chExt cx="144" cy="432"/>
          </a:xfrm>
        </p:grpSpPr>
        <p:sp>
          <p:nvSpPr>
            <p:cNvPr id="198693" name="Line 37"/>
            <p:cNvSpPr>
              <a:spLocks noChangeShapeType="1"/>
            </p:cNvSpPr>
            <p:nvPr/>
          </p:nvSpPr>
          <p:spPr bwMode="auto">
            <a:xfrm flipV="1">
              <a:off x="3456" y="3456"/>
              <a:ext cx="0" cy="144"/>
            </a:xfrm>
            <a:prstGeom prst="line">
              <a:avLst/>
            </a:prstGeom>
            <a:noFill/>
            <a:ln w="38100">
              <a:solidFill>
                <a:srgbClr val="3333FF"/>
              </a:solidFill>
              <a:round/>
              <a:headEnd/>
              <a:tailEnd/>
            </a:ln>
            <a:effectLst/>
          </p:spPr>
          <p:txBody>
            <a:bodyPr>
              <a:prstTxWarp prst="textNoShape">
                <a:avLst/>
              </a:prstTxWarp>
            </a:bodyPr>
            <a:lstStyle/>
            <a:p>
              <a:endParaRPr lang="en-US"/>
            </a:p>
          </p:txBody>
        </p:sp>
        <p:sp>
          <p:nvSpPr>
            <p:cNvPr id="198694" name="Line 38"/>
            <p:cNvSpPr>
              <a:spLocks noChangeShapeType="1"/>
            </p:cNvSpPr>
            <p:nvPr/>
          </p:nvSpPr>
          <p:spPr bwMode="auto">
            <a:xfrm flipH="1">
              <a:off x="3312" y="3456"/>
              <a:ext cx="144" cy="0"/>
            </a:xfrm>
            <a:prstGeom prst="line">
              <a:avLst/>
            </a:prstGeom>
            <a:noFill/>
            <a:ln w="38100">
              <a:solidFill>
                <a:srgbClr val="3333FF"/>
              </a:solidFill>
              <a:round/>
              <a:headEnd/>
              <a:tailEnd/>
            </a:ln>
            <a:effectLst/>
          </p:spPr>
          <p:txBody>
            <a:bodyPr>
              <a:prstTxWarp prst="textNoShape">
                <a:avLst/>
              </a:prstTxWarp>
            </a:bodyPr>
            <a:lstStyle/>
            <a:p>
              <a:endParaRPr lang="en-US"/>
            </a:p>
          </p:txBody>
        </p:sp>
        <p:sp>
          <p:nvSpPr>
            <p:cNvPr id="198695" name="Line 39"/>
            <p:cNvSpPr>
              <a:spLocks noChangeShapeType="1"/>
            </p:cNvSpPr>
            <p:nvPr/>
          </p:nvSpPr>
          <p:spPr bwMode="auto">
            <a:xfrm flipV="1">
              <a:off x="3312" y="3312"/>
              <a:ext cx="0" cy="144"/>
            </a:xfrm>
            <a:prstGeom prst="line">
              <a:avLst/>
            </a:prstGeom>
            <a:noFill/>
            <a:ln w="38100">
              <a:solidFill>
                <a:srgbClr val="3333FF"/>
              </a:solidFill>
              <a:round/>
              <a:headEnd/>
              <a:tailEnd/>
            </a:ln>
            <a:effectLst/>
          </p:spPr>
          <p:txBody>
            <a:bodyPr>
              <a:prstTxWarp prst="textNoShape">
                <a:avLst/>
              </a:prstTxWarp>
            </a:bodyPr>
            <a:lstStyle/>
            <a:p>
              <a:endParaRPr lang="en-US"/>
            </a:p>
          </p:txBody>
        </p:sp>
        <p:sp>
          <p:nvSpPr>
            <p:cNvPr id="198696" name="Line 40"/>
            <p:cNvSpPr>
              <a:spLocks noChangeShapeType="1"/>
            </p:cNvSpPr>
            <p:nvPr/>
          </p:nvSpPr>
          <p:spPr bwMode="auto">
            <a:xfrm>
              <a:off x="3312" y="3312"/>
              <a:ext cx="144" cy="0"/>
            </a:xfrm>
            <a:prstGeom prst="line">
              <a:avLst/>
            </a:prstGeom>
            <a:noFill/>
            <a:ln w="38100">
              <a:solidFill>
                <a:srgbClr val="3333FF"/>
              </a:solidFill>
              <a:round/>
              <a:headEnd/>
              <a:tailEnd/>
            </a:ln>
            <a:effectLst/>
          </p:spPr>
          <p:txBody>
            <a:bodyPr>
              <a:prstTxWarp prst="textNoShape">
                <a:avLst/>
              </a:prstTxWarp>
            </a:bodyPr>
            <a:lstStyle/>
            <a:p>
              <a:endParaRPr lang="en-US"/>
            </a:p>
          </p:txBody>
        </p:sp>
        <p:sp>
          <p:nvSpPr>
            <p:cNvPr id="198697" name="Line 41"/>
            <p:cNvSpPr>
              <a:spLocks noChangeShapeType="1"/>
            </p:cNvSpPr>
            <p:nvPr/>
          </p:nvSpPr>
          <p:spPr bwMode="auto">
            <a:xfrm flipV="1">
              <a:off x="3456" y="3168"/>
              <a:ext cx="0" cy="144"/>
            </a:xfrm>
            <a:prstGeom prst="line">
              <a:avLst/>
            </a:prstGeom>
            <a:noFill/>
            <a:ln w="38100">
              <a:solidFill>
                <a:srgbClr val="3333FF"/>
              </a:solidFill>
              <a:round/>
              <a:headEnd/>
              <a:tailEnd/>
            </a:ln>
            <a:effectLst/>
          </p:spPr>
          <p:txBody>
            <a:bodyPr>
              <a:prstTxWarp prst="textNoShape">
                <a:avLst/>
              </a:prstTxWarp>
            </a:bodyPr>
            <a:lstStyle/>
            <a:p>
              <a:endParaRPr lang="en-US"/>
            </a:p>
          </p:txBody>
        </p:sp>
      </p:grpSp>
      <p:grpSp>
        <p:nvGrpSpPr>
          <p:cNvPr id="198698" name="Group 42"/>
          <p:cNvGrpSpPr>
            <a:grpSpLocks/>
          </p:cNvGrpSpPr>
          <p:nvPr/>
        </p:nvGrpSpPr>
        <p:grpSpPr bwMode="auto">
          <a:xfrm>
            <a:off x="6781800" y="3657600"/>
            <a:ext cx="228600" cy="685800"/>
            <a:chOff x="3312" y="3168"/>
            <a:chExt cx="144" cy="432"/>
          </a:xfrm>
        </p:grpSpPr>
        <p:sp>
          <p:nvSpPr>
            <p:cNvPr id="198699" name="Line 43"/>
            <p:cNvSpPr>
              <a:spLocks noChangeShapeType="1"/>
            </p:cNvSpPr>
            <p:nvPr/>
          </p:nvSpPr>
          <p:spPr bwMode="auto">
            <a:xfrm flipV="1">
              <a:off x="3456" y="3456"/>
              <a:ext cx="0" cy="144"/>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700" name="Line 44"/>
            <p:cNvSpPr>
              <a:spLocks noChangeShapeType="1"/>
            </p:cNvSpPr>
            <p:nvPr/>
          </p:nvSpPr>
          <p:spPr bwMode="auto">
            <a:xfrm flipH="1">
              <a:off x="3312" y="3456"/>
              <a:ext cx="144" cy="0"/>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701" name="Line 45"/>
            <p:cNvSpPr>
              <a:spLocks noChangeShapeType="1"/>
            </p:cNvSpPr>
            <p:nvPr/>
          </p:nvSpPr>
          <p:spPr bwMode="auto">
            <a:xfrm flipV="1">
              <a:off x="3312" y="3312"/>
              <a:ext cx="0" cy="144"/>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702" name="Line 46"/>
            <p:cNvSpPr>
              <a:spLocks noChangeShapeType="1"/>
            </p:cNvSpPr>
            <p:nvPr/>
          </p:nvSpPr>
          <p:spPr bwMode="auto">
            <a:xfrm>
              <a:off x="3312" y="3312"/>
              <a:ext cx="144" cy="0"/>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703" name="Line 47"/>
            <p:cNvSpPr>
              <a:spLocks noChangeShapeType="1"/>
            </p:cNvSpPr>
            <p:nvPr/>
          </p:nvSpPr>
          <p:spPr bwMode="auto">
            <a:xfrm flipV="1">
              <a:off x="3456" y="3168"/>
              <a:ext cx="0" cy="144"/>
            </a:xfrm>
            <a:prstGeom prst="line">
              <a:avLst/>
            </a:prstGeom>
            <a:noFill/>
            <a:ln w="38100">
              <a:solidFill>
                <a:schemeClr val="tx1"/>
              </a:solidFill>
              <a:round/>
              <a:headEnd/>
              <a:tailEnd/>
            </a:ln>
            <a:effectLst/>
          </p:spPr>
          <p:txBody>
            <a:bodyPr>
              <a:prstTxWarp prst="textNoShape">
                <a:avLst/>
              </a:prstTxWarp>
            </a:bodyPr>
            <a:lstStyle/>
            <a:p>
              <a:endParaRPr lang="en-US"/>
            </a:p>
          </p:txBody>
        </p:sp>
      </p:grpSp>
    </p:spTree>
    <p:extLst>
      <p:ext uri="{BB962C8B-B14F-4D97-AF65-F5344CB8AC3E}">
        <p14:creationId xmlns:p14="http://schemas.microsoft.com/office/powerpoint/2010/main" val="168688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7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87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86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86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86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86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869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86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72"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4" name="Rectangle 6"/>
          <p:cNvSpPr>
            <a:spLocks noGrp="1" noChangeArrowheads="1"/>
          </p:cNvSpPr>
          <p:nvPr>
            <p:ph type="title"/>
          </p:nvPr>
        </p:nvSpPr>
        <p:spPr>
          <a:xfrm>
            <a:off x="1080448" y="329229"/>
            <a:ext cx="7010400" cy="1143000"/>
          </a:xfrm>
        </p:spPr>
        <p:txBody>
          <a:bodyPr>
            <a:normAutofit/>
          </a:bodyPr>
          <a:lstStyle/>
          <a:p>
            <a:r>
              <a:rPr lang="en-US" sz="4000" dirty="0">
                <a:solidFill>
                  <a:srgbClr val="CD0000"/>
                </a:solidFill>
              </a:rPr>
              <a:t>Stochastic </a:t>
            </a:r>
            <a:r>
              <a:rPr lang="en-US" sz="4000" dirty="0" smtClean="0">
                <a:solidFill>
                  <a:srgbClr val="CD0000"/>
                </a:solidFill>
              </a:rPr>
              <a:t>L-Systems</a:t>
            </a:r>
            <a:endParaRPr lang="en-US" sz="4000" dirty="0">
              <a:solidFill>
                <a:srgbClr val="CD0000"/>
              </a:solidFill>
            </a:endParaRPr>
          </a:p>
        </p:txBody>
      </p:sp>
      <p:pic>
        <p:nvPicPr>
          <p:cNvPr id="217093" name="Picture 5"/>
          <p:cNvPicPr>
            <a:picLocks noGrp="1" noChangeAspect="1" noChangeArrowheads="1"/>
          </p:cNvPicPr>
          <p:nvPr>
            <p:ph idx="1"/>
          </p:nvPr>
        </p:nvPicPr>
        <p:blipFill>
          <a:blip r:embed="rId3"/>
          <a:srcRect/>
          <a:stretch>
            <a:fillRect/>
          </a:stretch>
        </p:blipFill>
        <p:spPr>
          <a:xfrm>
            <a:off x="3021014" y="1349376"/>
            <a:ext cx="6149975" cy="3140075"/>
          </a:xfrm>
          <a:noFill/>
          <a:ln/>
        </p:spPr>
      </p:pic>
      <p:sp>
        <p:nvSpPr>
          <p:cNvPr id="217096" name="Text Box 8"/>
          <p:cNvSpPr txBox="1">
            <a:spLocks noChangeArrowheads="1"/>
          </p:cNvSpPr>
          <p:nvPr/>
        </p:nvSpPr>
        <p:spPr bwMode="auto">
          <a:xfrm>
            <a:off x="2949576" y="4443413"/>
            <a:ext cx="6804025" cy="1754326"/>
          </a:xfrm>
          <a:prstGeom prst="rect">
            <a:avLst/>
          </a:prstGeom>
          <a:noFill/>
          <a:ln w="9525">
            <a:noFill/>
            <a:miter lim="800000"/>
            <a:headEnd/>
            <a:tailEnd/>
          </a:ln>
          <a:effectLst/>
        </p:spPr>
        <p:txBody>
          <a:bodyPr>
            <a:prstTxWarp prst="textNoShape">
              <a:avLst/>
            </a:prstTxWarp>
            <a:spAutoFit/>
          </a:bodyPr>
          <a:lstStyle/>
          <a:p>
            <a:r>
              <a:rPr lang="en-US"/>
              <a:t>seed: 2454  // different seeds for different trees</a:t>
            </a:r>
          </a:p>
          <a:p>
            <a:r>
              <a:rPr lang="en-US"/>
              <a:t>derivation length: 3</a:t>
            </a:r>
          </a:p>
          <a:p>
            <a:r>
              <a:rPr lang="en-US"/>
              <a:t>axiom: F</a:t>
            </a:r>
          </a:p>
          <a:p>
            <a:r>
              <a:rPr lang="en-US"/>
              <a:t>F--&gt; F[+F]F[-F]F : 1/3</a:t>
            </a:r>
          </a:p>
          <a:p>
            <a:r>
              <a:rPr lang="en-US"/>
              <a:t>F--&gt; F[+F]F : 1/3</a:t>
            </a:r>
          </a:p>
          <a:p>
            <a:r>
              <a:rPr lang="en-US"/>
              <a:t>F--&gt; F[-F]F : 1/3</a:t>
            </a:r>
          </a:p>
        </p:txBody>
      </p:sp>
    </p:spTree>
    <p:extLst>
      <p:ext uri="{BB962C8B-B14F-4D97-AF65-F5344CB8AC3E}">
        <p14:creationId xmlns:p14="http://schemas.microsoft.com/office/powerpoint/2010/main" val="15348024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44115" y="-220133"/>
            <a:ext cx="10515600" cy="1325563"/>
          </a:xfrm>
        </p:spPr>
        <p:txBody>
          <a:bodyPr>
            <a:normAutofit/>
          </a:bodyPr>
          <a:lstStyle/>
          <a:p>
            <a:r>
              <a:rPr lang="en-US" sz="4000" dirty="0" smtClean="0">
                <a:solidFill>
                  <a:srgbClr val="CD0000"/>
                </a:solidFill>
              </a:rPr>
              <a:t>Topics</a:t>
            </a:r>
            <a:endParaRPr lang="en-US" sz="4000" dirty="0">
              <a:solidFill>
                <a:srgbClr val="CD0000"/>
              </a:solidFill>
            </a:endParaRPr>
          </a:p>
        </p:txBody>
      </p:sp>
      <p:sp>
        <p:nvSpPr>
          <p:cNvPr id="3" name="Text Box 3"/>
          <p:cNvSpPr txBox="1">
            <a:spLocks noChangeArrowheads="1"/>
          </p:cNvSpPr>
          <p:nvPr/>
        </p:nvSpPr>
        <p:spPr bwMode="auto">
          <a:xfrm>
            <a:off x="1432717" y="730251"/>
            <a:ext cx="7538776" cy="63094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r>
              <a:rPr lang="en-US" sz="2000" dirty="0">
                <a:latin typeface="+mj-lt"/>
              </a:rPr>
              <a:t>Types of Game AI</a:t>
            </a:r>
          </a:p>
          <a:p>
            <a:r>
              <a:rPr lang="en-US" sz="2000" dirty="0">
                <a:latin typeface="+mj-lt"/>
              </a:rPr>
              <a:t>Probabilistic Analysis</a:t>
            </a:r>
          </a:p>
          <a:p>
            <a:r>
              <a:rPr lang="en-US" sz="2000" dirty="0">
                <a:latin typeface="+mj-lt"/>
              </a:rPr>
              <a:t>Pattern Matching </a:t>
            </a:r>
          </a:p>
          <a:p>
            <a:r>
              <a:rPr lang="en-US" sz="2000" dirty="0">
                <a:latin typeface="+mj-lt"/>
              </a:rPr>
              <a:t>Markov Chains</a:t>
            </a:r>
          </a:p>
          <a:p>
            <a:r>
              <a:rPr lang="en-US" sz="2000" dirty="0">
                <a:latin typeface="+mj-lt"/>
              </a:rPr>
              <a:t>Finite State Machines</a:t>
            </a:r>
          </a:p>
          <a:p>
            <a:r>
              <a:rPr lang="en-US" sz="2000" dirty="0">
                <a:latin typeface="+mj-lt"/>
              </a:rPr>
              <a:t>Expert Systems</a:t>
            </a:r>
          </a:p>
          <a:p>
            <a:r>
              <a:rPr lang="en-US" sz="2000" dirty="0">
                <a:latin typeface="+mj-lt"/>
              </a:rPr>
              <a:t>Adversarial Search and Game Playing</a:t>
            </a:r>
          </a:p>
          <a:p>
            <a:r>
              <a:rPr lang="en-US" sz="2000" dirty="0">
                <a:latin typeface="+mj-lt"/>
              </a:rPr>
              <a:t>Algorithms for search</a:t>
            </a:r>
          </a:p>
          <a:p>
            <a:r>
              <a:rPr lang="en-US" sz="2000" dirty="0">
                <a:latin typeface="+mj-lt"/>
              </a:rPr>
              <a:t>BFS, DFS, Dijkstra, MSTs (Prim &amp; </a:t>
            </a:r>
            <a:r>
              <a:rPr lang="en-US" sz="2000" dirty="0" err="1">
                <a:latin typeface="+mj-lt"/>
              </a:rPr>
              <a:t>Kruskal</a:t>
            </a:r>
            <a:r>
              <a:rPr lang="en-US" sz="2000" dirty="0">
                <a:latin typeface="+mj-lt"/>
              </a:rPr>
              <a:t>), Bellman-Ford</a:t>
            </a:r>
          </a:p>
          <a:p>
            <a:r>
              <a:rPr lang="en-US" sz="2000" dirty="0">
                <a:latin typeface="+mj-lt"/>
              </a:rPr>
              <a:t>Data Structures for search</a:t>
            </a:r>
          </a:p>
          <a:p>
            <a:r>
              <a:rPr lang="en-US" sz="2000" dirty="0">
                <a:latin typeface="+mj-lt"/>
              </a:rPr>
              <a:t>Search and the Game of Othello</a:t>
            </a:r>
          </a:p>
          <a:p>
            <a:r>
              <a:rPr lang="en-US" sz="2000" dirty="0">
                <a:latin typeface="+mj-lt"/>
              </a:rPr>
              <a:t>Alpha-Beta Pruning</a:t>
            </a:r>
          </a:p>
          <a:p>
            <a:r>
              <a:rPr lang="en-US" sz="2000" dirty="0">
                <a:latin typeface="+mj-lt"/>
              </a:rPr>
              <a:t>A*</a:t>
            </a:r>
          </a:p>
          <a:p>
            <a:r>
              <a:rPr lang="en-US" sz="2000" dirty="0">
                <a:latin typeface="+mj-lt"/>
              </a:rPr>
              <a:t>Expert &amp; Knowledge-Based Systems</a:t>
            </a:r>
          </a:p>
          <a:p>
            <a:r>
              <a:rPr lang="en-US" sz="2000" dirty="0">
                <a:latin typeface="+mj-lt"/>
              </a:rPr>
              <a:t>Fuzzy Logic</a:t>
            </a:r>
          </a:p>
          <a:p>
            <a:r>
              <a:rPr lang="en-US" sz="2000" dirty="0">
                <a:latin typeface="+mj-lt"/>
              </a:rPr>
              <a:t>Neural Networks</a:t>
            </a:r>
          </a:p>
          <a:p>
            <a:r>
              <a:rPr lang="en-US" sz="2000" dirty="0">
                <a:latin typeface="+mj-lt"/>
              </a:rPr>
              <a:t>Genetic Algorithms</a:t>
            </a:r>
          </a:p>
          <a:p>
            <a:r>
              <a:rPr lang="en-US" sz="2000" dirty="0">
                <a:latin typeface="+mj-lt"/>
              </a:rPr>
              <a:t>Emergent Behavior (flocking)</a:t>
            </a:r>
          </a:p>
          <a:p>
            <a:r>
              <a:rPr lang="en-US" sz="2000" dirty="0">
                <a:latin typeface="+mj-lt"/>
              </a:rPr>
              <a:t>Artificial Life (A-Life)</a:t>
            </a:r>
            <a:endParaRPr lang="en-US" sz="2000" dirty="0" smtClean="0"/>
          </a:p>
          <a:p>
            <a:pPr>
              <a:buFontTx/>
              <a:buChar char="•"/>
            </a:pPr>
            <a:endParaRPr lang="en-US" sz="2400" dirty="0"/>
          </a:p>
        </p:txBody>
      </p:sp>
    </p:spTree>
    <p:extLst>
      <p:ext uri="{BB962C8B-B14F-4D97-AF65-F5344CB8AC3E}">
        <p14:creationId xmlns:p14="http://schemas.microsoft.com/office/powerpoint/2010/main" val="2433940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dirty="0">
                <a:solidFill>
                  <a:srgbClr val="CD0000"/>
                </a:solidFill>
              </a:rPr>
              <a:t>Game Artificial Intelligence - Examples</a:t>
            </a:r>
          </a:p>
        </p:txBody>
      </p:sp>
      <p:sp>
        <p:nvSpPr>
          <p:cNvPr id="194563" name="Rectangle 3"/>
          <p:cNvSpPr>
            <a:spLocks noGrp="1" noChangeArrowheads="1"/>
          </p:cNvSpPr>
          <p:nvPr>
            <p:ph type="body" idx="1"/>
          </p:nvPr>
        </p:nvSpPr>
        <p:spPr>
          <a:xfrm>
            <a:off x="259686" y="1599143"/>
            <a:ext cx="8153400" cy="4525963"/>
          </a:xfrm>
        </p:spPr>
        <p:txBody>
          <a:bodyPr>
            <a:normAutofit lnSpcReduction="10000"/>
          </a:bodyPr>
          <a:lstStyle/>
          <a:p>
            <a:r>
              <a:rPr lang="en-US" i="1" dirty="0">
                <a:latin typeface="+mj-lt"/>
                <a:hlinkClick r:id="rId3" tooltip="F.E.A.R."/>
              </a:rPr>
              <a:t>F.E.A.R.</a:t>
            </a:r>
            <a:r>
              <a:rPr lang="en-US" dirty="0">
                <a:latin typeface="+mj-lt"/>
              </a:rPr>
              <a:t> (2005)</a:t>
            </a:r>
          </a:p>
          <a:p>
            <a:r>
              <a:rPr lang="en-US" dirty="0">
                <a:latin typeface="+mj-lt"/>
              </a:rPr>
              <a:t>A first-person shooter where the player helps contain supernatural phenomenon and armies of cloned soldiers. The AI uses a planner to generate context-sensitive behaviors, the first time in a mainstream game. This technology used as a reference for many studios still today. The enemies are capable of using the environment very cleverly, finding cover behind tables, tipping bookshelves, opening doors, crashing through windows, and so on. Squad tactics are used to great effect. The enemies perform flanking maneuvers, use suppression fire, </a:t>
            </a:r>
            <a:r>
              <a:rPr lang="en-US" dirty="0" err="1">
                <a:latin typeface="+mj-lt"/>
              </a:rPr>
              <a:t>etc</a:t>
            </a:r>
            <a:endParaRPr lang="en-US" dirty="0">
              <a:latin typeface="+mj-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3086" y="1407584"/>
            <a:ext cx="3251200" cy="4584700"/>
          </a:xfrm>
          <a:prstGeom prst="rect">
            <a:avLst/>
          </a:prstGeom>
        </p:spPr>
      </p:pic>
    </p:spTree>
    <p:extLst>
      <p:ext uri="{BB962C8B-B14F-4D97-AF65-F5344CB8AC3E}">
        <p14:creationId xmlns:p14="http://schemas.microsoft.com/office/powerpoint/2010/main" val="2570955627"/>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62" name="Rectangle 6"/>
          <p:cNvSpPr>
            <a:spLocks noGrp="1" noChangeArrowheads="1"/>
          </p:cNvSpPr>
          <p:nvPr>
            <p:ph type="title"/>
          </p:nvPr>
        </p:nvSpPr>
        <p:spPr/>
        <p:txBody>
          <a:bodyPr/>
          <a:lstStyle/>
          <a:p>
            <a:r>
              <a:rPr lang="en-US" sz="4000" dirty="0">
                <a:solidFill>
                  <a:srgbClr val="CD0000"/>
                </a:solidFill>
              </a:rPr>
              <a:t>A Mint </a:t>
            </a:r>
            <a:r>
              <a:rPr lang="en-US" dirty="0"/>
              <a:t/>
            </a:r>
            <a:br>
              <a:rPr lang="en-US" dirty="0"/>
            </a:br>
            <a:r>
              <a:rPr lang="en-US" sz="2000" dirty="0">
                <a:hlinkClick r:id="rId3"/>
              </a:rPr>
              <a:t>http://algorithmicbotany.org/papers/</a:t>
            </a:r>
            <a:endParaRPr lang="en-US" sz="2000" dirty="0"/>
          </a:p>
        </p:txBody>
      </p:sp>
      <p:pic>
        <p:nvPicPr>
          <p:cNvPr id="224261" name="Picture 5"/>
          <p:cNvPicPr>
            <a:picLocks noGrp="1" noChangeAspect="1" noChangeArrowheads="1"/>
          </p:cNvPicPr>
          <p:nvPr>
            <p:ph idx="1"/>
          </p:nvPr>
        </p:nvPicPr>
        <p:blipFill>
          <a:blip r:embed="rId4"/>
          <a:srcRect/>
          <a:stretch>
            <a:fillRect/>
          </a:stretch>
        </p:blipFill>
        <p:spPr>
          <a:xfrm>
            <a:off x="3087689" y="1600201"/>
            <a:ext cx="3273425" cy="4525963"/>
          </a:xfrm>
          <a:noFill/>
          <a:ln/>
        </p:spPr>
      </p:pic>
      <p:sp>
        <p:nvSpPr>
          <p:cNvPr id="224264" name="Text Box 8"/>
          <p:cNvSpPr txBox="1">
            <a:spLocks noChangeArrowheads="1"/>
          </p:cNvSpPr>
          <p:nvPr/>
        </p:nvSpPr>
        <p:spPr bwMode="auto">
          <a:xfrm>
            <a:off x="7010400" y="2057400"/>
            <a:ext cx="1828800" cy="2446824"/>
          </a:xfrm>
          <a:prstGeom prst="rect">
            <a:avLst/>
          </a:prstGeom>
          <a:noFill/>
          <a:ln w="9525">
            <a:noFill/>
            <a:miter lim="800000"/>
            <a:headEnd/>
            <a:tailEnd/>
          </a:ln>
          <a:effectLst/>
        </p:spPr>
        <p:txBody>
          <a:bodyPr>
            <a:prstTxWarp prst="textNoShape">
              <a:avLst/>
            </a:prstTxWarp>
            <a:spAutoFit/>
          </a:bodyPr>
          <a:lstStyle/>
          <a:p>
            <a:r>
              <a:rPr lang="en-US"/>
              <a:t>A model of a member of the mint family that exhibits a basipetal</a:t>
            </a:r>
          </a:p>
          <a:p>
            <a:r>
              <a:rPr lang="en-US"/>
              <a:t>flowering sequence.</a:t>
            </a:r>
          </a:p>
          <a:p>
            <a:pPr>
              <a:spcBef>
                <a:spcPct val="50000"/>
              </a:spcBef>
            </a:pPr>
            <a:endParaRPr lang="en-US"/>
          </a:p>
        </p:txBody>
      </p:sp>
    </p:spTree>
    <p:extLst>
      <p:ext uri="{BB962C8B-B14F-4D97-AF65-F5344CB8AC3E}">
        <p14:creationId xmlns:p14="http://schemas.microsoft.com/office/powerpoint/2010/main" val="3370314225"/>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dirty="0">
                <a:solidFill>
                  <a:srgbClr val="CD0000"/>
                </a:solidFill>
              </a:rPr>
              <a:t>L-Systems for </a:t>
            </a:r>
            <a:r>
              <a:rPr lang="en-US" dirty="0" smtClean="0">
                <a:solidFill>
                  <a:srgbClr val="CD0000"/>
                </a:solidFill>
              </a:rPr>
              <a:t>Cities</a:t>
            </a:r>
            <a:endParaRPr lang="en-US" dirty="0">
              <a:solidFill>
                <a:srgbClr val="CD0000"/>
              </a:solidFill>
            </a:endParaRPr>
          </a:p>
        </p:txBody>
      </p:sp>
      <p:sp>
        <p:nvSpPr>
          <p:cNvPr id="37891" name="Rectangle 3"/>
          <p:cNvSpPr>
            <a:spLocks noGrp="1" noChangeArrowheads="1"/>
          </p:cNvSpPr>
          <p:nvPr>
            <p:ph type="body" idx="1"/>
          </p:nvPr>
        </p:nvSpPr>
        <p:spPr>
          <a:xfrm>
            <a:off x="609600" y="4308476"/>
            <a:ext cx="10972800" cy="2016125"/>
          </a:xfrm>
        </p:spPr>
        <p:txBody>
          <a:bodyPr>
            <a:normAutofit fontScale="92500" lnSpcReduction="20000"/>
          </a:bodyPr>
          <a:lstStyle/>
          <a:p>
            <a:pPr>
              <a:lnSpc>
                <a:spcPct val="80000"/>
              </a:lnSpc>
            </a:pPr>
            <a:r>
              <a:rPr lang="en-US" sz="1700"/>
              <a:t>Start with a single street</a:t>
            </a:r>
          </a:p>
          <a:p>
            <a:pPr>
              <a:lnSpc>
                <a:spcPct val="80000"/>
              </a:lnSpc>
            </a:pPr>
            <a:r>
              <a:rPr lang="en-US" sz="1700"/>
              <a:t>Branch &amp; extend w/ parametric L-System</a:t>
            </a:r>
          </a:p>
          <a:p>
            <a:pPr>
              <a:lnSpc>
                <a:spcPct val="80000"/>
              </a:lnSpc>
            </a:pPr>
            <a:r>
              <a:rPr lang="en-US" sz="1700"/>
              <a:t>Parameters of the string are tweaked by goals/constraints</a:t>
            </a:r>
          </a:p>
          <a:p>
            <a:pPr>
              <a:lnSpc>
                <a:spcPct val="80000"/>
              </a:lnSpc>
            </a:pPr>
            <a:r>
              <a:rPr lang="en-US" sz="1700"/>
              <a:t>Goals control street direction, spacing</a:t>
            </a:r>
          </a:p>
          <a:p>
            <a:pPr>
              <a:lnSpc>
                <a:spcPct val="80000"/>
              </a:lnSpc>
            </a:pPr>
            <a:r>
              <a:rPr lang="en-US" sz="1700"/>
              <a:t>Contraints allow for parks, bridges, road loops</a:t>
            </a:r>
          </a:p>
          <a:p>
            <a:pPr>
              <a:lnSpc>
                <a:spcPct val="80000"/>
              </a:lnSpc>
            </a:pPr>
            <a:r>
              <a:rPr lang="en-US" sz="1700"/>
              <a:t>Once we have streets, we can form buildings with another L-System</a:t>
            </a:r>
          </a:p>
          <a:p>
            <a:pPr>
              <a:lnSpc>
                <a:spcPct val="80000"/>
              </a:lnSpc>
            </a:pPr>
            <a:r>
              <a:rPr lang="en-US" sz="1700"/>
              <a:t>Building shapes are represented as CSG operations on simple shapes</a:t>
            </a:r>
          </a:p>
        </p:txBody>
      </p:sp>
      <p:pic>
        <p:nvPicPr>
          <p:cNvPr id="37892" name="Picture 4" descr="ny_re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97064"/>
            <a:ext cx="5588000" cy="2217737"/>
          </a:xfrm>
          <a:prstGeom prst="rect">
            <a:avLst/>
          </a:prstGeom>
          <a:noFill/>
          <a:extLst>
            <a:ext uri="{909E8E84-426E-40dd-AFC4-6F175D3DCCD1}">
              <a14:hiddenFill xmlns="" xmlns:a14="http://schemas.microsoft.com/office/drawing/2010/main">
                <a:solidFill>
                  <a:srgbClr val="FFFFFF"/>
                </a:solidFill>
              </a14:hiddenFill>
            </a:ext>
          </a:extLst>
        </p:spPr>
      </p:pic>
      <p:pic>
        <p:nvPicPr>
          <p:cNvPr id="37893" name="Picture 5" descr="ny_step1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7600" y="1906588"/>
            <a:ext cx="5588000" cy="218281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23745058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a:solidFill>
                  <a:srgbClr val="CD0000"/>
                </a:solidFill>
              </a:rPr>
              <a:t>Procedural Terrain</a:t>
            </a:r>
            <a:r>
              <a:rPr lang="en-US" dirty="0" smtClean="0">
                <a:solidFill>
                  <a:srgbClr val="CD0000"/>
                </a:solidFill>
              </a:rPr>
              <a:t>: </a:t>
            </a:r>
            <a:r>
              <a:rPr lang="en-US" dirty="0" err="1" smtClean="0">
                <a:solidFill>
                  <a:srgbClr val="CD0000"/>
                </a:solidFill>
              </a:rPr>
              <a:t>Perlin</a:t>
            </a:r>
            <a:r>
              <a:rPr lang="en-US" dirty="0" smtClean="0">
                <a:solidFill>
                  <a:srgbClr val="CD0000"/>
                </a:solidFill>
              </a:rPr>
              <a:t> </a:t>
            </a:r>
            <a:r>
              <a:rPr lang="en-US" dirty="0">
                <a:solidFill>
                  <a:srgbClr val="CD0000"/>
                </a:solidFill>
              </a:rPr>
              <a:t>Noise</a:t>
            </a:r>
          </a:p>
        </p:txBody>
      </p:sp>
      <p:sp>
        <p:nvSpPr>
          <p:cNvPr id="43011" name="Rectangle 3"/>
          <p:cNvSpPr>
            <a:spLocks noGrp="1" noChangeArrowheads="1"/>
          </p:cNvSpPr>
          <p:nvPr>
            <p:ph type="body" idx="1"/>
          </p:nvPr>
        </p:nvSpPr>
        <p:spPr/>
        <p:txBody>
          <a:bodyPr/>
          <a:lstStyle/>
          <a:p>
            <a:r>
              <a:rPr lang="en-US" dirty="0">
                <a:latin typeface="+mj-lt"/>
              </a:rPr>
              <a:t>Noise Functions</a:t>
            </a:r>
          </a:p>
          <a:p>
            <a:pPr lvl="1"/>
            <a:r>
              <a:rPr lang="en-US" dirty="0">
                <a:latin typeface="+mj-lt"/>
              </a:rPr>
              <a:t>Seeded pseudo-random number generator</a:t>
            </a:r>
          </a:p>
          <a:p>
            <a:pPr lvl="1"/>
            <a:r>
              <a:rPr lang="en-US" dirty="0">
                <a:latin typeface="+mj-lt"/>
              </a:rPr>
              <a:t>Over </a:t>
            </a:r>
            <a:r>
              <a:rPr lang="en-US" dirty="0" err="1">
                <a:latin typeface="+mj-lt"/>
              </a:rPr>
              <a:t>R</a:t>
            </a:r>
            <a:r>
              <a:rPr lang="en-US" baseline="30000" dirty="0" err="1">
                <a:latin typeface="+mj-lt"/>
              </a:rPr>
              <a:t>n</a:t>
            </a:r>
            <a:r>
              <a:rPr lang="en-US" dirty="0">
                <a:latin typeface="+mj-lt"/>
              </a:rPr>
              <a:t> </a:t>
            </a:r>
          </a:p>
          <a:p>
            <a:pPr lvl="1"/>
            <a:r>
              <a:rPr lang="en-US" dirty="0">
                <a:latin typeface="+mj-lt"/>
              </a:rPr>
              <a:t>Approximation to </a:t>
            </a:r>
            <a:r>
              <a:rPr lang="en-US" dirty="0" err="1">
                <a:latin typeface="+mj-lt"/>
              </a:rPr>
              <a:t>gaussian</a:t>
            </a:r>
            <a:r>
              <a:rPr lang="en-US" dirty="0">
                <a:latin typeface="+mj-lt"/>
              </a:rPr>
              <a:t> filtered noise </a:t>
            </a:r>
          </a:p>
          <a:p>
            <a:pPr lvl="1"/>
            <a:r>
              <a:rPr lang="en-US" dirty="0">
                <a:latin typeface="+mj-lt"/>
              </a:rPr>
              <a:t>Implemented as a pseudo-random spline </a:t>
            </a:r>
          </a:p>
          <a:p>
            <a:pPr lvl="1"/>
            <a:r>
              <a:rPr lang="en-US" dirty="0">
                <a:latin typeface="+mj-lt"/>
              </a:rPr>
              <a:t>The trick is to make it fast </a:t>
            </a:r>
          </a:p>
        </p:txBody>
      </p:sp>
    </p:spTree>
    <p:extLst>
      <p:ext uri="{BB962C8B-B14F-4D97-AF65-F5344CB8AC3E}">
        <p14:creationId xmlns:p14="http://schemas.microsoft.com/office/powerpoint/2010/main" val="258728176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890895" y="533400"/>
            <a:ext cx="10261600" cy="1143000"/>
          </a:xfrm>
        </p:spPr>
        <p:txBody>
          <a:bodyPr>
            <a:normAutofit/>
          </a:bodyPr>
          <a:lstStyle/>
          <a:p>
            <a:r>
              <a:rPr lang="en-US" sz="4000" dirty="0" err="1" smtClean="0">
                <a:solidFill>
                  <a:srgbClr val="CD0000"/>
                </a:solidFill>
              </a:rPr>
              <a:t>Perlin</a:t>
            </a:r>
            <a:r>
              <a:rPr lang="en-US" sz="4000" dirty="0" smtClean="0">
                <a:solidFill>
                  <a:srgbClr val="CD0000"/>
                </a:solidFill>
              </a:rPr>
              <a:t> Noise</a:t>
            </a:r>
            <a:endParaRPr lang="en-US" sz="4000" dirty="0">
              <a:solidFill>
                <a:srgbClr val="CD0000"/>
              </a:solidFill>
            </a:endParaRPr>
          </a:p>
        </p:txBody>
      </p:sp>
      <p:sp>
        <p:nvSpPr>
          <p:cNvPr id="3" name="Text Placeholder 2"/>
          <p:cNvSpPr>
            <a:spLocks noGrp="1"/>
          </p:cNvSpPr>
          <p:nvPr>
            <p:ph type="body" sz="half" idx="1"/>
          </p:nvPr>
        </p:nvSpPr>
        <p:spPr>
          <a:xfrm>
            <a:off x="1016000" y="1676400"/>
            <a:ext cx="10011391" cy="4038600"/>
          </a:xfrm>
        </p:spPr>
        <p:txBody>
          <a:bodyPr>
            <a:normAutofit/>
          </a:bodyPr>
          <a:lstStyle/>
          <a:p>
            <a:r>
              <a:rPr lang="en-US" dirty="0">
                <a:latin typeface="+mj-lt"/>
              </a:rPr>
              <a:t>Many people have used random number generators in their programs to create unpredictability, making the motion and behavior of objects appear more natural</a:t>
            </a:r>
          </a:p>
          <a:p>
            <a:endParaRPr lang="en-US" dirty="0">
              <a:latin typeface="+mj-lt"/>
            </a:endParaRPr>
          </a:p>
          <a:p>
            <a:r>
              <a:rPr lang="en-US" dirty="0">
                <a:latin typeface="+mj-lt"/>
              </a:rPr>
              <a:t>But at times their output can be too harsh to appear natural.</a:t>
            </a:r>
          </a:p>
          <a:p>
            <a:endParaRPr lang="en-US" dirty="0">
              <a:latin typeface="+mj-lt"/>
            </a:endParaRPr>
          </a:p>
          <a:p>
            <a:r>
              <a:rPr lang="en-US" dirty="0">
                <a:latin typeface="+mj-lt"/>
              </a:rPr>
              <a:t>The </a:t>
            </a:r>
            <a:r>
              <a:rPr lang="en-US" dirty="0" err="1">
                <a:latin typeface="+mj-lt"/>
              </a:rPr>
              <a:t>Perlin</a:t>
            </a:r>
            <a:r>
              <a:rPr lang="en-US" dirty="0">
                <a:latin typeface="+mj-lt"/>
              </a:rPr>
              <a:t> noise function recreates this by simply adding up noisy functions at a range of different scales. </a:t>
            </a:r>
          </a:p>
        </p:txBody>
      </p:sp>
    </p:spTree>
    <p:extLst>
      <p:ext uri="{BB962C8B-B14F-4D97-AF65-F5344CB8AC3E}">
        <p14:creationId xmlns:p14="http://schemas.microsoft.com/office/powerpoint/2010/main" val="3566839269"/>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r>
              <a:rPr lang="en-US" sz="4000" dirty="0" err="1">
                <a:solidFill>
                  <a:srgbClr val="CD0000"/>
                </a:solidFill>
              </a:rPr>
              <a:t>Perlin</a:t>
            </a:r>
            <a:r>
              <a:rPr lang="en-US" sz="4000" dirty="0">
                <a:solidFill>
                  <a:srgbClr val="CD0000"/>
                </a:solidFill>
              </a:rPr>
              <a:t> </a:t>
            </a:r>
            <a:r>
              <a:rPr lang="en-US" sz="4000" dirty="0" smtClean="0">
                <a:solidFill>
                  <a:srgbClr val="CD0000"/>
                </a:solidFill>
              </a:rPr>
              <a:t>Noise - The </a:t>
            </a:r>
            <a:r>
              <a:rPr lang="en-US" sz="4000" dirty="0">
                <a:solidFill>
                  <a:srgbClr val="CD0000"/>
                </a:solidFill>
              </a:rPr>
              <a:t>Oscar™</a:t>
            </a:r>
          </a:p>
        </p:txBody>
      </p:sp>
      <p:sp>
        <p:nvSpPr>
          <p:cNvPr id="19459" name="Rectangle 4"/>
          <p:cNvSpPr>
            <a:spLocks noGrp="1" noChangeArrowheads="1"/>
          </p:cNvSpPr>
          <p:nvPr>
            <p:ph type="body" sz="half" idx="1"/>
          </p:nvPr>
        </p:nvSpPr>
        <p:spPr/>
        <p:txBody>
          <a:bodyPr/>
          <a:lstStyle/>
          <a:p>
            <a:pPr eaLnBrk="1" hangingPunct="1">
              <a:buFontTx/>
              <a:buNone/>
            </a:pPr>
            <a:r>
              <a:rPr lang="en-US" dirty="0">
                <a:latin typeface="+mj-lt"/>
              </a:rPr>
              <a:t>	To Ken </a:t>
            </a:r>
            <a:r>
              <a:rPr lang="en-US" dirty="0" err="1">
                <a:latin typeface="+mj-lt"/>
              </a:rPr>
              <a:t>Perlin</a:t>
            </a:r>
            <a:r>
              <a:rPr lang="en-US" dirty="0">
                <a:latin typeface="+mj-lt"/>
              </a:rPr>
              <a:t> for the development of </a:t>
            </a:r>
            <a:r>
              <a:rPr lang="en-US" dirty="0" err="1">
                <a:latin typeface="+mj-lt"/>
              </a:rPr>
              <a:t>Perlin</a:t>
            </a:r>
            <a:r>
              <a:rPr lang="en-US" dirty="0">
                <a:latin typeface="+mj-lt"/>
              </a:rPr>
              <a:t> Noise, a technique used to produce natural appearing textures on computer generated surfaces for motion picture visual effects. </a:t>
            </a:r>
          </a:p>
        </p:txBody>
      </p:sp>
      <p:pic>
        <p:nvPicPr>
          <p:cNvPr id="19460" name="Picture 8" descr="oscar"/>
          <p:cNvPicPr>
            <a:picLocks noGrp="1" noChangeAspect="1" noChangeArrowheads="1"/>
          </p:cNvPicPr>
          <p:nvPr>
            <p:ph sz="half" idx="2"/>
          </p:nvPr>
        </p:nvPicPr>
        <p:blipFill>
          <a:blip r:embed="rId3"/>
          <a:srcRect/>
          <a:stretch>
            <a:fillRect/>
          </a:stretch>
        </p:blipFill>
        <p:spPr>
          <a:xfrm>
            <a:off x="6592889" y="1600201"/>
            <a:ext cx="3197225" cy="4525963"/>
          </a:xfrm>
          <a:noFill/>
        </p:spPr>
      </p:pic>
    </p:spTree>
    <p:extLst>
      <p:ext uri="{BB962C8B-B14F-4D97-AF65-F5344CB8AC3E}">
        <p14:creationId xmlns:p14="http://schemas.microsoft.com/office/powerpoint/2010/main" val="410948529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a:bodyPr>
          <a:lstStyle/>
          <a:p>
            <a:r>
              <a:rPr lang="en-US" sz="4000" dirty="0" err="1">
                <a:solidFill>
                  <a:srgbClr val="CD0000"/>
                </a:solidFill>
              </a:rPr>
              <a:t>Perlin</a:t>
            </a:r>
            <a:r>
              <a:rPr lang="en-US" sz="4000" dirty="0">
                <a:solidFill>
                  <a:srgbClr val="CD0000"/>
                </a:solidFill>
              </a:rPr>
              <a:t> Noise </a:t>
            </a:r>
            <a:r>
              <a:rPr lang="en-US" sz="4000" dirty="0" smtClean="0">
                <a:solidFill>
                  <a:srgbClr val="CD0000"/>
                </a:solidFill>
              </a:rPr>
              <a:t>- The </a:t>
            </a:r>
            <a:r>
              <a:rPr lang="en-US" sz="4000" dirty="0">
                <a:solidFill>
                  <a:srgbClr val="CD0000"/>
                </a:solidFill>
              </a:rPr>
              <a:t>Movies</a:t>
            </a:r>
          </a:p>
        </p:txBody>
      </p:sp>
      <p:sp>
        <p:nvSpPr>
          <p:cNvPr id="21507" name="Rectangle 3"/>
          <p:cNvSpPr>
            <a:spLocks noGrp="1" noChangeArrowheads="1"/>
          </p:cNvSpPr>
          <p:nvPr>
            <p:ph type="body" idx="1"/>
          </p:nvPr>
        </p:nvSpPr>
        <p:spPr/>
        <p:txBody>
          <a:bodyPr>
            <a:normAutofit lnSpcReduction="10000"/>
          </a:bodyPr>
          <a:lstStyle/>
          <a:p>
            <a:pPr eaLnBrk="1" hangingPunct="1">
              <a:lnSpc>
                <a:spcPct val="80000"/>
              </a:lnSpc>
            </a:pPr>
            <a:r>
              <a:rPr lang="en-US" dirty="0">
                <a:latin typeface="+mj-lt"/>
              </a:rPr>
              <a:t>James Cameron Movies (</a:t>
            </a:r>
            <a:r>
              <a:rPr lang="en-US" dirty="0" err="1">
                <a:latin typeface="+mj-lt"/>
              </a:rPr>
              <a:t>Abyss,Titanic</a:t>
            </a:r>
            <a:r>
              <a:rPr lang="en-US" dirty="0">
                <a:latin typeface="+mj-lt"/>
              </a:rPr>
              <a:t>,...) </a:t>
            </a:r>
          </a:p>
          <a:p>
            <a:pPr eaLnBrk="1" hangingPunct="1">
              <a:lnSpc>
                <a:spcPct val="80000"/>
              </a:lnSpc>
            </a:pPr>
            <a:r>
              <a:rPr lang="en-US" dirty="0">
                <a:latin typeface="+mj-lt"/>
              </a:rPr>
              <a:t>Animated Movies (Lion King, Moses,...) </a:t>
            </a:r>
          </a:p>
          <a:p>
            <a:pPr eaLnBrk="1" hangingPunct="1">
              <a:lnSpc>
                <a:spcPct val="80000"/>
              </a:lnSpc>
            </a:pPr>
            <a:r>
              <a:rPr lang="en-US" dirty="0">
                <a:latin typeface="+mj-lt"/>
              </a:rPr>
              <a:t>Arnold Movies (T2, True Lies, ...) </a:t>
            </a:r>
          </a:p>
          <a:p>
            <a:pPr eaLnBrk="1" hangingPunct="1">
              <a:lnSpc>
                <a:spcPct val="80000"/>
              </a:lnSpc>
            </a:pPr>
            <a:r>
              <a:rPr lang="en-US" dirty="0">
                <a:latin typeface="+mj-lt"/>
              </a:rPr>
              <a:t>Star Wars Episode I </a:t>
            </a:r>
          </a:p>
          <a:p>
            <a:pPr eaLnBrk="1" hangingPunct="1">
              <a:lnSpc>
                <a:spcPct val="80000"/>
              </a:lnSpc>
            </a:pPr>
            <a:r>
              <a:rPr lang="en-US" dirty="0">
                <a:latin typeface="+mj-lt"/>
              </a:rPr>
              <a:t>Star Trek Movies </a:t>
            </a:r>
          </a:p>
          <a:p>
            <a:pPr eaLnBrk="1" hangingPunct="1">
              <a:lnSpc>
                <a:spcPct val="80000"/>
              </a:lnSpc>
            </a:pPr>
            <a:r>
              <a:rPr lang="en-US" dirty="0">
                <a:latin typeface="+mj-lt"/>
              </a:rPr>
              <a:t>Batman Movies </a:t>
            </a:r>
          </a:p>
          <a:p>
            <a:pPr eaLnBrk="1" hangingPunct="1">
              <a:lnSpc>
                <a:spcPct val="80000"/>
              </a:lnSpc>
            </a:pPr>
            <a:r>
              <a:rPr lang="en-US" i="1" dirty="0">
                <a:latin typeface="+mj-lt"/>
              </a:rPr>
              <a:t>and lots of others</a:t>
            </a:r>
            <a:r>
              <a:rPr lang="en-US" dirty="0">
                <a:latin typeface="+mj-lt"/>
              </a:rPr>
              <a:t> </a:t>
            </a:r>
          </a:p>
          <a:p>
            <a:pPr eaLnBrk="1" hangingPunct="1">
              <a:lnSpc>
                <a:spcPct val="80000"/>
              </a:lnSpc>
              <a:buFontTx/>
              <a:buNone/>
            </a:pPr>
            <a:endParaRPr lang="en-US" dirty="0">
              <a:latin typeface="+mj-lt"/>
            </a:endParaRPr>
          </a:p>
          <a:p>
            <a:pPr eaLnBrk="1" hangingPunct="1">
              <a:lnSpc>
                <a:spcPct val="80000"/>
              </a:lnSpc>
              <a:buFontTx/>
              <a:buNone/>
            </a:pPr>
            <a:r>
              <a:rPr lang="en-US" dirty="0">
                <a:latin typeface="+mj-lt"/>
              </a:rPr>
              <a:t>	In fact, after around 1990 or so, </a:t>
            </a:r>
            <a:r>
              <a:rPr lang="en-US" i="1" dirty="0">
                <a:latin typeface="+mj-lt"/>
              </a:rPr>
              <a:t>every</a:t>
            </a:r>
            <a:r>
              <a:rPr lang="en-US" dirty="0">
                <a:latin typeface="+mj-lt"/>
              </a:rPr>
              <a:t> Hollywood effects film has used it.</a:t>
            </a:r>
          </a:p>
        </p:txBody>
      </p:sp>
    </p:spTree>
    <p:extLst>
      <p:ext uri="{BB962C8B-B14F-4D97-AF65-F5344CB8AC3E}">
        <p14:creationId xmlns:p14="http://schemas.microsoft.com/office/powerpoint/2010/main" val="1652947503"/>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a:bodyPr>
          <a:lstStyle/>
          <a:p>
            <a:pPr eaLnBrk="1" hangingPunct="1"/>
            <a:r>
              <a:rPr lang="en-US" sz="4000" dirty="0">
                <a:solidFill>
                  <a:srgbClr val="CD0000"/>
                </a:solidFill>
              </a:rPr>
              <a:t>What is Noise?</a:t>
            </a:r>
          </a:p>
        </p:txBody>
      </p:sp>
      <p:sp>
        <p:nvSpPr>
          <p:cNvPr id="23555" name="Rectangle 3"/>
          <p:cNvSpPr>
            <a:spLocks noGrp="1" noChangeArrowheads="1"/>
          </p:cNvSpPr>
          <p:nvPr>
            <p:ph type="body" idx="1"/>
          </p:nvPr>
        </p:nvSpPr>
        <p:spPr/>
        <p:txBody>
          <a:bodyPr/>
          <a:lstStyle/>
          <a:p>
            <a:pPr eaLnBrk="1" hangingPunct="1"/>
            <a:r>
              <a:rPr lang="en-US" dirty="0">
                <a:latin typeface="+mj-lt"/>
              </a:rPr>
              <a:t>Noise is a mapping from </a:t>
            </a:r>
            <a:r>
              <a:rPr lang="en-US" dirty="0" err="1">
                <a:latin typeface="+mj-lt"/>
              </a:rPr>
              <a:t>R</a:t>
            </a:r>
            <a:r>
              <a:rPr lang="en-US" baseline="30000" dirty="0" err="1">
                <a:latin typeface="+mj-lt"/>
              </a:rPr>
              <a:t>n</a:t>
            </a:r>
            <a:r>
              <a:rPr lang="en-US" dirty="0">
                <a:latin typeface="+mj-lt"/>
              </a:rPr>
              <a:t> to R - you input an n-dimensional point with real coordinates, and it returns a real value.</a:t>
            </a:r>
          </a:p>
          <a:p>
            <a:pPr eaLnBrk="1" hangingPunct="1"/>
            <a:r>
              <a:rPr lang="en-US" dirty="0">
                <a:latin typeface="+mj-lt"/>
              </a:rPr>
              <a:t>n=1	for animation</a:t>
            </a:r>
          </a:p>
          <a:p>
            <a:pPr eaLnBrk="1" hangingPunct="1"/>
            <a:r>
              <a:rPr lang="en-US" dirty="0">
                <a:latin typeface="+mj-lt"/>
              </a:rPr>
              <a:t>n=2	cheap texture hacks</a:t>
            </a:r>
          </a:p>
          <a:p>
            <a:pPr eaLnBrk="1" hangingPunct="1"/>
            <a:r>
              <a:rPr lang="en-US" dirty="0">
                <a:latin typeface="+mj-lt"/>
              </a:rPr>
              <a:t>n=3 	less-cheap texture hacks</a:t>
            </a:r>
          </a:p>
          <a:p>
            <a:pPr eaLnBrk="1" hangingPunct="1"/>
            <a:r>
              <a:rPr lang="en-US" dirty="0">
                <a:latin typeface="+mj-lt"/>
              </a:rPr>
              <a:t>n=4	time-varying solid textures</a:t>
            </a:r>
          </a:p>
        </p:txBody>
      </p:sp>
    </p:spTree>
    <p:extLst>
      <p:ext uri="{BB962C8B-B14F-4D97-AF65-F5344CB8AC3E}">
        <p14:creationId xmlns:p14="http://schemas.microsoft.com/office/powerpoint/2010/main" val="1293734862"/>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890895" y="533400"/>
            <a:ext cx="10261600" cy="1143000"/>
          </a:xfrm>
        </p:spPr>
        <p:txBody>
          <a:bodyPr>
            <a:normAutofit/>
          </a:bodyPr>
          <a:lstStyle/>
          <a:p>
            <a:r>
              <a:rPr lang="en-US" sz="4000" dirty="0" err="1" smtClean="0">
                <a:solidFill>
                  <a:srgbClr val="CD0000"/>
                </a:solidFill>
              </a:rPr>
              <a:t>Perlin</a:t>
            </a:r>
            <a:r>
              <a:rPr lang="en-US" sz="4000" dirty="0" smtClean="0">
                <a:solidFill>
                  <a:srgbClr val="CD0000"/>
                </a:solidFill>
              </a:rPr>
              <a:t> Noise Generation</a:t>
            </a:r>
            <a:endParaRPr lang="en-US" sz="4000" dirty="0">
              <a:solidFill>
                <a:srgbClr val="CD0000"/>
              </a:solidFill>
            </a:endParaRPr>
          </a:p>
        </p:txBody>
      </p:sp>
      <p:sp>
        <p:nvSpPr>
          <p:cNvPr id="3" name="Text Placeholder 2"/>
          <p:cNvSpPr>
            <a:spLocks noGrp="1"/>
          </p:cNvSpPr>
          <p:nvPr>
            <p:ph type="body" sz="half" idx="1"/>
          </p:nvPr>
        </p:nvSpPr>
        <p:spPr>
          <a:xfrm>
            <a:off x="1016000" y="1676400"/>
            <a:ext cx="10011391" cy="4038600"/>
          </a:xfrm>
        </p:spPr>
        <p:txBody>
          <a:bodyPr>
            <a:normAutofit/>
          </a:bodyPr>
          <a:lstStyle/>
          <a:p>
            <a:r>
              <a:rPr lang="en-US" dirty="0">
                <a:latin typeface="+mj-lt"/>
              </a:rPr>
              <a:t>Generate smooth </a:t>
            </a:r>
            <a:r>
              <a:rPr lang="en-US" dirty="0" smtClean="0">
                <a:latin typeface="+mj-lt"/>
              </a:rPr>
              <a:t>noise</a:t>
            </a:r>
            <a:r>
              <a:rPr lang="en-US" dirty="0">
                <a:latin typeface="+mj-lt"/>
              </a:rPr>
              <a:t> </a:t>
            </a:r>
            <a:r>
              <a:rPr lang="en-US" dirty="0" smtClean="0">
                <a:latin typeface="+mj-lt"/>
              </a:rPr>
              <a:t> </a:t>
            </a:r>
            <a:r>
              <a:rPr lang="en-US" dirty="0">
                <a:latin typeface="+mj-lt"/>
              </a:rPr>
              <a:t>with various frequencies and amplitudes (Idea similar to fractal, Fourier series</a:t>
            </a:r>
            <a:r>
              <a:rPr lang="en-US" dirty="0" smtClean="0">
                <a:latin typeface="+mj-lt"/>
              </a:rPr>
              <a:t>)</a:t>
            </a:r>
            <a:endParaRPr lang="en-US" dirty="0">
              <a:latin typeface="+mj-lt"/>
            </a:endParaRPr>
          </a:p>
          <a:p>
            <a:r>
              <a:rPr lang="en-US" dirty="0">
                <a:latin typeface="+mj-lt"/>
              </a:rPr>
              <a:t>Add them all together to create a nice noisy function. </a:t>
            </a:r>
            <a:endParaRPr lang="en-US" dirty="0" smtClean="0">
              <a:latin typeface="+mj-lt"/>
            </a:endParaRPr>
          </a:p>
          <a:p>
            <a:r>
              <a:rPr lang="en-US" dirty="0" smtClean="0">
                <a:latin typeface="+mj-lt"/>
              </a:rPr>
              <a:t>Pick </a:t>
            </a:r>
            <a:r>
              <a:rPr lang="en-US" dirty="0">
                <a:latin typeface="+mj-lt"/>
              </a:rPr>
              <a:t>random values</a:t>
            </a:r>
          </a:p>
          <a:p>
            <a:r>
              <a:rPr lang="en-US" dirty="0">
                <a:latin typeface="+mj-lt"/>
              </a:rPr>
              <a:t>Interpolate to connect them smoothly.</a:t>
            </a:r>
          </a:p>
          <a:p>
            <a:r>
              <a:rPr lang="en-US" dirty="0">
                <a:latin typeface="+mj-lt"/>
              </a:rPr>
              <a:t>Sum noise over many frequencies</a:t>
            </a:r>
          </a:p>
          <a:p>
            <a:endParaRPr lang="en-US" dirty="0">
              <a:latin typeface="+mj-lt"/>
            </a:endParaRPr>
          </a:p>
        </p:txBody>
      </p:sp>
    </p:spTree>
    <p:extLst>
      <p:ext uri="{BB962C8B-B14F-4D97-AF65-F5344CB8AC3E}">
        <p14:creationId xmlns:p14="http://schemas.microsoft.com/office/powerpoint/2010/main" val="392862171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sz="quarter"/>
          </p:nvPr>
        </p:nvSpPr>
        <p:spPr/>
        <p:txBody>
          <a:bodyPr>
            <a:normAutofit/>
          </a:bodyPr>
          <a:lstStyle/>
          <a:p>
            <a:pPr eaLnBrk="1" hangingPunct="1"/>
            <a:r>
              <a:rPr lang="en-US" sz="4000" dirty="0">
                <a:solidFill>
                  <a:srgbClr val="CD0000"/>
                </a:solidFill>
              </a:rPr>
              <a:t>Noise is Smooth Randomness</a:t>
            </a:r>
          </a:p>
        </p:txBody>
      </p:sp>
      <p:pic>
        <p:nvPicPr>
          <p:cNvPr id="25603" name="Picture 5" descr="noise001"/>
          <p:cNvPicPr>
            <a:picLocks noGrp="1" noChangeAspect="1" noChangeArrowheads="1"/>
          </p:cNvPicPr>
          <p:nvPr>
            <p:ph sz="quarter" idx="1"/>
          </p:nvPr>
        </p:nvPicPr>
        <p:blipFill>
          <a:blip r:embed="rId3"/>
          <a:srcRect/>
          <a:stretch>
            <a:fillRect/>
          </a:stretch>
        </p:blipFill>
        <p:spPr>
          <a:xfrm>
            <a:off x="2209800" y="1676400"/>
            <a:ext cx="1828800" cy="1828800"/>
          </a:xfrm>
          <a:noFill/>
        </p:spPr>
      </p:pic>
      <p:pic>
        <p:nvPicPr>
          <p:cNvPr id="25604" name="Picture 6" descr="noise032"/>
          <p:cNvPicPr>
            <a:picLocks noGrp="1" noChangeAspect="1" noChangeArrowheads="1"/>
          </p:cNvPicPr>
          <p:nvPr>
            <p:ph sz="quarter" idx="2"/>
          </p:nvPr>
        </p:nvPicPr>
        <p:blipFill>
          <a:blip r:embed="rId4"/>
          <a:srcRect/>
          <a:stretch>
            <a:fillRect/>
          </a:stretch>
        </p:blipFill>
        <p:spPr>
          <a:xfrm>
            <a:off x="4191000" y="3810000"/>
            <a:ext cx="1828800" cy="1828800"/>
          </a:xfrm>
          <a:noFill/>
        </p:spPr>
      </p:pic>
      <p:pic>
        <p:nvPicPr>
          <p:cNvPr id="25605" name="Picture 8" descr="noise002"/>
          <p:cNvPicPr>
            <a:picLocks noGrp="1" noChangeAspect="1" noChangeArrowheads="1"/>
          </p:cNvPicPr>
          <p:nvPr>
            <p:ph sz="quarter" idx="3"/>
          </p:nvPr>
        </p:nvPicPr>
        <p:blipFill>
          <a:blip r:embed="rId5"/>
          <a:srcRect/>
          <a:stretch>
            <a:fillRect/>
          </a:stretch>
        </p:blipFill>
        <p:spPr>
          <a:xfrm>
            <a:off x="4191000" y="1676400"/>
            <a:ext cx="1828800" cy="1828800"/>
          </a:xfrm>
          <a:noFill/>
        </p:spPr>
      </p:pic>
      <p:pic>
        <p:nvPicPr>
          <p:cNvPr id="25606" name="Picture 10" descr="noise004"/>
          <p:cNvPicPr>
            <a:picLocks noGrp="1" noChangeAspect="1" noChangeArrowheads="1"/>
          </p:cNvPicPr>
          <p:nvPr>
            <p:ph sz="quarter" idx="4"/>
          </p:nvPr>
        </p:nvPicPr>
        <p:blipFill>
          <a:blip r:embed="rId6"/>
          <a:srcRect/>
          <a:stretch>
            <a:fillRect/>
          </a:stretch>
        </p:blipFill>
        <p:spPr>
          <a:xfrm>
            <a:off x="6172200" y="1676400"/>
            <a:ext cx="1828800" cy="1828800"/>
          </a:xfrm>
          <a:noFill/>
        </p:spPr>
      </p:pic>
      <p:pic>
        <p:nvPicPr>
          <p:cNvPr id="25607" name="Picture 12" descr="noise008"/>
          <p:cNvPicPr>
            <a:picLocks noChangeAspect="1" noChangeArrowheads="1"/>
          </p:cNvPicPr>
          <p:nvPr/>
        </p:nvPicPr>
        <p:blipFill>
          <a:blip r:embed="rId7"/>
          <a:srcRect/>
          <a:stretch>
            <a:fillRect/>
          </a:stretch>
        </p:blipFill>
        <p:spPr bwMode="auto">
          <a:xfrm>
            <a:off x="8153400" y="1676400"/>
            <a:ext cx="1828800" cy="1828800"/>
          </a:xfrm>
          <a:prstGeom prst="rect">
            <a:avLst/>
          </a:prstGeom>
          <a:noFill/>
          <a:ln w="9525">
            <a:noFill/>
            <a:miter lim="800000"/>
            <a:headEnd/>
            <a:tailEnd/>
          </a:ln>
        </p:spPr>
      </p:pic>
      <p:pic>
        <p:nvPicPr>
          <p:cNvPr id="25608" name="Picture 13" descr="noise016"/>
          <p:cNvPicPr>
            <a:picLocks noChangeAspect="1" noChangeArrowheads="1"/>
          </p:cNvPicPr>
          <p:nvPr/>
        </p:nvPicPr>
        <p:blipFill>
          <a:blip r:embed="rId8"/>
          <a:srcRect/>
          <a:stretch>
            <a:fillRect/>
          </a:stretch>
        </p:blipFill>
        <p:spPr bwMode="auto">
          <a:xfrm>
            <a:off x="2209800" y="3810000"/>
            <a:ext cx="1828800" cy="1828800"/>
          </a:xfrm>
          <a:prstGeom prst="rect">
            <a:avLst/>
          </a:prstGeom>
          <a:noFill/>
          <a:ln w="9525">
            <a:noFill/>
            <a:miter lim="800000"/>
            <a:headEnd/>
            <a:tailEnd/>
          </a:ln>
        </p:spPr>
      </p:pic>
      <p:pic>
        <p:nvPicPr>
          <p:cNvPr id="25609" name="Picture 14" descr="noise064"/>
          <p:cNvPicPr>
            <a:picLocks noChangeAspect="1" noChangeArrowheads="1"/>
          </p:cNvPicPr>
          <p:nvPr/>
        </p:nvPicPr>
        <p:blipFill>
          <a:blip r:embed="rId9"/>
          <a:srcRect/>
          <a:stretch>
            <a:fillRect/>
          </a:stretch>
        </p:blipFill>
        <p:spPr bwMode="auto">
          <a:xfrm>
            <a:off x="6172200" y="3810000"/>
            <a:ext cx="1828800" cy="1828800"/>
          </a:xfrm>
          <a:prstGeom prst="rect">
            <a:avLst/>
          </a:prstGeom>
          <a:noFill/>
          <a:ln w="9525">
            <a:noFill/>
            <a:miter lim="800000"/>
            <a:headEnd/>
            <a:tailEnd/>
          </a:ln>
        </p:spPr>
      </p:pic>
      <p:pic>
        <p:nvPicPr>
          <p:cNvPr id="25610" name="Picture 15" descr="noise128Contact"/>
          <p:cNvPicPr>
            <a:picLocks noChangeAspect="1" noChangeArrowheads="1"/>
          </p:cNvPicPr>
          <p:nvPr/>
        </p:nvPicPr>
        <p:blipFill>
          <a:blip r:embed="rId10"/>
          <a:srcRect/>
          <a:stretch>
            <a:fillRect/>
          </a:stretch>
        </p:blipFill>
        <p:spPr bwMode="auto">
          <a:xfrm>
            <a:off x="8153400" y="3810000"/>
            <a:ext cx="1828800" cy="1828800"/>
          </a:xfrm>
          <a:prstGeom prst="rect">
            <a:avLst/>
          </a:prstGeom>
          <a:noFill/>
          <a:ln w="9525">
            <a:noFill/>
            <a:miter lim="800000"/>
            <a:headEnd/>
            <a:tailEnd/>
          </a:ln>
        </p:spPr>
      </p:pic>
    </p:spTree>
    <p:extLst>
      <p:ext uri="{BB962C8B-B14F-4D97-AF65-F5344CB8AC3E}">
        <p14:creationId xmlns:p14="http://schemas.microsoft.com/office/powerpoint/2010/main" val="2273622132"/>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eaLnBrk="1" hangingPunct="1"/>
            <a:r>
              <a:rPr lang="en-US" sz="4000" dirty="0">
                <a:solidFill>
                  <a:srgbClr val="CD0000"/>
                </a:solidFill>
              </a:rPr>
              <a:t>Making Noise</a:t>
            </a:r>
          </a:p>
        </p:txBody>
      </p:sp>
      <p:sp>
        <p:nvSpPr>
          <p:cNvPr id="27651" name="Rectangle 3"/>
          <p:cNvSpPr>
            <a:spLocks noGrp="1" noChangeArrowheads="1"/>
          </p:cNvSpPr>
          <p:nvPr>
            <p:ph type="body" sz="half" idx="1"/>
          </p:nvPr>
        </p:nvSpPr>
        <p:spPr/>
        <p:txBody>
          <a:bodyPr/>
          <a:lstStyle/>
          <a:p>
            <a:pPr marL="609600" indent="-609600">
              <a:buFontTx/>
              <a:buAutoNum type="arabicPeriod"/>
            </a:pPr>
            <a:r>
              <a:rPr lang="en-US" dirty="0">
                <a:latin typeface="+mj-lt"/>
              </a:rPr>
              <a:t>Generate random values at grid points.</a:t>
            </a:r>
          </a:p>
          <a:p>
            <a:pPr marL="609600" indent="-609600">
              <a:buFontTx/>
              <a:buAutoNum type="arabicPeriod"/>
            </a:pPr>
            <a:endParaRPr lang="en-US" dirty="0">
              <a:latin typeface="+mj-lt"/>
            </a:endParaRPr>
          </a:p>
          <a:p>
            <a:pPr marL="609600" indent="-609600">
              <a:buFontTx/>
              <a:buAutoNum type="arabicPeriod"/>
            </a:pPr>
            <a:r>
              <a:rPr lang="en-US" dirty="0">
                <a:latin typeface="+mj-lt"/>
              </a:rPr>
              <a:t>Interpolate smoothly between these values.</a:t>
            </a:r>
          </a:p>
        </p:txBody>
      </p:sp>
      <p:pic>
        <p:nvPicPr>
          <p:cNvPr id="27652" name="Picture 4" descr="noise1"/>
          <p:cNvPicPr>
            <a:picLocks noGrp="1" noChangeAspect="1" noChangeArrowheads="1"/>
          </p:cNvPicPr>
          <p:nvPr>
            <p:ph sz="quarter" idx="2"/>
          </p:nvPr>
        </p:nvPicPr>
        <p:blipFill>
          <a:blip r:embed="rId3"/>
          <a:srcRect/>
          <a:stretch>
            <a:fillRect/>
          </a:stretch>
        </p:blipFill>
        <p:spPr>
          <a:xfrm>
            <a:off x="6838950" y="1676401"/>
            <a:ext cx="2705100" cy="1285875"/>
          </a:xfrm>
          <a:noFill/>
        </p:spPr>
      </p:pic>
      <p:pic>
        <p:nvPicPr>
          <p:cNvPr id="27653" name="Picture 6" descr="noise2"/>
          <p:cNvPicPr>
            <a:picLocks noGrp="1" noChangeAspect="1" noChangeArrowheads="1"/>
          </p:cNvPicPr>
          <p:nvPr>
            <p:ph sz="quarter" idx="3"/>
          </p:nvPr>
        </p:nvPicPr>
        <p:blipFill>
          <a:blip r:embed="rId4"/>
          <a:srcRect/>
          <a:stretch>
            <a:fillRect/>
          </a:stretch>
        </p:blipFill>
        <p:spPr>
          <a:xfrm>
            <a:off x="6815139" y="3581401"/>
            <a:ext cx="2752725" cy="1323975"/>
          </a:xfrm>
          <a:noFill/>
        </p:spPr>
      </p:pic>
    </p:spTree>
    <p:extLst>
      <p:ext uri="{BB962C8B-B14F-4D97-AF65-F5344CB8AC3E}">
        <p14:creationId xmlns:p14="http://schemas.microsoft.com/office/powerpoint/2010/main" val="36433573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dirty="0">
                <a:solidFill>
                  <a:srgbClr val="CD0000"/>
                </a:solidFill>
              </a:rPr>
              <a:t>Game Artificial Intelligence - Examples</a:t>
            </a:r>
          </a:p>
        </p:txBody>
      </p:sp>
      <p:sp>
        <p:nvSpPr>
          <p:cNvPr id="194563" name="Rectangle 3"/>
          <p:cNvSpPr>
            <a:spLocks noGrp="1" noChangeArrowheads="1"/>
          </p:cNvSpPr>
          <p:nvPr>
            <p:ph type="body" idx="1"/>
          </p:nvPr>
        </p:nvSpPr>
        <p:spPr>
          <a:xfrm>
            <a:off x="527714" y="1598306"/>
            <a:ext cx="8153400" cy="4525963"/>
          </a:xfrm>
        </p:spPr>
        <p:txBody>
          <a:bodyPr>
            <a:normAutofit/>
          </a:bodyPr>
          <a:lstStyle/>
          <a:p>
            <a:r>
              <a:rPr lang="en-US" i="1" dirty="0">
                <a:latin typeface="+mj-lt"/>
                <a:hlinkClick r:id="rId3" tooltip="S.T.A.L.K.E.R."/>
              </a:rPr>
              <a:t>S.T.A.L.K.E.R.</a:t>
            </a:r>
            <a:r>
              <a:rPr lang="en-US" i="1" dirty="0">
                <a:latin typeface="+mj-lt"/>
              </a:rPr>
              <a:t> series</a:t>
            </a:r>
            <a:r>
              <a:rPr lang="en-US" dirty="0">
                <a:latin typeface="+mj-lt"/>
              </a:rPr>
              <a:t> (2007-)</a:t>
            </a:r>
          </a:p>
          <a:p>
            <a:r>
              <a:rPr lang="en-US" dirty="0">
                <a:latin typeface="+mj-lt"/>
              </a:rPr>
              <a:t>A first-person shooter survival horror game where the player must face man-made experiments, military soldiers, and mercenaries known as Stalkers. The various encountered enemies (if the difficulty level is set to its highest) use combat tactics and </a:t>
            </a:r>
            <a:r>
              <a:rPr lang="en-US" dirty="0" err="1">
                <a:latin typeface="+mj-lt"/>
              </a:rPr>
              <a:t>behaviours</a:t>
            </a:r>
            <a:r>
              <a:rPr lang="en-US" dirty="0">
                <a:latin typeface="+mj-lt"/>
              </a:rPr>
              <a:t> such as healing wounded allies, giving orders, out-flanking the player or using weapons with pinpoint accuracy</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8386" y="1857486"/>
            <a:ext cx="2857500" cy="3638550"/>
          </a:xfrm>
          <a:prstGeom prst="rect">
            <a:avLst/>
          </a:prstGeom>
        </p:spPr>
      </p:pic>
    </p:spTree>
    <p:extLst>
      <p:ext uri="{BB962C8B-B14F-4D97-AF65-F5344CB8AC3E}">
        <p14:creationId xmlns:p14="http://schemas.microsoft.com/office/powerpoint/2010/main" val="2895150894"/>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reeform 9"/>
          <p:cNvSpPr>
            <a:spLocks/>
          </p:cNvSpPr>
          <p:nvPr/>
        </p:nvSpPr>
        <p:spPr bwMode="auto">
          <a:xfrm>
            <a:off x="2990850" y="2425701"/>
            <a:ext cx="6808788" cy="2625725"/>
          </a:xfrm>
          <a:custGeom>
            <a:avLst/>
            <a:gdLst>
              <a:gd name="T0" fmla="*/ 0 w 4289"/>
              <a:gd name="T1" fmla="*/ 1472 h 1654"/>
              <a:gd name="T2" fmla="*/ 336 w 4289"/>
              <a:gd name="T3" fmla="*/ 1306 h 1654"/>
              <a:gd name="T4" fmla="*/ 667 w 4289"/>
              <a:gd name="T5" fmla="*/ 1597 h 1654"/>
              <a:gd name="T6" fmla="*/ 986 w 4289"/>
              <a:gd name="T7" fmla="*/ 411 h 1654"/>
              <a:gd name="T8" fmla="*/ 1317 w 4289"/>
              <a:gd name="T9" fmla="*/ 1016 h 1654"/>
              <a:gd name="T10" fmla="*/ 1648 w 4289"/>
              <a:gd name="T11" fmla="*/ 0 h 1654"/>
              <a:gd name="T12" fmla="*/ 1979 w 4289"/>
              <a:gd name="T13" fmla="*/ 1306 h 1654"/>
              <a:gd name="T14" fmla="*/ 2304 w 4289"/>
              <a:gd name="T15" fmla="*/ 679 h 1654"/>
              <a:gd name="T16" fmla="*/ 2635 w 4289"/>
              <a:gd name="T17" fmla="*/ 434 h 1654"/>
              <a:gd name="T18" fmla="*/ 2971 w 4289"/>
              <a:gd name="T19" fmla="*/ 1654 h 1654"/>
              <a:gd name="T20" fmla="*/ 3290 w 4289"/>
              <a:gd name="T21" fmla="*/ 1323 h 1654"/>
              <a:gd name="T22" fmla="*/ 3627 w 4289"/>
              <a:gd name="T23" fmla="*/ 1540 h 1654"/>
              <a:gd name="T24" fmla="*/ 3958 w 4289"/>
              <a:gd name="T25" fmla="*/ 143 h 1654"/>
              <a:gd name="T26" fmla="*/ 4289 w 4289"/>
              <a:gd name="T27" fmla="*/ 1112 h 16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89"/>
              <a:gd name="T43" fmla="*/ 0 h 1654"/>
              <a:gd name="T44" fmla="*/ 4289 w 4289"/>
              <a:gd name="T45" fmla="*/ 1654 h 16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89" h="1654">
                <a:moveTo>
                  <a:pt x="0" y="1472"/>
                </a:moveTo>
                <a:lnTo>
                  <a:pt x="336" y="1306"/>
                </a:lnTo>
                <a:lnTo>
                  <a:pt x="667" y="1597"/>
                </a:lnTo>
                <a:lnTo>
                  <a:pt x="986" y="411"/>
                </a:lnTo>
                <a:lnTo>
                  <a:pt x="1317" y="1016"/>
                </a:lnTo>
                <a:lnTo>
                  <a:pt x="1648" y="0"/>
                </a:lnTo>
                <a:lnTo>
                  <a:pt x="1979" y="1306"/>
                </a:lnTo>
                <a:lnTo>
                  <a:pt x="2304" y="679"/>
                </a:lnTo>
                <a:lnTo>
                  <a:pt x="2635" y="434"/>
                </a:lnTo>
                <a:lnTo>
                  <a:pt x="2971" y="1654"/>
                </a:lnTo>
                <a:lnTo>
                  <a:pt x="3290" y="1323"/>
                </a:lnTo>
                <a:lnTo>
                  <a:pt x="3627" y="1540"/>
                </a:lnTo>
                <a:lnTo>
                  <a:pt x="3958" y="143"/>
                </a:lnTo>
                <a:lnTo>
                  <a:pt x="4289" y="1112"/>
                </a:lnTo>
              </a:path>
            </a:pathLst>
          </a:custGeom>
          <a:noFill/>
          <a:ln w="28575">
            <a:solidFill>
              <a:schemeClr val="tx1"/>
            </a:solidFill>
            <a:round/>
            <a:headEnd/>
            <a:tailEnd/>
          </a:ln>
        </p:spPr>
        <p:txBody>
          <a:bodyPr>
            <a:prstTxWarp prst="textNoShape">
              <a:avLst/>
            </a:prstTxWarp>
          </a:bodyPr>
          <a:lstStyle/>
          <a:p>
            <a:endParaRPr lang="en-US"/>
          </a:p>
        </p:txBody>
      </p:sp>
      <p:sp>
        <p:nvSpPr>
          <p:cNvPr id="29699" name="Rectangle 6"/>
          <p:cNvSpPr>
            <a:spLocks noGrp="1" noChangeArrowheads="1"/>
          </p:cNvSpPr>
          <p:nvPr>
            <p:ph type="title"/>
          </p:nvPr>
        </p:nvSpPr>
        <p:spPr/>
        <p:txBody>
          <a:bodyPr>
            <a:normAutofit/>
          </a:bodyPr>
          <a:lstStyle/>
          <a:p>
            <a:pPr eaLnBrk="1" hangingPunct="1"/>
            <a:r>
              <a:rPr lang="en-US" sz="4000" dirty="0">
                <a:solidFill>
                  <a:srgbClr val="CD0000"/>
                </a:solidFill>
              </a:rPr>
              <a:t>Linear Noise</a:t>
            </a:r>
          </a:p>
        </p:txBody>
      </p:sp>
      <p:pic>
        <p:nvPicPr>
          <p:cNvPr id="29700" name="Picture 5" descr="noise1"/>
          <p:cNvPicPr>
            <a:picLocks noGrp="1" noChangeAspect="1" noChangeArrowheads="1"/>
          </p:cNvPicPr>
          <p:nvPr>
            <p:ph idx="1"/>
          </p:nvPr>
        </p:nvPicPr>
        <p:blipFill>
          <a:blip r:embed="rId3"/>
          <a:srcRect/>
          <a:stretch>
            <a:fillRect/>
          </a:stretch>
        </p:blipFill>
        <p:spPr>
          <a:xfrm>
            <a:off x="1981200" y="1906588"/>
            <a:ext cx="8229600" cy="3911600"/>
          </a:xfrm>
          <a:noFill/>
        </p:spPr>
      </p:pic>
    </p:spTree>
    <p:extLst>
      <p:ext uri="{BB962C8B-B14F-4D97-AF65-F5344CB8AC3E}">
        <p14:creationId xmlns:p14="http://schemas.microsoft.com/office/powerpoint/2010/main" val="335810875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eaLnBrk="1" hangingPunct="1"/>
            <a:r>
              <a:rPr lang="en-US" sz="4000" dirty="0">
                <a:solidFill>
                  <a:srgbClr val="CD0000"/>
                </a:solidFill>
              </a:rPr>
              <a:t>lerp</a:t>
            </a:r>
          </a:p>
        </p:txBody>
      </p:sp>
      <p:sp>
        <p:nvSpPr>
          <p:cNvPr id="31747" name="Rectangle 3"/>
          <p:cNvSpPr>
            <a:spLocks noGrp="1" noChangeArrowheads="1"/>
          </p:cNvSpPr>
          <p:nvPr>
            <p:ph type="body" idx="1"/>
          </p:nvPr>
        </p:nvSpPr>
        <p:spPr/>
        <p:txBody>
          <a:bodyPr/>
          <a:lstStyle/>
          <a:p>
            <a:pPr eaLnBrk="1" hangingPunct="1"/>
            <a:r>
              <a:rPr lang="en-US" dirty="0">
                <a:latin typeface="+mj-lt"/>
              </a:rPr>
              <a:t>The basic operation of linear interpolation between two values is so commonly used in computer graphics that it is sometimes called a </a:t>
            </a:r>
            <a:r>
              <a:rPr lang="en-US" b="1" i="1" dirty="0">
                <a:latin typeface="+mj-lt"/>
              </a:rPr>
              <a:t>lerp</a:t>
            </a:r>
            <a:r>
              <a:rPr lang="en-US" dirty="0">
                <a:latin typeface="+mj-lt"/>
              </a:rPr>
              <a:t> in the jargon of computer graphics. </a:t>
            </a:r>
          </a:p>
          <a:p>
            <a:pPr eaLnBrk="1" hangingPunct="1"/>
            <a:r>
              <a:rPr lang="en-US" dirty="0">
                <a:latin typeface="+mj-lt"/>
              </a:rPr>
              <a:t>Lerp operations are built into the hardware of all modern computer graphics processors. </a:t>
            </a:r>
          </a:p>
        </p:txBody>
      </p:sp>
    </p:spTree>
    <p:extLst>
      <p:ext uri="{BB962C8B-B14F-4D97-AF65-F5344CB8AC3E}">
        <p14:creationId xmlns:p14="http://schemas.microsoft.com/office/powerpoint/2010/main" val="1441185222"/>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normAutofit/>
          </a:bodyPr>
          <a:lstStyle/>
          <a:p>
            <a:pPr eaLnBrk="1" hangingPunct="1"/>
            <a:r>
              <a:rPr lang="en-US" sz="4000" dirty="0" err="1">
                <a:solidFill>
                  <a:srgbClr val="CD0000"/>
                </a:solidFill>
              </a:rPr>
              <a:t>lerping</a:t>
            </a:r>
            <a:endParaRPr lang="en-US" sz="4000" dirty="0">
              <a:solidFill>
                <a:srgbClr val="CD0000"/>
              </a:solidFill>
            </a:endParaRPr>
          </a:p>
        </p:txBody>
      </p:sp>
      <p:sp>
        <p:nvSpPr>
          <p:cNvPr id="33795" name="Rectangle 3"/>
          <p:cNvSpPr>
            <a:spLocks noGrp="1" noChangeArrowheads="1"/>
          </p:cNvSpPr>
          <p:nvPr>
            <p:ph type="body" idx="1"/>
          </p:nvPr>
        </p:nvSpPr>
        <p:spPr/>
        <p:txBody>
          <a:bodyPr/>
          <a:lstStyle/>
          <a:p>
            <a:pPr algn="ctr" eaLnBrk="1" hangingPunct="1">
              <a:buFontTx/>
              <a:buNone/>
            </a:pPr>
            <a:r>
              <a:rPr lang="en-US" dirty="0"/>
              <a:t>lerp(v1, v2, t) = (1 – t)v1 + tv2</a:t>
            </a:r>
          </a:p>
          <a:p>
            <a:pPr algn="ctr" eaLnBrk="1" hangingPunct="1">
              <a:buFontTx/>
              <a:buNone/>
            </a:pPr>
            <a:endParaRPr lang="en-US" dirty="0"/>
          </a:p>
          <a:p>
            <a:pPr algn="ctr" eaLnBrk="1" hangingPunct="1">
              <a:buFontTx/>
              <a:buNone/>
            </a:pPr>
            <a:endParaRPr lang="en-US" dirty="0"/>
          </a:p>
        </p:txBody>
      </p:sp>
      <p:sp>
        <p:nvSpPr>
          <p:cNvPr id="33796" name="Oval 4"/>
          <p:cNvSpPr>
            <a:spLocks noChangeArrowheads="1"/>
          </p:cNvSpPr>
          <p:nvPr/>
        </p:nvSpPr>
        <p:spPr bwMode="auto">
          <a:xfrm>
            <a:off x="2900363" y="5241925"/>
            <a:ext cx="152400" cy="1524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33797" name="Oval 5"/>
          <p:cNvSpPr>
            <a:spLocks noChangeArrowheads="1"/>
          </p:cNvSpPr>
          <p:nvPr/>
        </p:nvSpPr>
        <p:spPr bwMode="auto">
          <a:xfrm>
            <a:off x="7666038" y="3248025"/>
            <a:ext cx="152400" cy="1524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33798" name="Line 6"/>
          <p:cNvSpPr>
            <a:spLocks noChangeShapeType="1"/>
          </p:cNvSpPr>
          <p:nvPr/>
        </p:nvSpPr>
        <p:spPr bwMode="auto">
          <a:xfrm flipV="1">
            <a:off x="2971800" y="3313113"/>
            <a:ext cx="4789488" cy="1992312"/>
          </a:xfrm>
          <a:prstGeom prst="line">
            <a:avLst/>
          </a:prstGeom>
          <a:noFill/>
          <a:ln w="9525">
            <a:solidFill>
              <a:schemeClr val="tx1"/>
            </a:solidFill>
            <a:round/>
            <a:headEnd/>
            <a:tailEnd/>
          </a:ln>
        </p:spPr>
        <p:txBody>
          <a:bodyPr>
            <a:prstTxWarp prst="textNoShape">
              <a:avLst/>
            </a:prstTxWarp>
          </a:bodyPr>
          <a:lstStyle/>
          <a:p>
            <a:endParaRPr lang="en-US"/>
          </a:p>
        </p:txBody>
      </p:sp>
      <p:sp>
        <p:nvSpPr>
          <p:cNvPr id="33799" name="Oval 7"/>
          <p:cNvSpPr>
            <a:spLocks noChangeArrowheads="1"/>
          </p:cNvSpPr>
          <p:nvPr/>
        </p:nvSpPr>
        <p:spPr bwMode="auto">
          <a:xfrm>
            <a:off x="6300788" y="3810000"/>
            <a:ext cx="152400" cy="1524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33800" name="Text Box 8"/>
          <p:cNvSpPr txBox="1">
            <a:spLocks noChangeArrowheads="1"/>
          </p:cNvSpPr>
          <p:nvPr/>
        </p:nvSpPr>
        <p:spPr bwMode="auto">
          <a:xfrm>
            <a:off x="2541588" y="5214938"/>
            <a:ext cx="444500" cy="457200"/>
          </a:xfrm>
          <a:prstGeom prst="rect">
            <a:avLst/>
          </a:prstGeom>
          <a:noFill/>
          <a:ln w="9525">
            <a:noFill/>
            <a:miter lim="800000"/>
            <a:headEnd/>
            <a:tailEnd/>
          </a:ln>
        </p:spPr>
        <p:txBody>
          <a:bodyPr>
            <a:prstTxWarp prst="textNoShape">
              <a:avLst/>
            </a:prstTxWarp>
            <a:spAutoFit/>
          </a:bodyPr>
          <a:lstStyle/>
          <a:p>
            <a:pPr>
              <a:spcBef>
                <a:spcPct val="50000"/>
              </a:spcBef>
            </a:pPr>
            <a:r>
              <a:rPr lang="en-US" sz="2400"/>
              <a:t>P</a:t>
            </a:r>
          </a:p>
        </p:txBody>
      </p:sp>
      <p:sp>
        <p:nvSpPr>
          <p:cNvPr id="33801" name="Text Box 9"/>
          <p:cNvSpPr txBox="1">
            <a:spLocks noChangeArrowheads="1"/>
          </p:cNvSpPr>
          <p:nvPr/>
        </p:nvSpPr>
        <p:spPr bwMode="auto">
          <a:xfrm>
            <a:off x="7889875" y="3062288"/>
            <a:ext cx="444500" cy="457200"/>
          </a:xfrm>
          <a:prstGeom prst="rect">
            <a:avLst/>
          </a:prstGeom>
          <a:noFill/>
          <a:ln w="9525">
            <a:noFill/>
            <a:miter lim="800000"/>
            <a:headEnd/>
            <a:tailEnd/>
          </a:ln>
        </p:spPr>
        <p:txBody>
          <a:bodyPr>
            <a:prstTxWarp prst="textNoShape">
              <a:avLst/>
            </a:prstTxWarp>
            <a:spAutoFit/>
          </a:bodyPr>
          <a:lstStyle/>
          <a:p>
            <a:pPr>
              <a:spcBef>
                <a:spcPct val="50000"/>
              </a:spcBef>
            </a:pPr>
            <a:r>
              <a:rPr lang="en-US" sz="2400"/>
              <a:t>Q</a:t>
            </a:r>
          </a:p>
        </p:txBody>
      </p:sp>
      <p:sp>
        <p:nvSpPr>
          <p:cNvPr id="33802" name="Text Box 10"/>
          <p:cNvSpPr txBox="1">
            <a:spLocks noChangeArrowheads="1"/>
          </p:cNvSpPr>
          <p:nvPr/>
        </p:nvSpPr>
        <p:spPr bwMode="auto">
          <a:xfrm>
            <a:off x="6557964" y="3857625"/>
            <a:ext cx="3214687" cy="457200"/>
          </a:xfrm>
          <a:prstGeom prst="rect">
            <a:avLst/>
          </a:prstGeom>
          <a:noFill/>
          <a:ln w="9525">
            <a:noFill/>
            <a:miter lim="800000"/>
            <a:headEnd/>
            <a:tailEnd/>
          </a:ln>
        </p:spPr>
        <p:txBody>
          <a:bodyPr>
            <a:prstTxWarp prst="textNoShape">
              <a:avLst/>
            </a:prstTxWarp>
            <a:spAutoFit/>
          </a:bodyPr>
          <a:lstStyle/>
          <a:p>
            <a:pPr>
              <a:spcBef>
                <a:spcPct val="50000"/>
              </a:spcBef>
            </a:pPr>
            <a:r>
              <a:rPr lang="en-US" sz="2400"/>
              <a:t>(1-t)P + tQ</a:t>
            </a:r>
          </a:p>
        </p:txBody>
      </p:sp>
      <p:sp>
        <p:nvSpPr>
          <p:cNvPr id="33803" name="Line 11"/>
          <p:cNvSpPr>
            <a:spLocks noChangeShapeType="1"/>
          </p:cNvSpPr>
          <p:nvPr/>
        </p:nvSpPr>
        <p:spPr bwMode="auto">
          <a:xfrm>
            <a:off x="5326064" y="3429001"/>
            <a:ext cx="769937" cy="328613"/>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3804" name="Text Box 12"/>
          <p:cNvSpPr txBox="1">
            <a:spLocks noChangeArrowheads="1"/>
          </p:cNvSpPr>
          <p:nvPr/>
        </p:nvSpPr>
        <p:spPr bwMode="auto">
          <a:xfrm>
            <a:off x="1992314" y="3014663"/>
            <a:ext cx="4518025" cy="457200"/>
          </a:xfrm>
          <a:prstGeom prst="rect">
            <a:avLst/>
          </a:prstGeom>
          <a:noFill/>
          <a:ln w="9525">
            <a:noFill/>
            <a:miter lim="800000"/>
            <a:headEnd/>
            <a:tailEnd/>
          </a:ln>
        </p:spPr>
        <p:txBody>
          <a:bodyPr>
            <a:prstTxWarp prst="textNoShape">
              <a:avLst/>
            </a:prstTxWarp>
            <a:spAutoFit/>
          </a:bodyPr>
          <a:lstStyle/>
          <a:p>
            <a:pPr>
              <a:spcBef>
                <a:spcPct val="50000"/>
              </a:spcBef>
            </a:pPr>
            <a:r>
              <a:rPr lang="en-US" sz="2400"/>
              <a:t>t of the distance from P to Q</a:t>
            </a:r>
          </a:p>
        </p:txBody>
      </p:sp>
    </p:spTree>
    <p:extLst>
      <p:ext uri="{BB962C8B-B14F-4D97-AF65-F5344CB8AC3E}">
        <p14:creationId xmlns:p14="http://schemas.microsoft.com/office/powerpoint/2010/main" val="1225262954"/>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a:bodyPr>
          <a:lstStyle/>
          <a:p>
            <a:pPr eaLnBrk="1" hangingPunct="1"/>
            <a:r>
              <a:rPr lang="en-US" sz="4000" dirty="0">
                <a:solidFill>
                  <a:srgbClr val="CD0000"/>
                </a:solidFill>
              </a:rPr>
              <a:t>2D Linear Noise</a:t>
            </a:r>
          </a:p>
        </p:txBody>
      </p:sp>
      <p:sp>
        <p:nvSpPr>
          <p:cNvPr id="35843" name="Rectangle 4"/>
          <p:cNvSpPr>
            <a:spLocks noChangeArrowheads="1"/>
          </p:cNvSpPr>
          <p:nvPr/>
        </p:nvSpPr>
        <p:spPr bwMode="auto">
          <a:xfrm>
            <a:off x="4248150" y="2127250"/>
            <a:ext cx="3657600" cy="3657600"/>
          </a:xfrm>
          <a:prstGeom prst="rect">
            <a:avLst/>
          </a:prstGeom>
          <a:noFill/>
          <a:ln w="28575">
            <a:solidFill>
              <a:schemeClr val="tx1"/>
            </a:solidFill>
            <a:miter lim="800000"/>
            <a:headEnd/>
            <a:tailEnd/>
          </a:ln>
        </p:spPr>
        <p:txBody>
          <a:bodyPr wrap="none" anchor="ctr">
            <a:prstTxWarp prst="textNoShape">
              <a:avLst/>
            </a:prstTxWarp>
          </a:bodyPr>
          <a:lstStyle/>
          <a:p>
            <a:pPr algn="ctr"/>
            <a:endParaRPr lang="en-US">
              <a:solidFill>
                <a:schemeClr val="bg1"/>
              </a:solidFill>
            </a:endParaRPr>
          </a:p>
        </p:txBody>
      </p:sp>
      <p:sp>
        <p:nvSpPr>
          <p:cNvPr id="35844" name="Line 5"/>
          <p:cNvSpPr>
            <a:spLocks noChangeShapeType="1"/>
          </p:cNvSpPr>
          <p:nvPr/>
        </p:nvSpPr>
        <p:spPr bwMode="auto">
          <a:xfrm>
            <a:off x="7905750" y="2127250"/>
            <a:ext cx="0" cy="3657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05478" name="Line 6"/>
          <p:cNvSpPr>
            <a:spLocks noChangeShapeType="1"/>
          </p:cNvSpPr>
          <p:nvPr/>
        </p:nvSpPr>
        <p:spPr bwMode="auto">
          <a:xfrm>
            <a:off x="4248150" y="3956050"/>
            <a:ext cx="36576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35846" name="Oval 7"/>
          <p:cNvSpPr>
            <a:spLocks noChangeArrowheads="1"/>
          </p:cNvSpPr>
          <p:nvPr/>
        </p:nvSpPr>
        <p:spPr bwMode="auto">
          <a:xfrm>
            <a:off x="4095750" y="1974850"/>
            <a:ext cx="300038" cy="300038"/>
          </a:xfrm>
          <a:prstGeom prst="ellipse">
            <a:avLst/>
          </a:prstGeom>
          <a:solidFill>
            <a:srgbClr val="FD2D03"/>
          </a:solidFill>
          <a:ln w="9525">
            <a:solidFill>
              <a:schemeClr val="tx1"/>
            </a:solidFill>
            <a:round/>
            <a:headEnd/>
            <a:tailEnd/>
          </a:ln>
        </p:spPr>
        <p:txBody>
          <a:bodyPr wrap="none" anchor="ctr">
            <a:prstTxWarp prst="textNoShape">
              <a:avLst/>
            </a:prstTxWarp>
          </a:bodyPr>
          <a:lstStyle/>
          <a:p>
            <a:endParaRPr lang="en-US"/>
          </a:p>
        </p:txBody>
      </p:sp>
      <p:sp>
        <p:nvSpPr>
          <p:cNvPr id="105480" name="Oval 8"/>
          <p:cNvSpPr>
            <a:spLocks noChangeArrowheads="1"/>
          </p:cNvSpPr>
          <p:nvPr/>
        </p:nvSpPr>
        <p:spPr bwMode="auto">
          <a:xfrm>
            <a:off x="4075114" y="3803650"/>
            <a:ext cx="325437" cy="325438"/>
          </a:xfrm>
          <a:prstGeom prst="ellipse">
            <a:avLst/>
          </a:prstGeom>
          <a:solidFill>
            <a:srgbClr val="C73914"/>
          </a:solidFill>
          <a:ln w="9525">
            <a:solidFill>
              <a:schemeClr val="tx1"/>
            </a:solidFill>
            <a:round/>
            <a:headEnd/>
            <a:tailEnd/>
          </a:ln>
        </p:spPr>
        <p:txBody>
          <a:bodyPr wrap="none" anchor="ctr">
            <a:prstTxWarp prst="textNoShape">
              <a:avLst/>
            </a:prstTxWarp>
          </a:bodyPr>
          <a:lstStyle/>
          <a:p>
            <a:endParaRPr lang="en-US"/>
          </a:p>
        </p:txBody>
      </p:sp>
      <p:sp>
        <p:nvSpPr>
          <p:cNvPr id="35848" name="Oval 9"/>
          <p:cNvSpPr>
            <a:spLocks noChangeArrowheads="1"/>
          </p:cNvSpPr>
          <p:nvPr/>
        </p:nvSpPr>
        <p:spPr bwMode="auto">
          <a:xfrm>
            <a:off x="4087814" y="5637214"/>
            <a:ext cx="312737" cy="312737"/>
          </a:xfrm>
          <a:prstGeom prst="ellipse">
            <a:avLst/>
          </a:prstGeom>
          <a:solidFill>
            <a:srgbClr val="914425"/>
          </a:solidFill>
          <a:ln w="9525">
            <a:solidFill>
              <a:schemeClr val="tx1"/>
            </a:solidFill>
            <a:round/>
            <a:headEnd/>
            <a:tailEnd/>
          </a:ln>
        </p:spPr>
        <p:txBody>
          <a:bodyPr wrap="none" anchor="ctr">
            <a:prstTxWarp prst="textNoShape">
              <a:avLst/>
            </a:prstTxWarp>
          </a:bodyPr>
          <a:lstStyle/>
          <a:p>
            <a:endParaRPr lang="en-US"/>
          </a:p>
        </p:txBody>
      </p:sp>
      <p:sp>
        <p:nvSpPr>
          <p:cNvPr id="105482" name="Oval 10"/>
          <p:cNvSpPr>
            <a:spLocks noChangeArrowheads="1"/>
          </p:cNvSpPr>
          <p:nvPr/>
        </p:nvSpPr>
        <p:spPr bwMode="auto">
          <a:xfrm>
            <a:off x="7742238" y="3803651"/>
            <a:ext cx="315912" cy="315913"/>
          </a:xfrm>
          <a:prstGeom prst="ellipse">
            <a:avLst/>
          </a:prstGeom>
          <a:solidFill>
            <a:srgbClr val="8B50E4"/>
          </a:solidFill>
          <a:ln w="9525">
            <a:solidFill>
              <a:schemeClr val="tx1"/>
            </a:solidFill>
            <a:round/>
            <a:headEnd/>
            <a:tailEnd/>
          </a:ln>
        </p:spPr>
        <p:txBody>
          <a:bodyPr wrap="none" anchor="ctr">
            <a:prstTxWarp prst="textNoShape">
              <a:avLst/>
            </a:prstTxWarp>
          </a:bodyPr>
          <a:lstStyle/>
          <a:p>
            <a:endParaRPr lang="en-US"/>
          </a:p>
        </p:txBody>
      </p:sp>
      <p:sp>
        <p:nvSpPr>
          <p:cNvPr id="35850" name="Oval 11"/>
          <p:cNvSpPr>
            <a:spLocks noChangeArrowheads="1"/>
          </p:cNvSpPr>
          <p:nvPr/>
        </p:nvSpPr>
        <p:spPr bwMode="auto">
          <a:xfrm>
            <a:off x="7751763" y="5627688"/>
            <a:ext cx="315912" cy="315912"/>
          </a:xfrm>
          <a:prstGeom prst="ellipse">
            <a:avLst/>
          </a:prstGeom>
          <a:solidFill>
            <a:srgbClr val="E49ADB"/>
          </a:solidFill>
          <a:ln w="9525">
            <a:solidFill>
              <a:schemeClr val="tx1"/>
            </a:solidFill>
            <a:round/>
            <a:headEnd/>
            <a:tailEnd/>
          </a:ln>
        </p:spPr>
        <p:txBody>
          <a:bodyPr wrap="none" anchor="ctr">
            <a:prstTxWarp prst="textNoShape">
              <a:avLst/>
            </a:prstTxWarp>
          </a:bodyPr>
          <a:lstStyle/>
          <a:p>
            <a:endParaRPr lang="en-US"/>
          </a:p>
        </p:txBody>
      </p:sp>
      <p:sp>
        <p:nvSpPr>
          <p:cNvPr id="35851" name="Oval 12"/>
          <p:cNvSpPr>
            <a:spLocks noChangeArrowheads="1"/>
          </p:cNvSpPr>
          <p:nvPr/>
        </p:nvSpPr>
        <p:spPr bwMode="auto">
          <a:xfrm>
            <a:off x="7751763" y="1971676"/>
            <a:ext cx="315912" cy="315913"/>
          </a:xfrm>
          <a:prstGeom prst="ellipse">
            <a:avLst/>
          </a:prstGeom>
          <a:solidFill>
            <a:srgbClr val="3205F1"/>
          </a:solidFill>
          <a:ln w="9525">
            <a:solidFill>
              <a:schemeClr val="tx1"/>
            </a:solidFill>
            <a:round/>
            <a:headEnd/>
            <a:tailEnd/>
          </a:ln>
        </p:spPr>
        <p:txBody>
          <a:bodyPr wrap="none" anchor="ctr">
            <a:prstTxWarp prst="textNoShape">
              <a:avLst/>
            </a:prstTxWarp>
          </a:bodyPr>
          <a:lstStyle/>
          <a:p>
            <a:endParaRPr lang="en-US"/>
          </a:p>
        </p:txBody>
      </p:sp>
      <p:sp>
        <p:nvSpPr>
          <p:cNvPr id="35852" name="Text Box 13"/>
          <p:cNvSpPr txBox="1">
            <a:spLocks noChangeArrowheads="1"/>
          </p:cNvSpPr>
          <p:nvPr/>
        </p:nvSpPr>
        <p:spPr bwMode="auto">
          <a:xfrm>
            <a:off x="2832100" y="1935163"/>
            <a:ext cx="1341438" cy="366712"/>
          </a:xfrm>
          <a:prstGeom prst="rect">
            <a:avLst/>
          </a:prstGeom>
          <a:noFill/>
          <a:ln w="9525">
            <a:noFill/>
            <a:miter lim="800000"/>
            <a:headEnd/>
            <a:tailEnd/>
          </a:ln>
        </p:spPr>
        <p:txBody>
          <a:bodyPr>
            <a:prstTxWarp prst="textNoShape">
              <a:avLst/>
            </a:prstTxWarp>
            <a:spAutoFit/>
          </a:bodyPr>
          <a:lstStyle/>
          <a:p>
            <a:pPr>
              <a:spcBef>
                <a:spcPct val="50000"/>
              </a:spcBef>
            </a:pPr>
            <a:r>
              <a:rPr lang="en-US"/>
              <a:t>253  45  3</a:t>
            </a:r>
          </a:p>
        </p:txBody>
      </p:sp>
      <p:sp>
        <p:nvSpPr>
          <p:cNvPr id="35853" name="Text Box 14"/>
          <p:cNvSpPr txBox="1">
            <a:spLocks noChangeArrowheads="1"/>
          </p:cNvSpPr>
          <p:nvPr/>
        </p:nvSpPr>
        <p:spPr bwMode="auto">
          <a:xfrm>
            <a:off x="2762250" y="5592763"/>
            <a:ext cx="1341438" cy="366712"/>
          </a:xfrm>
          <a:prstGeom prst="rect">
            <a:avLst/>
          </a:prstGeom>
          <a:noFill/>
          <a:ln w="9525">
            <a:noFill/>
            <a:miter lim="800000"/>
            <a:headEnd/>
            <a:tailEnd/>
          </a:ln>
        </p:spPr>
        <p:txBody>
          <a:bodyPr>
            <a:prstTxWarp prst="textNoShape">
              <a:avLst/>
            </a:prstTxWarp>
            <a:spAutoFit/>
          </a:bodyPr>
          <a:lstStyle/>
          <a:p>
            <a:pPr>
              <a:spcBef>
                <a:spcPct val="50000"/>
              </a:spcBef>
            </a:pPr>
            <a:r>
              <a:rPr lang="en-US"/>
              <a:t>145  68  37</a:t>
            </a:r>
          </a:p>
        </p:txBody>
      </p:sp>
      <p:sp>
        <p:nvSpPr>
          <p:cNvPr id="35854" name="Text Box 15"/>
          <p:cNvSpPr txBox="1">
            <a:spLocks noChangeArrowheads="1"/>
          </p:cNvSpPr>
          <p:nvPr/>
        </p:nvSpPr>
        <p:spPr bwMode="auto">
          <a:xfrm>
            <a:off x="8043864" y="1946276"/>
            <a:ext cx="1341437" cy="366713"/>
          </a:xfrm>
          <a:prstGeom prst="rect">
            <a:avLst/>
          </a:prstGeom>
          <a:noFill/>
          <a:ln w="9525">
            <a:noFill/>
            <a:miter lim="800000"/>
            <a:headEnd/>
            <a:tailEnd/>
          </a:ln>
        </p:spPr>
        <p:txBody>
          <a:bodyPr>
            <a:prstTxWarp prst="textNoShape">
              <a:avLst/>
            </a:prstTxWarp>
            <a:spAutoFit/>
          </a:bodyPr>
          <a:lstStyle/>
          <a:p>
            <a:pPr>
              <a:spcBef>
                <a:spcPct val="50000"/>
              </a:spcBef>
            </a:pPr>
            <a:r>
              <a:rPr lang="en-US"/>
              <a:t>50  5  241</a:t>
            </a:r>
          </a:p>
        </p:txBody>
      </p:sp>
      <p:sp>
        <p:nvSpPr>
          <p:cNvPr id="35855" name="Text Box 16"/>
          <p:cNvSpPr txBox="1">
            <a:spLocks noChangeArrowheads="1"/>
          </p:cNvSpPr>
          <p:nvPr/>
        </p:nvSpPr>
        <p:spPr bwMode="auto">
          <a:xfrm>
            <a:off x="8042275" y="5597526"/>
            <a:ext cx="1657350" cy="366713"/>
          </a:xfrm>
          <a:prstGeom prst="rect">
            <a:avLst/>
          </a:prstGeom>
          <a:noFill/>
          <a:ln w="9525">
            <a:noFill/>
            <a:miter lim="800000"/>
            <a:headEnd/>
            <a:tailEnd/>
          </a:ln>
        </p:spPr>
        <p:txBody>
          <a:bodyPr>
            <a:prstTxWarp prst="textNoShape">
              <a:avLst/>
            </a:prstTxWarp>
            <a:spAutoFit/>
          </a:bodyPr>
          <a:lstStyle/>
          <a:p>
            <a:pPr>
              <a:spcBef>
                <a:spcPct val="50000"/>
              </a:spcBef>
            </a:pPr>
            <a:r>
              <a:rPr lang="en-US"/>
              <a:t>228  154  219</a:t>
            </a:r>
          </a:p>
        </p:txBody>
      </p:sp>
      <p:sp>
        <p:nvSpPr>
          <p:cNvPr id="105489" name="Text Box 17"/>
          <p:cNvSpPr txBox="1">
            <a:spLocks noChangeArrowheads="1"/>
          </p:cNvSpPr>
          <p:nvPr/>
        </p:nvSpPr>
        <p:spPr bwMode="auto">
          <a:xfrm>
            <a:off x="2725739" y="3775076"/>
            <a:ext cx="1341437" cy="366713"/>
          </a:xfrm>
          <a:prstGeom prst="rect">
            <a:avLst/>
          </a:prstGeom>
          <a:noFill/>
          <a:ln w="9525">
            <a:noFill/>
            <a:miter lim="800000"/>
            <a:headEnd/>
            <a:tailEnd/>
          </a:ln>
        </p:spPr>
        <p:txBody>
          <a:bodyPr>
            <a:prstTxWarp prst="textNoShape">
              <a:avLst/>
            </a:prstTxWarp>
            <a:spAutoFit/>
          </a:bodyPr>
          <a:lstStyle/>
          <a:p>
            <a:pPr>
              <a:spcBef>
                <a:spcPct val="50000"/>
              </a:spcBef>
            </a:pPr>
            <a:r>
              <a:rPr lang="en-US"/>
              <a:t>199  57  20</a:t>
            </a:r>
          </a:p>
        </p:txBody>
      </p:sp>
      <p:sp>
        <p:nvSpPr>
          <p:cNvPr id="105490" name="Text Box 18"/>
          <p:cNvSpPr txBox="1">
            <a:spLocks noChangeArrowheads="1"/>
          </p:cNvSpPr>
          <p:nvPr/>
        </p:nvSpPr>
        <p:spPr bwMode="auto">
          <a:xfrm>
            <a:off x="8069264" y="3776663"/>
            <a:ext cx="1641475" cy="366712"/>
          </a:xfrm>
          <a:prstGeom prst="rect">
            <a:avLst/>
          </a:prstGeom>
          <a:noFill/>
          <a:ln w="9525">
            <a:noFill/>
            <a:miter lim="800000"/>
            <a:headEnd/>
            <a:tailEnd/>
          </a:ln>
        </p:spPr>
        <p:txBody>
          <a:bodyPr>
            <a:prstTxWarp prst="textNoShape">
              <a:avLst/>
            </a:prstTxWarp>
            <a:spAutoFit/>
          </a:bodyPr>
          <a:lstStyle/>
          <a:p>
            <a:pPr>
              <a:spcBef>
                <a:spcPct val="50000"/>
              </a:spcBef>
            </a:pPr>
            <a:r>
              <a:rPr lang="en-US"/>
              <a:t>139  80  230</a:t>
            </a:r>
          </a:p>
        </p:txBody>
      </p:sp>
      <p:sp>
        <p:nvSpPr>
          <p:cNvPr id="105491" name="Text Box 19"/>
          <p:cNvSpPr txBox="1">
            <a:spLocks noChangeArrowheads="1"/>
          </p:cNvSpPr>
          <p:nvPr/>
        </p:nvSpPr>
        <p:spPr bwMode="auto">
          <a:xfrm>
            <a:off x="5480050" y="4048126"/>
            <a:ext cx="1468438" cy="366713"/>
          </a:xfrm>
          <a:prstGeom prst="rect">
            <a:avLst/>
          </a:prstGeom>
          <a:noFill/>
          <a:ln w="9525">
            <a:noFill/>
            <a:miter lim="800000"/>
            <a:headEnd/>
            <a:tailEnd/>
          </a:ln>
        </p:spPr>
        <p:txBody>
          <a:bodyPr>
            <a:prstTxWarp prst="textNoShape">
              <a:avLst/>
            </a:prstTxWarp>
            <a:spAutoFit/>
          </a:bodyPr>
          <a:lstStyle/>
          <a:p>
            <a:pPr>
              <a:spcBef>
                <a:spcPct val="50000"/>
              </a:spcBef>
            </a:pPr>
            <a:r>
              <a:rPr lang="en-US"/>
              <a:t>154  74  178</a:t>
            </a:r>
          </a:p>
        </p:txBody>
      </p:sp>
      <p:grpSp>
        <p:nvGrpSpPr>
          <p:cNvPr id="2" name="Group 20"/>
          <p:cNvGrpSpPr>
            <a:grpSpLocks/>
          </p:cNvGrpSpPr>
          <p:nvPr/>
        </p:nvGrpSpPr>
        <p:grpSpPr bwMode="auto">
          <a:xfrm>
            <a:off x="5505451" y="1539876"/>
            <a:ext cx="1685925" cy="4784725"/>
            <a:chOff x="2508" y="896"/>
            <a:chExt cx="1062" cy="3014"/>
          </a:xfrm>
        </p:grpSpPr>
        <p:sp>
          <p:nvSpPr>
            <p:cNvPr id="35861" name="Line 21"/>
            <p:cNvSpPr>
              <a:spLocks noChangeShapeType="1"/>
            </p:cNvSpPr>
            <p:nvPr/>
          </p:nvSpPr>
          <p:spPr bwMode="auto">
            <a:xfrm>
              <a:off x="3444" y="1266"/>
              <a:ext cx="0" cy="2304"/>
            </a:xfrm>
            <a:prstGeom prst="line">
              <a:avLst/>
            </a:prstGeom>
            <a:noFill/>
            <a:ln w="28575">
              <a:solidFill>
                <a:schemeClr val="tx1"/>
              </a:solidFill>
              <a:round/>
              <a:headEnd/>
              <a:tailEnd/>
            </a:ln>
          </p:spPr>
          <p:txBody>
            <a:bodyPr>
              <a:prstTxWarp prst="textNoShape">
                <a:avLst/>
              </a:prstTxWarp>
            </a:bodyPr>
            <a:lstStyle/>
            <a:p>
              <a:endParaRPr lang="en-US"/>
            </a:p>
          </p:txBody>
        </p:sp>
        <p:sp>
          <p:nvSpPr>
            <p:cNvPr id="35862" name="Oval 22"/>
            <p:cNvSpPr>
              <a:spLocks noChangeArrowheads="1"/>
            </p:cNvSpPr>
            <p:nvPr/>
          </p:nvSpPr>
          <p:spPr bwMode="auto">
            <a:xfrm>
              <a:off x="3344" y="1168"/>
              <a:ext cx="196" cy="196"/>
            </a:xfrm>
            <a:prstGeom prst="ellipse">
              <a:avLst/>
            </a:prstGeom>
            <a:solidFill>
              <a:srgbClr val="650FB6"/>
            </a:solidFill>
            <a:ln w="9525">
              <a:solidFill>
                <a:schemeClr val="tx1"/>
              </a:solidFill>
              <a:round/>
              <a:headEnd/>
              <a:tailEnd/>
            </a:ln>
          </p:spPr>
          <p:txBody>
            <a:bodyPr wrap="none" anchor="ctr">
              <a:prstTxWarp prst="textNoShape">
                <a:avLst/>
              </a:prstTxWarp>
            </a:bodyPr>
            <a:lstStyle/>
            <a:p>
              <a:endParaRPr lang="en-US"/>
            </a:p>
          </p:txBody>
        </p:sp>
        <p:sp>
          <p:nvSpPr>
            <p:cNvPr id="35863" name="Oval 23"/>
            <p:cNvSpPr>
              <a:spLocks noChangeArrowheads="1"/>
            </p:cNvSpPr>
            <p:nvPr/>
          </p:nvSpPr>
          <p:spPr bwMode="auto">
            <a:xfrm>
              <a:off x="3346" y="3468"/>
              <a:ext cx="200" cy="200"/>
            </a:xfrm>
            <a:prstGeom prst="ellipse">
              <a:avLst/>
            </a:prstGeom>
            <a:solidFill>
              <a:srgbClr val="CF85AE"/>
            </a:solidFill>
            <a:ln w="9525">
              <a:solidFill>
                <a:schemeClr val="tx1"/>
              </a:solidFill>
              <a:round/>
              <a:headEnd/>
              <a:tailEnd/>
            </a:ln>
          </p:spPr>
          <p:txBody>
            <a:bodyPr wrap="none" anchor="ctr">
              <a:prstTxWarp prst="textNoShape">
                <a:avLst/>
              </a:prstTxWarp>
            </a:bodyPr>
            <a:lstStyle/>
            <a:p>
              <a:endParaRPr lang="en-US"/>
            </a:p>
          </p:txBody>
        </p:sp>
        <p:sp>
          <p:nvSpPr>
            <p:cNvPr id="35864" name="Text Box 24"/>
            <p:cNvSpPr txBox="1">
              <a:spLocks noChangeArrowheads="1"/>
            </p:cNvSpPr>
            <p:nvPr/>
          </p:nvSpPr>
          <p:spPr bwMode="auto">
            <a:xfrm>
              <a:off x="2553" y="896"/>
              <a:ext cx="942" cy="231"/>
            </a:xfrm>
            <a:prstGeom prst="rect">
              <a:avLst/>
            </a:prstGeom>
            <a:noFill/>
            <a:ln w="9525">
              <a:noFill/>
              <a:miter lim="800000"/>
              <a:headEnd/>
              <a:tailEnd/>
            </a:ln>
          </p:spPr>
          <p:txBody>
            <a:bodyPr>
              <a:prstTxWarp prst="textNoShape">
                <a:avLst/>
              </a:prstTxWarp>
              <a:spAutoFit/>
            </a:bodyPr>
            <a:lstStyle/>
            <a:p>
              <a:pPr>
                <a:spcBef>
                  <a:spcPct val="50000"/>
                </a:spcBef>
              </a:pPr>
              <a:r>
                <a:rPr lang="en-US"/>
                <a:t>101  15  182</a:t>
              </a:r>
            </a:p>
          </p:txBody>
        </p:sp>
        <p:sp>
          <p:nvSpPr>
            <p:cNvPr id="35865" name="Text Box 25"/>
            <p:cNvSpPr txBox="1">
              <a:spLocks noChangeArrowheads="1"/>
            </p:cNvSpPr>
            <p:nvPr/>
          </p:nvSpPr>
          <p:spPr bwMode="auto">
            <a:xfrm>
              <a:off x="2508" y="3679"/>
              <a:ext cx="1062" cy="231"/>
            </a:xfrm>
            <a:prstGeom prst="rect">
              <a:avLst/>
            </a:prstGeom>
            <a:noFill/>
            <a:ln w="9525">
              <a:noFill/>
              <a:miter lim="800000"/>
              <a:headEnd/>
              <a:tailEnd/>
            </a:ln>
          </p:spPr>
          <p:txBody>
            <a:bodyPr>
              <a:prstTxWarp prst="textNoShape">
                <a:avLst/>
              </a:prstTxWarp>
              <a:spAutoFit/>
            </a:bodyPr>
            <a:lstStyle/>
            <a:p>
              <a:pPr>
                <a:spcBef>
                  <a:spcPct val="50000"/>
                </a:spcBef>
              </a:pPr>
              <a:r>
                <a:rPr lang="en-US"/>
                <a:t>207  133  174</a:t>
              </a:r>
            </a:p>
          </p:txBody>
        </p:sp>
      </p:grpSp>
      <p:sp>
        <p:nvSpPr>
          <p:cNvPr id="105498" name="Oval 26"/>
          <p:cNvSpPr>
            <a:spLocks noChangeArrowheads="1"/>
          </p:cNvSpPr>
          <p:nvPr/>
        </p:nvSpPr>
        <p:spPr bwMode="auto">
          <a:xfrm>
            <a:off x="6832600" y="3813175"/>
            <a:ext cx="311150" cy="311150"/>
          </a:xfrm>
          <a:prstGeom prst="ellipse">
            <a:avLst/>
          </a:prstGeom>
          <a:solidFill>
            <a:srgbClr val="9A4AB2"/>
          </a:solidFill>
          <a:ln w="9525">
            <a:solidFill>
              <a:schemeClr val="tx1"/>
            </a:solidFill>
            <a:round/>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120331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4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4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4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54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54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549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54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checkerboard(across)">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8" grpId="0" animBg="1"/>
      <p:bldP spid="105480" grpId="0" animBg="1"/>
      <p:bldP spid="105482" grpId="0" animBg="1"/>
      <p:bldP spid="105489" grpId="0"/>
      <p:bldP spid="105490" grpId="0"/>
      <p:bldP spid="105491" grpId="0"/>
      <p:bldP spid="105498"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2950" y="223838"/>
            <a:ext cx="6045200" cy="40814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435" name="標題 2"/>
          <p:cNvSpPr>
            <a:spLocks noGrp="1"/>
          </p:cNvSpPr>
          <p:nvPr>
            <p:ph type="title"/>
          </p:nvPr>
        </p:nvSpPr>
        <p:spPr>
          <a:xfrm>
            <a:off x="333233" y="-95249"/>
            <a:ext cx="10515600" cy="1325563"/>
          </a:xfrm>
        </p:spPr>
        <p:txBody>
          <a:bodyPr>
            <a:normAutofit/>
          </a:bodyPr>
          <a:lstStyle/>
          <a:p>
            <a:r>
              <a:rPr lang="en-US" altLang="zh-TW" sz="4000" dirty="0" err="1" smtClean="0">
                <a:solidFill>
                  <a:srgbClr val="CD0000"/>
                </a:solidFill>
              </a:rPr>
              <a:t>Perlin</a:t>
            </a:r>
            <a:r>
              <a:rPr lang="en-US" altLang="zh-TW" sz="4000" dirty="0" smtClean="0">
                <a:solidFill>
                  <a:srgbClr val="CD0000"/>
                </a:solidFill>
              </a:rPr>
              <a:t> Noise (2D)</a:t>
            </a:r>
            <a:endParaRPr lang="zh-TW" altLang="en-US" sz="4000" dirty="0" smtClean="0">
              <a:solidFill>
                <a:srgbClr val="CD0000"/>
              </a:solidFill>
            </a:endParaRPr>
          </a:p>
        </p:txBody>
      </p:sp>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439" y="1071564"/>
            <a:ext cx="3298825" cy="2403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843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2925" y="4679951"/>
            <a:ext cx="3625850" cy="1863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843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6439" y="3482976"/>
            <a:ext cx="2606675" cy="1196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8439"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7538" y="4679951"/>
            <a:ext cx="3384550" cy="1692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440" name="文字方塊 9"/>
          <p:cNvSpPr txBox="1">
            <a:spLocks noChangeArrowheads="1"/>
          </p:cNvSpPr>
          <p:nvPr/>
        </p:nvSpPr>
        <p:spPr bwMode="auto">
          <a:xfrm>
            <a:off x="7959726" y="2906713"/>
            <a:ext cx="2314575"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r>
              <a:rPr lang="en-US" altLang="zh-TW"/>
              <a:t>Gradients:</a:t>
            </a:r>
          </a:p>
          <a:p>
            <a:pPr eaLnBrk="1" hangingPunct="1"/>
            <a:r>
              <a:rPr lang="en-US" altLang="zh-TW"/>
              <a:t>random </a:t>
            </a:r>
            <a:r>
              <a:rPr lang="en-US" altLang="zh-TW" b="1" u="sng"/>
              <a:t>unit</a:t>
            </a:r>
            <a:r>
              <a:rPr lang="en-US" altLang="zh-TW"/>
              <a:t> vectors</a:t>
            </a:r>
            <a:endParaRPr lang="zh-TW" altLang="en-US"/>
          </a:p>
        </p:txBody>
      </p:sp>
    </p:spTree>
    <p:extLst>
      <p:ext uri="{BB962C8B-B14F-4D97-AF65-F5344CB8AC3E}">
        <p14:creationId xmlns:p14="http://schemas.microsoft.com/office/powerpoint/2010/main" val="110188216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p:cNvSpPr>
            <a:spLocks noGrp="1" noChangeArrowheads="1"/>
          </p:cNvSpPr>
          <p:nvPr>
            <p:ph type="title"/>
          </p:nvPr>
        </p:nvSpPr>
        <p:spPr>
          <a:xfrm>
            <a:off x="824552" y="242295"/>
            <a:ext cx="10515600" cy="1325563"/>
          </a:xfrm>
        </p:spPr>
        <p:txBody>
          <a:bodyPr>
            <a:normAutofit/>
          </a:bodyPr>
          <a:lstStyle/>
          <a:p>
            <a:pPr eaLnBrk="1" hangingPunct="1"/>
            <a:r>
              <a:rPr lang="en-US" sz="4000" dirty="0">
                <a:solidFill>
                  <a:srgbClr val="CD0000"/>
                </a:solidFill>
              </a:rPr>
              <a:t>3D Linear Noise</a:t>
            </a:r>
          </a:p>
        </p:txBody>
      </p:sp>
      <p:pic>
        <p:nvPicPr>
          <p:cNvPr id="37891" name="Picture 5" descr="3Dinterpolation"/>
          <p:cNvPicPr>
            <a:picLocks noGrp="1" noChangeAspect="1" noChangeArrowheads="1"/>
          </p:cNvPicPr>
          <p:nvPr>
            <p:ph idx="1"/>
          </p:nvPr>
        </p:nvPicPr>
        <p:blipFill>
          <a:blip r:embed="rId3"/>
          <a:srcRect/>
          <a:stretch>
            <a:fillRect/>
          </a:stretch>
        </p:blipFill>
        <p:spPr>
          <a:xfrm>
            <a:off x="3581400" y="1143000"/>
            <a:ext cx="4800600" cy="5715000"/>
          </a:xfrm>
          <a:noFill/>
        </p:spPr>
      </p:pic>
    </p:spTree>
    <p:extLst>
      <p:ext uri="{BB962C8B-B14F-4D97-AF65-F5344CB8AC3E}">
        <p14:creationId xmlns:p14="http://schemas.microsoft.com/office/powerpoint/2010/main" val="3334686408"/>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6"/>
          <p:cNvSpPr>
            <a:spLocks noGrp="1" noChangeArrowheads="1"/>
          </p:cNvSpPr>
          <p:nvPr>
            <p:ph type="title"/>
          </p:nvPr>
        </p:nvSpPr>
        <p:spPr/>
        <p:txBody>
          <a:bodyPr>
            <a:normAutofit/>
          </a:bodyPr>
          <a:lstStyle/>
          <a:p>
            <a:pPr eaLnBrk="1" hangingPunct="1"/>
            <a:r>
              <a:rPr lang="en-US" sz="4000" dirty="0" err="1">
                <a:solidFill>
                  <a:srgbClr val="CD0000"/>
                </a:solidFill>
              </a:rPr>
              <a:t>Perlin</a:t>
            </a:r>
            <a:r>
              <a:rPr lang="en-US" sz="4000" dirty="0">
                <a:solidFill>
                  <a:srgbClr val="CD0000"/>
                </a:solidFill>
              </a:rPr>
              <a:t> Noise Sphere</a:t>
            </a:r>
          </a:p>
        </p:txBody>
      </p:sp>
      <p:pic>
        <p:nvPicPr>
          <p:cNvPr id="41987" name="Picture 5" descr="noiseball"/>
          <p:cNvPicPr>
            <a:picLocks noGrp="1" noChangeAspect="1" noChangeArrowheads="1"/>
          </p:cNvPicPr>
          <p:nvPr>
            <p:ph idx="1"/>
          </p:nvPr>
        </p:nvPicPr>
        <p:blipFill>
          <a:blip r:embed="rId3"/>
          <a:srcRect/>
          <a:stretch>
            <a:fillRect/>
          </a:stretch>
        </p:blipFill>
        <p:spPr>
          <a:xfrm>
            <a:off x="3832226" y="1600201"/>
            <a:ext cx="4525963" cy="4525963"/>
          </a:xfrm>
          <a:noFill/>
        </p:spPr>
      </p:pic>
    </p:spTree>
    <p:extLst>
      <p:ext uri="{BB962C8B-B14F-4D97-AF65-F5344CB8AC3E}">
        <p14:creationId xmlns:p14="http://schemas.microsoft.com/office/powerpoint/2010/main" val="2094246885"/>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pPr eaLnBrk="1" hangingPunct="1"/>
            <a:r>
              <a:rPr lang="en-US" sz="4000" dirty="0">
                <a:solidFill>
                  <a:srgbClr val="CD0000"/>
                </a:solidFill>
              </a:rPr>
              <a:t>Turbulence or Sum 1/f(noise) </a:t>
            </a:r>
          </a:p>
        </p:txBody>
      </p:sp>
      <p:sp>
        <p:nvSpPr>
          <p:cNvPr id="44035" name="Rectangle 3"/>
          <p:cNvSpPr>
            <a:spLocks noGrp="1" noChangeArrowheads="1"/>
          </p:cNvSpPr>
          <p:nvPr>
            <p:ph type="body" sz="half" idx="1"/>
          </p:nvPr>
        </p:nvSpPr>
        <p:spPr>
          <a:xfrm>
            <a:off x="2844801" y="1346200"/>
            <a:ext cx="6500813" cy="660400"/>
          </a:xfrm>
        </p:spPr>
        <p:txBody>
          <a:bodyPr/>
          <a:lstStyle/>
          <a:p>
            <a:pPr eaLnBrk="1" hangingPunct="1">
              <a:buFontTx/>
              <a:buNone/>
            </a:pPr>
            <a:r>
              <a:rPr lang="en-US" dirty="0"/>
              <a:t>noise(</a:t>
            </a:r>
            <a:r>
              <a:rPr lang="en-US" b="1" dirty="0"/>
              <a:t>p</a:t>
            </a:r>
            <a:r>
              <a:rPr lang="en-US" dirty="0"/>
              <a:t>) + ½ noise(2</a:t>
            </a:r>
            <a:r>
              <a:rPr lang="en-US" b="1" dirty="0"/>
              <a:t>p</a:t>
            </a:r>
            <a:r>
              <a:rPr lang="en-US" dirty="0"/>
              <a:t>) + ¼ noise(4</a:t>
            </a:r>
            <a:r>
              <a:rPr lang="en-US" b="1" dirty="0"/>
              <a:t>p</a:t>
            </a:r>
            <a:r>
              <a:rPr lang="en-US" dirty="0"/>
              <a:t>) ... </a:t>
            </a:r>
          </a:p>
        </p:txBody>
      </p:sp>
      <p:pic>
        <p:nvPicPr>
          <p:cNvPr id="44036" name="Picture 4" descr="perlin1d"/>
          <p:cNvPicPr>
            <a:picLocks noGrp="1" noChangeAspect="1" noChangeArrowheads="1"/>
          </p:cNvPicPr>
          <p:nvPr>
            <p:ph sz="half" idx="2"/>
          </p:nvPr>
        </p:nvPicPr>
        <p:blipFill>
          <a:blip r:embed="rId3"/>
          <a:srcRect/>
          <a:stretch>
            <a:fillRect/>
          </a:stretch>
        </p:blipFill>
        <p:spPr>
          <a:xfrm>
            <a:off x="2144714" y="2214563"/>
            <a:ext cx="7839075" cy="3911600"/>
          </a:xfrm>
          <a:noFill/>
        </p:spPr>
      </p:pic>
    </p:spTree>
    <p:extLst>
      <p:ext uri="{BB962C8B-B14F-4D97-AF65-F5344CB8AC3E}">
        <p14:creationId xmlns:p14="http://schemas.microsoft.com/office/powerpoint/2010/main" val="856464344"/>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p:cNvSpPr>
            <a:spLocks noGrp="1" noChangeArrowheads="1"/>
          </p:cNvSpPr>
          <p:nvPr>
            <p:ph type="title"/>
          </p:nvPr>
        </p:nvSpPr>
        <p:spPr/>
        <p:txBody>
          <a:bodyPr>
            <a:normAutofit/>
          </a:bodyPr>
          <a:lstStyle/>
          <a:p>
            <a:pPr eaLnBrk="1" hangingPunct="1"/>
            <a:r>
              <a:rPr lang="en-US" sz="4000" dirty="0" err="1">
                <a:solidFill>
                  <a:srgbClr val="CD0000"/>
                </a:solidFill>
              </a:rPr>
              <a:t>Perlin</a:t>
            </a:r>
            <a:r>
              <a:rPr lang="en-US" sz="4000" dirty="0">
                <a:solidFill>
                  <a:srgbClr val="CD0000"/>
                </a:solidFill>
              </a:rPr>
              <a:t> Sum 1/f(noise) Sphere</a:t>
            </a:r>
          </a:p>
        </p:txBody>
      </p:sp>
      <p:pic>
        <p:nvPicPr>
          <p:cNvPr id="46083" name="Picture 5" descr="cloudyball"/>
          <p:cNvPicPr>
            <a:picLocks noGrp="1" noChangeAspect="1" noChangeArrowheads="1"/>
          </p:cNvPicPr>
          <p:nvPr>
            <p:ph idx="1"/>
          </p:nvPr>
        </p:nvPicPr>
        <p:blipFill>
          <a:blip r:embed="rId3"/>
          <a:srcRect/>
          <a:stretch>
            <a:fillRect/>
          </a:stretch>
        </p:blipFill>
        <p:spPr>
          <a:xfrm>
            <a:off x="3832226" y="1600201"/>
            <a:ext cx="4525963" cy="4525963"/>
          </a:xfrm>
          <a:noFill/>
        </p:spPr>
      </p:pic>
    </p:spTree>
    <p:extLst>
      <p:ext uri="{BB962C8B-B14F-4D97-AF65-F5344CB8AC3E}">
        <p14:creationId xmlns:p14="http://schemas.microsoft.com/office/powerpoint/2010/main" val="270528682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p:cNvSpPr>
            <a:spLocks noGrp="1" noChangeArrowheads="1"/>
          </p:cNvSpPr>
          <p:nvPr>
            <p:ph type="title"/>
          </p:nvPr>
        </p:nvSpPr>
        <p:spPr/>
        <p:txBody>
          <a:bodyPr>
            <a:normAutofit/>
          </a:bodyPr>
          <a:lstStyle/>
          <a:p>
            <a:pPr eaLnBrk="1" hangingPunct="1"/>
            <a:r>
              <a:rPr lang="en-US" sz="4000" dirty="0" err="1">
                <a:solidFill>
                  <a:srgbClr val="CD0000"/>
                </a:solidFill>
              </a:rPr>
              <a:t>Perlin</a:t>
            </a:r>
            <a:r>
              <a:rPr lang="en-US" sz="4000" dirty="0">
                <a:solidFill>
                  <a:srgbClr val="CD0000"/>
                </a:solidFill>
              </a:rPr>
              <a:t> Sum 1/f(|noise|) Sphere</a:t>
            </a:r>
          </a:p>
        </p:txBody>
      </p:sp>
      <p:pic>
        <p:nvPicPr>
          <p:cNvPr id="48131" name="Picture 5" descr="flameball"/>
          <p:cNvPicPr>
            <a:picLocks noGrp="1" noChangeAspect="1" noChangeArrowheads="1"/>
          </p:cNvPicPr>
          <p:nvPr>
            <p:ph idx="1"/>
          </p:nvPr>
        </p:nvPicPr>
        <p:blipFill>
          <a:blip r:embed="rId3"/>
          <a:srcRect/>
          <a:stretch>
            <a:fillRect/>
          </a:stretch>
        </p:blipFill>
        <p:spPr>
          <a:xfrm>
            <a:off x="3832226" y="1600201"/>
            <a:ext cx="4525963" cy="4525963"/>
          </a:xfrm>
          <a:noFill/>
        </p:spPr>
      </p:pic>
    </p:spTree>
    <p:extLst>
      <p:ext uri="{BB962C8B-B14F-4D97-AF65-F5344CB8AC3E}">
        <p14:creationId xmlns:p14="http://schemas.microsoft.com/office/powerpoint/2010/main" val="12027751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dirty="0">
                <a:solidFill>
                  <a:srgbClr val="CD0000"/>
                </a:solidFill>
              </a:rPr>
              <a:t>Game Artificial Intelligence - Examples</a:t>
            </a:r>
          </a:p>
        </p:txBody>
      </p:sp>
      <p:sp>
        <p:nvSpPr>
          <p:cNvPr id="194563" name="Rectangle 3"/>
          <p:cNvSpPr>
            <a:spLocks noGrp="1" noChangeArrowheads="1"/>
          </p:cNvSpPr>
          <p:nvPr>
            <p:ph type="body" idx="1"/>
          </p:nvPr>
        </p:nvSpPr>
        <p:spPr>
          <a:xfrm>
            <a:off x="640686" y="1518819"/>
            <a:ext cx="8153400" cy="4525963"/>
          </a:xfrm>
        </p:spPr>
        <p:txBody>
          <a:bodyPr>
            <a:normAutofit fontScale="85000" lnSpcReduction="20000"/>
          </a:bodyPr>
          <a:lstStyle/>
          <a:p>
            <a:r>
              <a:rPr lang="en-US" i="1" dirty="0">
                <a:latin typeface="+mj-lt"/>
                <a:hlinkClick r:id="rId3" tooltip="Far Cry 2"/>
              </a:rPr>
              <a:t>Far Cry 2</a:t>
            </a:r>
            <a:r>
              <a:rPr lang="en-US" dirty="0">
                <a:latin typeface="+mj-lt"/>
              </a:rPr>
              <a:t> (2008)</a:t>
            </a:r>
          </a:p>
          <a:p>
            <a:r>
              <a:rPr lang="en-US" dirty="0">
                <a:latin typeface="+mj-lt"/>
              </a:rPr>
              <a:t>A first-person shooter where the player fights off numerous mercenaries and assassinates faction leaders. The AI is behavior based and uses action selection, essential if an AI is to multitask or react to a situation. The AI can react in an unpredictable fashion in many situations. The enemies respond to sounds and visual distractions such as fire or nearby explosions and can be subject to investigate the hazard, the player can utilize these distractions to his own advantage. There are also social interfaces with an AI but however not in the form of direct conversation but more reactionary, if the player gets too close or even nudges an AI, the player is subject to getting shoved off or sworn at and by extent getting aimed at. Other social interfaces between AI exist when in combat, or neutral situations, if an enemy AI is injured on the ground, he will shout out for help, release emotional distress, etc.</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1505" y="1948921"/>
            <a:ext cx="2438400" cy="3095625"/>
          </a:xfrm>
          <a:prstGeom prst="rect">
            <a:avLst/>
          </a:prstGeom>
        </p:spPr>
      </p:pic>
    </p:spTree>
    <p:extLst>
      <p:ext uri="{BB962C8B-B14F-4D97-AF65-F5344CB8AC3E}">
        <p14:creationId xmlns:p14="http://schemas.microsoft.com/office/powerpoint/2010/main" val="2296893354"/>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5"/>
          <p:cNvSpPr>
            <a:spLocks noGrp="1" noChangeArrowheads="1"/>
          </p:cNvSpPr>
          <p:nvPr>
            <p:ph type="title" sz="quarter"/>
          </p:nvPr>
        </p:nvSpPr>
        <p:spPr/>
        <p:txBody>
          <a:bodyPr>
            <a:normAutofit/>
          </a:bodyPr>
          <a:lstStyle/>
          <a:p>
            <a:pPr eaLnBrk="1" hangingPunct="1"/>
            <a:r>
              <a:rPr lang="en-US" sz="4000" dirty="0">
                <a:solidFill>
                  <a:srgbClr val="CD0000"/>
                </a:solidFill>
              </a:rPr>
              <a:t>2D </a:t>
            </a:r>
            <a:r>
              <a:rPr lang="en-US" sz="4000" dirty="0" smtClean="0">
                <a:solidFill>
                  <a:srgbClr val="CD0000"/>
                </a:solidFill>
              </a:rPr>
              <a:t>Normalized </a:t>
            </a:r>
            <a:r>
              <a:rPr lang="en-US" sz="4000" dirty="0">
                <a:solidFill>
                  <a:srgbClr val="CD0000"/>
                </a:solidFill>
              </a:rPr>
              <a:t>Turbulence</a:t>
            </a:r>
          </a:p>
        </p:txBody>
      </p:sp>
      <p:pic>
        <p:nvPicPr>
          <p:cNvPr id="50179" name="Picture 5" descr="normTurb001"/>
          <p:cNvPicPr>
            <a:picLocks noGrp="1" noChangeAspect="1" noChangeArrowheads="1"/>
          </p:cNvPicPr>
          <p:nvPr>
            <p:ph sz="quarter" idx="1"/>
          </p:nvPr>
        </p:nvPicPr>
        <p:blipFill>
          <a:blip r:embed="rId3"/>
          <a:srcRect/>
          <a:stretch>
            <a:fillRect/>
          </a:stretch>
        </p:blipFill>
        <p:spPr>
          <a:xfrm>
            <a:off x="1981200" y="1600200"/>
            <a:ext cx="1828800" cy="1828800"/>
          </a:xfrm>
          <a:noFill/>
        </p:spPr>
      </p:pic>
      <p:pic>
        <p:nvPicPr>
          <p:cNvPr id="50180" name="Picture 8" descr="turbulence002"/>
          <p:cNvPicPr>
            <a:picLocks noGrp="1" noChangeAspect="1" noChangeArrowheads="1"/>
          </p:cNvPicPr>
          <p:nvPr>
            <p:ph sz="quarter" idx="2"/>
          </p:nvPr>
        </p:nvPicPr>
        <p:blipFill>
          <a:blip r:embed="rId4"/>
          <a:srcRect/>
          <a:stretch>
            <a:fillRect/>
          </a:stretch>
        </p:blipFill>
        <p:spPr>
          <a:xfrm>
            <a:off x="4038600" y="1600200"/>
            <a:ext cx="1828800" cy="1828800"/>
          </a:xfrm>
          <a:noFill/>
        </p:spPr>
      </p:pic>
      <p:pic>
        <p:nvPicPr>
          <p:cNvPr id="50181" name="Picture 14" descr="normTurb008"/>
          <p:cNvPicPr>
            <a:picLocks noGrp="1" noChangeAspect="1" noChangeArrowheads="1"/>
          </p:cNvPicPr>
          <p:nvPr>
            <p:ph sz="quarter" idx="4"/>
          </p:nvPr>
        </p:nvPicPr>
        <p:blipFill>
          <a:blip r:embed="rId5"/>
          <a:srcRect/>
          <a:stretch>
            <a:fillRect/>
          </a:stretch>
        </p:blipFill>
        <p:spPr>
          <a:xfrm>
            <a:off x="8153400" y="1600200"/>
            <a:ext cx="1828800" cy="1828800"/>
          </a:xfrm>
          <a:noFill/>
        </p:spPr>
      </p:pic>
      <p:pic>
        <p:nvPicPr>
          <p:cNvPr id="50182" name="Picture 18" descr="normTurb004"/>
          <p:cNvPicPr>
            <a:picLocks noChangeAspect="1" noChangeArrowheads="1"/>
          </p:cNvPicPr>
          <p:nvPr/>
        </p:nvPicPr>
        <p:blipFill>
          <a:blip r:embed="rId6"/>
          <a:srcRect/>
          <a:stretch>
            <a:fillRect/>
          </a:stretch>
        </p:blipFill>
        <p:spPr bwMode="auto">
          <a:xfrm>
            <a:off x="6096000" y="1600200"/>
            <a:ext cx="1828800" cy="1828800"/>
          </a:xfrm>
          <a:prstGeom prst="rect">
            <a:avLst/>
          </a:prstGeom>
          <a:noFill/>
          <a:ln w="9525">
            <a:noFill/>
            <a:miter lim="800000"/>
            <a:headEnd/>
            <a:tailEnd/>
          </a:ln>
        </p:spPr>
      </p:pic>
      <p:pic>
        <p:nvPicPr>
          <p:cNvPr id="50183" name="Picture 19" descr="normTurb016"/>
          <p:cNvPicPr>
            <a:picLocks noChangeAspect="1" noChangeArrowheads="1"/>
          </p:cNvPicPr>
          <p:nvPr/>
        </p:nvPicPr>
        <p:blipFill>
          <a:blip r:embed="rId7"/>
          <a:srcRect/>
          <a:stretch>
            <a:fillRect/>
          </a:stretch>
        </p:blipFill>
        <p:spPr bwMode="auto">
          <a:xfrm>
            <a:off x="1981200" y="3886200"/>
            <a:ext cx="1828800" cy="1828800"/>
          </a:xfrm>
          <a:prstGeom prst="rect">
            <a:avLst/>
          </a:prstGeom>
          <a:noFill/>
          <a:ln w="9525">
            <a:noFill/>
            <a:miter lim="800000"/>
            <a:headEnd/>
            <a:tailEnd/>
          </a:ln>
        </p:spPr>
      </p:pic>
      <p:pic>
        <p:nvPicPr>
          <p:cNvPr id="50184" name="Picture 21" descr="normTurb032"/>
          <p:cNvPicPr>
            <a:picLocks noGrp="1" noChangeAspect="1" noChangeArrowheads="1"/>
          </p:cNvPicPr>
          <p:nvPr>
            <p:ph sz="quarter" idx="3"/>
          </p:nvPr>
        </p:nvPicPr>
        <p:blipFill>
          <a:blip r:embed="rId8"/>
          <a:srcRect/>
          <a:stretch>
            <a:fillRect/>
          </a:stretch>
        </p:blipFill>
        <p:spPr>
          <a:xfrm>
            <a:off x="4017963" y="3886200"/>
            <a:ext cx="1828800" cy="1828800"/>
          </a:xfrm>
          <a:noFill/>
        </p:spPr>
      </p:pic>
      <p:pic>
        <p:nvPicPr>
          <p:cNvPr id="50185" name="Picture 24" descr="normTurb128Contact"/>
          <p:cNvPicPr>
            <a:picLocks noChangeAspect="1" noChangeArrowheads="1"/>
          </p:cNvPicPr>
          <p:nvPr/>
        </p:nvPicPr>
        <p:blipFill>
          <a:blip r:embed="rId9"/>
          <a:srcRect/>
          <a:stretch>
            <a:fillRect/>
          </a:stretch>
        </p:blipFill>
        <p:spPr bwMode="auto">
          <a:xfrm>
            <a:off x="6096000" y="3886200"/>
            <a:ext cx="1828800" cy="1828800"/>
          </a:xfrm>
          <a:prstGeom prst="rect">
            <a:avLst/>
          </a:prstGeom>
          <a:noFill/>
          <a:ln w="9525">
            <a:noFill/>
            <a:miter lim="800000"/>
            <a:headEnd/>
            <a:tailEnd/>
          </a:ln>
        </p:spPr>
      </p:pic>
      <p:grpSp>
        <p:nvGrpSpPr>
          <p:cNvPr id="2" name="Group 27"/>
          <p:cNvGrpSpPr>
            <a:grpSpLocks/>
          </p:cNvGrpSpPr>
          <p:nvPr/>
        </p:nvGrpSpPr>
        <p:grpSpPr bwMode="auto">
          <a:xfrm>
            <a:off x="8153400" y="3886200"/>
            <a:ext cx="1828800" cy="2514600"/>
            <a:chOff x="4176" y="2448"/>
            <a:chExt cx="1152" cy="1584"/>
          </a:xfrm>
        </p:grpSpPr>
        <p:pic>
          <p:nvPicPr>
            <p:cNvPr id="50187" name="Picture 25" descr="noise128Contact"/>
            <p:cNvPicPr>
              <a:picLocks noChangeAspect="1" noChangeArrowheads="1"/>
            </p:cNvPicPr>
            <p:nvPr/>
          </p:nvPicPr>
          <p:blipFill>
            <a:blip r:embed="rId10"/>
            <a:srcRect/>
            <a:stretch>
              <a:fillRect/>
            </a:stretch>
          </p:blipFill>
          <p:spPr bwMode="auto">
            <a:xfrm>
              <a:off x="4176" y="2448"/>
              <a:ext cx="1152" cy="1152"/>
            </a:xfrm>
            <a:prstGeom prst="rect">
              <a:avLst/>
            </a:prstGeom>
            <a:noFill/>
            <a:ln w="9525">
              <a:noFill/>
              <a:miter lim="800000"/>
              <a:headEnd/>
              <a:tailEnd/>
            </a:ln>
          </p:spPr>
        </p:pic>
        <p:sp>
          <p:nvSpPr>
            <p:cNvPr id="50188" name="Text Box 26"/>
            <p:cNvSpPr txBox="1">
              <a:spLocks noChangeArrowheads="1"/>
            </p:cNvSpPr>
            <p:nvPr/>
          </p:nvSpPr>
          <p:spPr bwMode="auto">
            <a:xfrm>
              <a:off x="4176" y="3744"/>
              <a:ext cx="1152"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a:t>Just Noise</a:t>
              </a:r>
            </a:p>
          </p:txBody>
        </p:sp>
      </p:grpSp>
    </p:spTree>
    <p:extLst>
      <p:ext uri="{BB962C8B-B14F-4D97-AF65-F5344CB8AC3E}">
        <p14:creationId xmlns:p14="http://schemas.microsoft.com/office/powerpoint/2010/main" val="1761493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5"/>
          <p:cNvSpPr>
            <a:spLocks noGrp="1" noChangeArrowheads="1"/>
          </p:cNvSpPr>
          <p:nvPr>
            <p:ph type="title" sz="quarter"/>
          </p:nvPr>
        </p:nvSpPr>
        <p:spPr/>
        <p:txBody>
          <a:bodyPr>
            <a:normAutofit/>
          </a:bodyPr>
          <a:lstStyle/>
          <a:p>
            <a:pPr eaLnBrk="1" hangingPunct="1"/>
            <a:r>
              <a:rPr lang="en-US" sz="4000" dirty="0">
                <a:solidFill>
                  <a:srgbClr val="CD0000"/>
                </a:solidFill>
              </a:rPr>
              <a:t>2D Turbulence - Clipped</a:t>
            </a:r>
          </a:p>
        </p:txBody>
      </p:sp>
      <p:pic>
        <p:nvPicPr>
          <p:cNvPr id="52227" name="Picture 5" descr="turbulence001"/>
          <p:cNvPicPr>
            <a:picLocks noGrp="1" noChangeAspect="1" noChangeArrowheads="1"/>
          </p:cNvPicPr>
          <p:nvPr>
            <p:ph sz="quarter" idx="1"/>
          </p:nvPr>
        </p:nvPicPr>
        <p:blipFill>
          <a:blip r:embed="rId3"/>
          <a:srcRect/>
          <a:stretch>
            <a:fillRect/>
          </a:stretch>
        </p:blipFill>
        <p:spPr>
          <a:xfrm>
            <a:off x="1981200" y="1600200"/>
            <a:ext cx="1828800" cy="1828800"/>
          </a:xfrm>
          <a:noFill/>
        </p:spPr>
      </p:pic>
      <p:pic>
        <p:nvPicPr>
          <p:cNvPr id="52228" name="Picture 8" descr="turbulence002"/>
          <p:cNvPicPr>
            <a:picLocks noGrp="1" noChangeAspect="1" noChangeArrowheads="1"/>
          </p:cNvPicPr>
          <p:nvPr>
            <p:ph sz="quarter" idx="2"/>
          </p:nvPr>
        </p:nvPicPr>
        <p:blipFill>
          <a:blip r:embed="rId4"/>
          <a:srcRect/>
          <a:stretch>
            <a:fillRect/>
          </a:stretch>
        </p:blipFill>
        <p:spPr>
          <a:xfrm>
            <a:off x="4038600" y="1600200"/>
            <a:ext cx="1828800" cy="1828800"/>
          </a:xfrm>
          <a:noFill/>
        </p:spPr>
      </p:pic>
      <p:pic>
        <p:nvPicPr>
          <p:cNvPr id="52229" name="Picture 11" descr="turbulence004"/>
          <p:cNvPicPr>
            <a:picLocks noGrp="1" noChangeAspect="1" noChangeArrowheads="1"/>
          </p:cNvPicPr>
          <p:nvPr>
            <p:ph sz="quarter" idx="3"/>
          </p:nvPr>
        </p:nvPicPr>
        <p:blipFill>
          <a:blip r:embed="rId5"/>
          <a:srcRect/>
          <a:stretch>
            <a:fillRect/>
          </a:stretch>
        </p:blipFill>
        <p:spPr>
          <a:xfrm>
            <a:off x="6096000" y="1600200"/>
            <a:ext cx="1828800" cy="1828800"/>
          </a:xfrm>
          <a:noFill/>
        </p:spPr>
      </p:pic>
      <p:pic>
        <p:nvPicPr>
          <p:cNvPr id="52230" name="Picture 14" descr="turbulence008"/>
          <p:cNvPicPr>
            <a:picLocks noGrp="1" noChangeAspect="1" noChangeArrowheads="1"/>
          </p:cNvPicPr>
          <p:nvPr>
            <p:ph sz="quarter" idx="4"/>
          </p:nvPr>
        </p:nvPicPr>
        <p:blipFill>
          <a:blip r:embed="rId6"/>
          <a:srcRect/>
          <a:stretch>
            <a:fillRect/>
          </a:stretch>
        </p:blipFill>
        <p:spPr>
          <a:xfrm>
            <a:off x="8153400" y="1600200"/>
            <a:ext cx="1828800" cy="1828800"/>
          </a:xfrm>
          <a:noFill/>
        </p:spPr>
      </p:pic>
      <p:pic>
        <p:nvPicPr>
          <p:cNvPr id="52231" name="Picture 17" descr="turbulence016"/>
          <p:cNvPicPr>
            <a:picLocks noChangeAspect="1" noChangeArrowheads="1"/>
          </p:cNvPicPr>
          <p:nvPr/>
        </p:nvPicPr>
        <p:blipFill>
          <a:blip r:embed="rId7"/>
          <a:srcRect/>
          <a:stretch>
            <a:fillRect/>
          </a:stretch>
        </p:blipFill>
        <p:spPr bwMode="auto">
          <a:xfrm>
            <a:off x="1981200" y="3886200"/>
            <a:ext cx="1828800" cy="1828800"/>
          </a:xfrm>
          <a:prstGeom prst="rect">
            <a:avLst/>
          </a:prstGeom>
          <a:noFill/>
          <a:ln w="9525">
            <a:noFill/>
            <a:miter lim="800000"/>
            <a:headEnd/>
            <a:tailEnd/>
          </a:ln>
        </p:spPr>
      </p:pic>
      <p:pic>
        <p:nvPicPr>
          <p:cNvPr id="52232" name="Picture 18" descr="turbulence032"/>
          <p:cNvPicPr>
            <a:picLocks noChangeAspect="1" noChangeArrowheads="1"/>
          </p:cNvPicPr>
          <p:nvPr/>
        </p:nvPicPr>
        <p:blipFill>
          <a:blip r:embed="rId8"/>
          <a:srcRect/>
          <a:stretch>
            <a:fillRect/>
          </a:stretch>
        </p:blipFill>
        <p:spPr bwMode="auto">
          <a:xfrm>
            <a:off x="4038600" y="3886200"/>
            <a:ext cx="1828800" cy="1828800"/>
          </a:xfrm>
          <a:prstGeom prst="rect">
            <a:avLst/>
          </a:prstGeom>
          <a:noFill/>
          <a:ln w="9525">
            <a:noFill/>
            <a:miter lim="800000"/>
            <a:headEnd/>
            <a:tailEnd/>
          </a:ln>
        </p:spPr>
      </p:pic>
      <p:pic>
        <p:nvPicPr>
          <p:cNvPr id="52233" name="Picture 19" descr="turbulence064Contact"/>
          <p:cNvPicPr>
            <a:picLocks noChangeAspect="1" noChangeArrowheads="1"/>
          </p:cNvPicPr>
          <p:nvPr/>
        </p:nvPicPr>
        <p:blipFill>
          <a:blip r:embed="rId9"/>
          <a:srcRect/>
          <a:stretch>
            <a:fillRect/>
          </a:stretch>
        </p:blipFill>
        <p:spPr bwMode="auto">
          <a:xfrm>
            <a:off x="6096000" y="3886200"/>
            <a:ext cx="1828800" cy="1828800"/>
          </a:xfrm>
          <a:prstGeom prst="rect">
            <a:avLst/>
          </a:prstGeom>
          <a:noFill/>
          <a:ln w="9525">
            <a:noFill/>
            <a:miter lim="800000"/>
            <a:headEnd/>
            <a:tailEnd/>
          </a:ln>
        </p:spPr>
      </p:pic>
      <p:pic>
        <p:nvPicPr>
          <p:cNvPr id="52234" name="Picture 20" descr="turbulence128Contact"/>
          <p:cNvPicPr>
            <a:picLocks noChangeAspect="1" noChangeArrowheads="1"/>
          </p:cNvPicPr>
          <p:nvPr/>
        </p:nvPicPr>
        <p:blipFill>
          <a:blip r:embed="rId10"/>
          <a:srcRect/>
          <a:stretch>
            <a:fillRect/>
          </a:stretch>
        </p:blipFill>
        <p:spPr bwMode="auto">
          <a:xfrm>
            <a:off x="8153400" y="3886200"/>
            <a:ext cx="1828800" cy="1828800"/>
          </a:xfrm>
          <a:prstGeom prst="rect">
            <a:avLst/>
          </a:prstGeom>
          <a:noFill/>
          <a:ln w="9525">
            <a:noFill/>
            <a:miter lim="800000"/>
            <a:headEnd/>
            <a:tailEnd/>
          </a:ln>
        </p:spPr>
      </p:pic>
    </p:spTree>
    <p:extLst>
      <p:ext uri="{BB962C8B-B14F-4D97-AF65-F5344CB8AC3E}">
        <p14:creationId xmlns:p14="http://schemas.microsoft.com/office/powerpoint/2010/main" val="83613669"/>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5"/>
          <p:cNvSpPr>
            <a:spLocks noGrp="1" noChangeArrowheads="1"/>
          </p:cNvSpPr>
          <p:nvPr>
            <p:ph type="title" sz="quarter"/>
          </p:nvPr>
        </p:nvSpPr>
        <p:spPr/>
        <p:txBody>
          <a:bodyPr>
            <a:normAutofit/>
          </a:bodyPr>
          <a:lstStyle/>
          <a:p>
            <a:pPr eaLnBrk="1" hangingPunct="1"/>
            <a:r>
              <a:rPr lang="en-US" sz="4000" dirty="0">
                <a:solidFill>
                  <a:srgbClr val="CD0000"/>
                </a:solidFill>
              </a:rPr>
              <a:t>Marble</a:t>
            </a:r>
          </a:p>
        </p:txBody>
      </p:sp>
      <p:pic>
        <p:nvPicPr>
          <p:cNvPr id="54275" name="Picture 5" descr="marble001"/>
          <p:cNvPicPr>
            <a:picLocks noGrp="1" noChangeAspect="1" noChangeArrowheads="1"/>
          </p:cNvPicPr>
          <p:nvPr>
            <p:ph sz="quarter" idx="1"/>
          </p:nvPr>
        </p:nvPicPr>
        <p:blipFill>
          <a:blip r:embed="rId3"/>
          <a:srcRect/>
          <a:stretch>
            <a:fillRect/>
          </a:stretch>
        </p:blipFill>
        <p:spPr>
          <a:xfrm>
            <a:off x="1981200" y="1600200"/>
            <a:ext cx="1828800" cy="1828800"/>
          </a:xfrm>
          <a:noFill/>
        </p:spPr>
      </p:pic>
      <p:pic>
        <p:nvPicPr>
          <p:cNvPr id="54276" name="Picture 8" descr="marble002"/>
          <p:cNvPicPr>
            <a:picLocks noGrp="1" noChangeAspect="1" noChangeArrowheads="1"/>
          </p:cNvPicPr>
          <p:nvPr>
            <p:ph sz="quarter" idx="2"/>
          </p:nvPr>
        </p:nvPicPr>
        <p:blipFill>
          <a:blip r:embed="rId4"/>
          <a:srcRect/>
          <a:stretch>
            <a:fillRect/>
          </a:stretch>
        </p:blipFill>
        <p:spPr>
          <a:xfrm>
            <a:off x="4038600" y="1600200"/>
            <a:ext cx="1828800" cy="1828800"/>
          </a:xfrm>
          <a:noFill/>
        </p:spPr>
      </p:pic>
      <p:pic>
        <p:nvPicPr>
          <p:cNvPr id="54277" name="Picture 11" descr="marble004"/>
          <p:cNvPicPr>
            <a:picLocks noGrp="1" noChangeAspect="1" noChangeArrowheads="1"/>
          </p:cNvPicPr>
          <p:nvPr>
            <p:ph sz="quarter" idx="3"/>
          </p:nvPr>
        </p:nvPicPr>
        <p:blipFill>
          <a:blip r:embed="rId5"/>
          <a:srcRect/>
          <a:stretch>
            <a:fillRect/>
          </a:stretch>
        </p:blipFill>
        <p:spPr>
          <a:xfrm>
            <a:off x="6096000" y="1600200"/>
            <a:ext cx="1828800" cy="1828800"/>
          </a:xfrm>
          <a:noFill/>
        </p:spPr>
      </p:pic>
      <p:pic>
        <p:nvPicPr>
          <p:cNvPr id="54278" name="Picture 14" descr="marble008"/>
          <p:cNvPicPr>
            <a:picLocks noGrp="1" noChangeAspect="1" noChangeArrowheads="1"/>
          </p:cNvPicPr>
          <p:nvPr>
            <p:ph sz="quarter" idx="4"/>
          </p:nvPr>
        </p:nvPicPr>
        <p:blipFill>
          <a:blip r:embed="rId6"/>
          <a:srcRect/>
          <a:stretch>
            <a:fillRect/>
          </a:stretch>
        </p:blipFill>
        <p:spPr>
          <a:xfrm>
            <a:off x="8153400" y="1600200"/>
            <a:ext cx="1828800" cy="1828800"/>
          </a:xfrm>
          <a:noFill/>
        </p:spPr>
      </p:pic>
      <p:pic>
        <p:nvPicPr>
          <p:cNvPr id="54279" name="Picture 17" descr="marble016"/>
          <p:cNvPicPr>
            <a:picLocks noChangeAspect="1" noChangeArrowheads="1"/>
          </p:cNvPicPr>
          <p:nvPr/>
        </p:nvPicPr>
        <p:blipFill>
          <a:blip r:embed="rId7"/>
          <a:srcRect/>
          <a:stretch>
            <a:fillRect/>
          </a:stretch>
        </p:blipFill>
        <p:spPr bwMode="auto">
          <a:xfrm>
            <a:off x="1981200" y="3657600"/>
            <a:ext cx="1828800" cy="1828800"/>
          </a:xfrm>
          <a:prstGeom prst="rect">
            <a:avLst/>
          </a:prstGeom>
          <a:noFill/>
          <a:ln w="9525">
            <a:noFill/>
            <a:miter lim="800000"/>
            <a:headEnd/>
            <a:tailEnd/>
          </a:ln>
        </p:spPr>
      </p:pic>
      <p:pic>
        <p:nvPicPr>
          <p:cNvPr id="54280" name="Picture 18" descr="marble032"/>
          <p:cNvPicPr>
            <a:picLocks noChangeAspect="1" noChangeArrowheads="1"/>
          </p:cNvPicPr>
          <p:nvPr/>
        </p:nvPicPr>
        <p:blipFill>
          <a:blip r:embed="rId8"/>
          <a:srcRect/>
          <a:stretch>
            <a:fillRect/>
          </a:stretch>
        </p:blipFill>
        <p:spPr bwMode="auto">
          <a:xfrm>
            <a:off x="4038600" y="3657600"/>
            <a:ext cx="1828800" cy="1828800"/>
          </a:xfrm>
          <a:prstGeom prst="rect">
            <a:avLst/>
          </a:prstGeom>
          <a:noFill/>
          <a:ln w="9525">
            <a:noFill/>
            <a:miter lim="800000"/>
            <a:headEnd/>
            <a:tailEnd/>
          </a:ln>
        </p:spPr>
      </p:pic>
      <p:pic>
        <p:nvPicPr>
          <p:cNvPr id="54281" name="Picture 20" descr="marble128Contact"/>
          <p:cNvPicPr>
            <a:picLocks noChangeAspect="1" noChangeArrowheads="1"/>
          </p:cNvPicPr>
          <p:nvPr/>
        </p:nvPicPr>
        <p:blipFill>
          <a:blip r:embed="rId9"/>
          <a:srcRect/>
          <a:stretch>
            <a:fillRect/>
          </a:stretch>
        </p:blipFill>
        <p:spPr bwMode="auto">
          <a:xfrm>
            <a:off x="6096000" y="3657600"/>
            <a:ext cx="1828800" cy="1828800"/>
          </a:xfrm>
          <a:prstGeom prst="rect">
            <a:avLst/>
          </a:prstGeom>
          <a:noFill/>
          <a:ln w="9525">
            <a:noFill/>
            <a:miter lim="800000"/>
            <a:headEnd/>
            <a:tailEnd/>
          </a:ln>
        </p:spPr>
      </p:pic>
      <p:sp>
        <p:nvSpPr>
          <p:cNvPr id="54282" name="Rectangle 21"/>
          <p:cNvSpPr>
            <a:spLocks noChangeArrowheads="1"/>
          </p:cNvSpPr>
          <p:nvPr/>
        </p:nvSpPr>
        <p:spPr bwMode="auto">
          <a:xfrm>
            <a:off x="1981200" y="5529690"/>
            <a:ext cx="8001000" cy="830997"/>
          </a:xfrm>
          <a:prstGeom prst="rect">
            <a:avLst/>
          </a:prstGeom>
          <a:noFill/>
          <a:ln w="9525">
            <a:noFill/>
            <a:miter lim="800000"/>
            <a:headEnd/>
            <a:tailEnd/>
          </a:ln>
        </p:spPr>
        <p:txBody>
          <a:bodyPr anchor="ctr">
            <a:prstTxWarp prst="textNoShape">
              <a:avLst/>
            </a:prstTxWarp>
            <a:spAutoFit/>
          </a:bodyPr>
          <a:lstStyle/>
          <a:p>
            <a:r>
              <a:rPr lang="en-US" sz="2400"/>
              <a:t>factorG  = sqrt(abs(sin(x + twist*turbulence(x, y, noise)))) </a:t>
            </a:r>
          </a:p>
          <a:p>
            <a:r>
              <a:rPr lang="en-US" sz="2400"/>
              <a:t>color = (0, trunc(factorG*255), 255); </a:t>
            </a:r>
          </a:p>
        </p:txBody>
      </p:sp>
    </p:spTree>
    <p:extLst>
      <p:ext uri="{BB962C8B-B14F-4D97-AF65-F5344CB8AC3E}">
        <p14:creationId xmlns:p14="http://schemas.microsoft.com/office/powerpoint/2010/main" val="340364846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5"/>
          <p:cNvSpPr>
            <a:spLocks noGrp="1" noChangeArrowheads="1"/>
          </p:cNvSpPr>
          <p:nvPr>
            <p:ph type="title" sz="quarter"/>
          </p:nvPr>
        </p:nvSpPr>
        <p:spPr>
          <a:xfrm>
            <a:off x="1981200" y="228600"/>
            <a:ext cx="8229600" cy="914400"/>
          </a:xfrm>
        </p:spPr>
        <p:txBody>
          <a:bodyPr>
            <a:normAutofit/>
          </a:bodyPr>
          <a:lstStyle/>
          <a:p>
            <a:pPr eaLnBrk="1" hangingPunct="1"/>
            <a:r>
              <a:rPr lang="en-US" sz="4000" dirty="0">
                <a:solidFill>
                  <a:srgbClr val="CD0000"/>
                </a:solidFill>
              </a:rPr>
              <a:t>Clouds</a:t>
            </a:r>
          </a:p>
        </p:txBody>
      </p:sp>
      <p:pic>
        <p:nvPicPr>
          <p:cNvPr id="56323" name="Picture 5" descr="clouds001"/>
          <p:cNvPicPr>
            <a:picLocks noGrp="1" noChangeAspect="1" noChangeArrowheads="1"/>
          </p:cNvPicPr>
          <p:nvPr>
            <p:ph sz="quarter" idx="1"/>
          </p:nvPr>
        </p:nvPicPr>
        <p:blipFill>
          <a:blip r:embed="rId3"/>
          <a:srcRect/>
          <a:stretch>
            <a:fillRect/>
          </a:stretch>
        </p:blipFill>
        <p:spPr>
          <a:xfrm>
            <a:off x="1981200" y="1143000"/>
            <a:ext cx="1828800" cy="1828800"/>
          </a:xfrm>
          <a:noFill/>
        </p:spPr>
      </p:pic>
      <p:pic>
        <p:nvPicPr>
          <p:cNvPr id="56324" name="Picture 8" descr="clouds002"/>
          <p:cNvPicPr>
            <a:picLocks noGrp="1" noChangeAspect="1" noChangeArrowheads="1"/>
          </p:cNvPicPr>
          <p:nvPr>
            <p:ph sz="quarter" idx="2"/>
          </p:nvPr>
        </p:nvPicPr>
        <p:blipFill>
          <a:blip r:embed="rId4"/>
          <a:srcRect/>
          <a:stretch>
            <a:fillRect/>
          </a:stretch>
        </p:blipFill>
        <p:spPr>
          <a:xfrm>
            <a:off x="4038600" y="1143000"/>
            <a:ext cx="1828800" cy="1828800"/>
          </a:xfrm>
          <a:noFill/>
        </p:spPr>
      </p:pic>
      <p:pic>
        <p:nvPicPr>
          <p:cNvPr id="56325" name="Picture 11" descr="clouds004"/>
          <p:cNvPicPr>
            <a:picLocks noGrp="1" noChangeAspect="1" noChangeArrowheads="1"/>
          </p:cNvPicPr>
          <p:nvPr>
            <p:ph sz="quarter" idx="3"/>
          </p:nvPr>
        </p:nvPicPr>
        <p:blipFill>
          <a:blip r:embed="rId5"/>
          <a:srcRect/>
          <a:stretch>
            <a:fillRect/>
          </a:stretch>
        </p:blipFill>
        <p:spPr>
          <a:xfrm>
            <a:off x="6096000" y="1143000"/>
            <a:ext cx="1828800" cy="1828800"/>
          </a:xfrm>
          <a:noFill/>
        </p:spPr>
      </p:pic>
      <p:pic>
        <p:nvPicPr>
          <p:cNvPr id="56326" name="Picture 14" descr="clouds008"/>
          <p:cNvPicPr>
            <a:picLocks noGrp="1" noChangeAspect="1" noChangeArrowheads="1"/>
          </p:cNvPicPr>
          <p:nvPr>
            <p:ph sz="quarter" idx="4"/>
          </p:nvPr>
        </p:nvPicPr>
        <p:blipFill>
          <a:blip r:embed="rId6"/>
          <a:srcRect/>
          <a:stretch>
            <a:fillRect/>
          </a:stretch>
        </p:blipFill>
        <p:spPr>
          <a:xfrm>
            <a:off x="8153400" y="1143000"/>
            <a:ext cx="1828800" cy="1828800"/>
          </a:xfrm>
          <a:noFill/>
        </p:spPr>
      </p:pic>
      <p:pic>
        <p:nvPicPr>
          <p:cNvPr id="56327" name="Picture 17" descr="clouds016"/>
          <p:cNvPicPr>
            <a:picLocks noChangeAspect="1" noChangeArrowheads="1"/>
          </p:cNvPicPr>
          <p:nvPr/>
        </p:nvPicPr>
        <p:blipFill>
          <a:blip r:embed="rId7"/>
          <a:srcRect/>
          <a:stretch>
            <a:fillRect/>
          </a:stretch>
        </p:blipFill>
        <p:spPr bwMode="auto">
          <a:xfrm>
            <a:off x="1981200" y="3200400"/>
            <a:ext cx="1828800" cy="1828800"/>
          </a:xfrm>
          <a:prstGeom prst="rect">
            <a:avLst/>
          </a:prstGeom>
          <a:noFill/>
          <a:ln w="9525">
            <a:noFill/>
            <a:miter lim="800000"/>
            <a:headEnd/>
            <a:tailEnd/>
          </a:ln>
        </p:spPr>
      </p:pic>
      <p:pic>
        <p:nvPicPr>
          <p:cNvPr id="56328" name="Picture 18" descr="clouds032"/>
          <p:cNvPicPr>
            <a:picLocks noChangeAspect="1" noChangeArrowheads="1"/>
          </p:cNvPicPr>
          <p:nvPr/>
        </p:nvPicPr>
        <p:blipFill>
          <a:blip r:embed="rId8"/>
          <a:srcRect/>
          <a:stretch>
            <a:fillRect/>
          </a:stretch>
        </p:blipFill>
        <p:spPr bwMode="auto">
          <a:xfrm>
            <a:off x="4038600" y="3200400"/>
            <a:ext cx="1828800" cy="1828800"/>
          </a:xfrm>
          <a:prstGeom prst="rect">
            <a:avLst/>
          </a:prstGeom>
          <a:noFill/>
          <a:ln w="9525">
            <a:noFill/>
            <a:miter lim="800000"/>
            <a:headEnd/>
            <a:tailEnd/>
          </a:ln>
        </p:spPr>
      </p:pic>
      <p:pic>
        <p:nvPicPr>
          <p:cNvPr id="56329" name="Picture 19" descr="clouds064"/>
          <p:cNvPicPr>
            <a:picLocks noChangeAspect="1" noChangeArrowheads="1"/>
          </p:cNvPicPr>
          <p:nvPr/>
        </p:nvPicPr>
        <p:blipFill>
          <a:blip r:embed="rId9"/>
          <a:srcRect/>
          <a:stretch>
            <a:fillRect/>
          </a:stretch>
        </p:blipFill>
        <p:spPr bwMode="auto">
          <a:xfrm>
            <a:off x="6096000" y="3200400"/>
            <a:ext cx="1828800" cy="1828800"/>
          </a:xfrm>
          <a:prstGeom prst="rect">
            <a:avLst/>
          </a:prstGeom>
          <a:noFill/>
          <a:ln w="9525">
            <a:noFill/>
            <a:miter lim="800000"/>
            <a:headEnd/>
            <a:tailEnd/>
          </a:ln>
        </p:spPr>
      </p:pic>
      <p:pic>
        <p:nvPicPr>
          <p:cNvPr id="56330" name="Picture 20" descr="clouds128Contact"/>
          <p:cNvPicPr>
            <a:picLocks noChangeAspect="1" noChangeArrowheads="1"/>
          </p:cNvPicPr>
          <p:nvPr/>
        </p:nvPicPr>
        <p:blipFill>
          <a:blip r:embed="rId10"/>
          <a:srcRect/>
          <a:stretch>
            <a:fillRect/>
          </a:stretch>
        </p:blipFill>
        <p:spPr bwMode="auto">
          <a:xfrm>
            <a:off x="8153400" y="3200400"/>
            <a:ext cx="1828800" cy="1828800"/>
          </a:xfrm>
          <a:prstGeom prst="rect">
            <a:avLst/>
          </a:prstGeom>
          <a:noFill/>
          <a:ln w="9525">
            <a:noFill/>
            <a:miter lim="800000"/>
            <a:headEnd/>
            <a:tailEnd/>
          </a:ln>
        </p:spPr>
      </p:pic>
      <p:sp>
        <p:nvSpPr>
          <p:cNvPr id="56331" name="Rectangle 21"/>
          <p:cNvSpPr>
            <a:spLocks noChangeArrowheads="1"/>
          </p:cNvSpPr>
          <p:nvPr/>
        </p:nvSpPr>
        <p:spPr bwMode="auto">
          <a:xfrm>
            <a:off x="1752600" y="5116425"/>
            <a:ext cx="8686800" cy="1200329"/>
          </a:xfrm>
          <a:prstGeom prst="rect">
            <a:avLst/>
          </a:prstGeom>
          <a:noFill/>
          <a:ln w="9525">
            <a:noFill/>
            <a:miter lim="800000"/>
            <a:headEnd/>
            <a:tailEnd/>
          </a:ln>
        </p:spPr>
        <p:txBody>
          <a:bodyPr anchor="ctr">
            <a:prstTxWarp prst="textNoShape">
              <a:avLst/>
            </a:prstTxWarp>
            <a:spAutoFit/>
          </a:bodyPr>
          <a:lstStyle/>
          <a:p>
            <a:r>
              <a:rPr lang="en-US" sz="2400"/>
              <a:t>r = sqrt((x-200/d)*(x-200/d) + (y-200/d)*(y-200/d)); </a:t>
            </a:r>
          </a:p>
          <a:p>
            <a:r>
              <a:rPr lang="en-US" sz="2400"/>
              <a:t>factorB = abs(cos(r + fluff*turbulence(x, y, noise)); </a:t>
            </a:r>
          </a:p>
          <a:p>
            <a:r>
              <a:rPr lang="en-US" sz="2400"/>
              <a:t>color=(127 + 128*(1 - factorB), 127 + 128*(1 - factorB), 255); </a:t>
            </a:r>
          </a:p>
        </p:txBody>
      </p:sp>
    </p:spTree>
    <p:extLst>
      <p:ext uri="{BB962C8B-B14F-4D97-AF65-F5344CB8AC3E}">
        <p14:creationId xmlns:p14="http://schemas.microsoft.com/office/powerpoint/2010/main" val="2327983407"/>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8"/>
          <p:cNvSpPr>
            <a:spLocks noGrp="1" noChangeArrowheads="1"/>
          </p:cNvSpPr>
          <p:nvPr>
            <p:ph type="title"/>
          </p:nvPr>
        </p:nvSpPr>
        <p:spPr/>
        <p:txBody>
          <a:bodyPr>
            <a:normAutofit/>
          </a:bodyPr>
          <a:lstStyle/>
          <a:p>
            <a:pPr eaLnBrk="1" hangingPunct="1"/>
            <a:r>
              <a:rPr lang="en-US" sz="4000" dirty="0" err="1">
                <a:solidFill>
                  <a:srgbClr val="CD0000"/>
                </a:solidFill>
              </a:rPr>
              <a:t>Perlin’s</a:t>
            </a:r>
            <a:r>
              <a:rPr lang="en-US" sz="4000" dirty="0">
                <a:solidFill>
                  <a:srgbClr val="CD0000"/>
                </a:solidFill>
              </a:rPr>
              <a:t> Clouds and Corona</a:t>
            </a:r>
          </a:p>
        </p:txBody>
      </p:sp>
      <p:pic>
        <p:nvPicPr>
          <p:cNvPr id="64515" name="Picture 7" descr="flame500"/>
          <p:cNvPicPr>
            <a:picLocks noGrp="1" noChangeAspect="1" noChangeArrowheads="1"/>
          </p:cNvPicPr>
          <p:nvPr>
            <p:ph sz="half" idx="2"/>
          </p:nvPr>
        </p:nvPicPr>
        <p:blipFill>
          <a:blip r:embed="rId3"/>
          <a:srcRect/>
          <a:stretch>
            <a:fillRect/>
          </a:stretch>
        </p:blipFill>
        <p:spPr>
          <a:xfrm>
            <a:off x="6505575" y="2176463"/>
            <a:ext cx="3371850" cy="3371850"/>
          </a:xfrm>
          <a:noFill/>
        </p:spPr>
      </p:pic>
      <p:pic>
        <p:nvPicPr>
          <p:cNvPr id="64516" name="Picture 11" descr="clouds500"/>
          <p:cNvPicPr>
            <a:picLocks noGrp="1" noChangeAspect="1" noChangeArrowheads="1"/>
          </p:cNvPicPr>
          <p:nvPr>
            <p:ph sz="half" idx="1"/>
          </p:nvPr>
        </p:nvPicPr>
        <p:blipFill>
          <a:blip r:embed="rId4"/>
          <a:srcRect/>
          <a:stretch>
            <a:fillRect/>
          </a:stretch>
        </p:blipFill>
        <p:spPr>
          <a:xfrm>
            <a:off x="1981200" y="1843088"/>
            <a:ext cx="4038600" cy="4038600"/>
          </a:xfrm>
          <a:noFill/>
        </p:spPr>
      </p:pic>
    </p:spTree>
    <p:extLst>
      <p:ext uri="{BB962C8B-B14F-4D97-AF65-F5344CB8AC3E}">
        <p14:creationId xmlns:p14="http://schemas.microsoft.com/office/powerpoint/2010/main" val="4012145043"/>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標題 1"/>
          <p:cNvSpPr>
            <a:spLocks noGrp="1"/>
          </p:cNvSpPr>
          <p:nvPr>
            <p:ph type="title"/>
          </p:nvPr>
        </p:nvSpPr>
        <p:spPr>
          <a:xfrm>
            <a:off x="559594" y="285560"/>
            <a:ext cx="10515600" cy="1325563"/>
          </a:xfrm>
        </p:spPr>
        <p:txBody>
          <a:bodyPr/>
          <a:lstStyle/>
          <a:p>
            <a:r>
              <a:rPr lang="en-US" altLang="zh-TW" sz="4000" dirty="0" err="1" smtClean="0">
                <a:solidFill>
                  <a:srgbClr val="CD0000"/>
                </a:solidFill>
              </a:rPr>
              <a:t>Perlin</a:t>
            </a:r>
            <a:r>
              <a:rPr lang="en-US" altLang="zh-TW" sz="4000" dirty="0" smtClean="0">
                <a:solidFill>
                  <a:srgbClr val="CD0000"/>
                </a:solidFill>
              </a:rPr>
              <a:t> Noise in Games</a:t>
            </a:r>
            <a:endParaRPr lang="zh-TW" altLang="en-US" sz="4000" dirty="0" smtClean="0">
              <a:solidFill>
                <a:srgbClr val="CD0000"/>
              </a:solidFill>
            </a:endParaRPr>
          </a:p>
        </p:txBody>
      </p:sp>
      <p:pic>
        <p:nvPicPr>
          <p:cNvPr id="2867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1597" y="1758950"/>
            <a:ext cx="6450013" cy="2152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867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8575" y="4592638"/>
            <a:ext cx="6497638" cy="1695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8677" name="文字方塊 1"/>
          <p:cNvSpPr txBox="1">
            <a:spLocks noChangeArrowheads="1"/>
          </p:cNvSpPr>
          <p:nvPr/>
        </p:nvSpPr>
        <p:spPr bwMode="auto">
          <a:xfrm>
            <a:off x="1485900" y="1330325"/>
            <a:ext cx="20955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r>
              <a:rPr lang="en-US" altLang="zh-TW" dirty="0"/>
              <a:t>Texture generation</a:t>
            </a:r>
            <a:endParaRPr lang="zh-TW" altLang="en-US" dirty="0"/>
          </a:p>
        </p:txBody>
      </p:sp>
      <p:sp>
        <p:nvSpPr>
          <p:cNvPr id="28678" name="文字方塊 7"/>
          <p:cNvSpPr txBox="1">
            <a:spLocks noChangeArrowheads="1"/>
          </p:cNvSpPr>
          <p:nvPr/>
        </p:nvSpPr>
        <p:spPr bwMode="auto">
          <a:xfrm>
            <a:off x="2182813" y="4105275"/>
            <a:ext cx="190341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r>
              <a:rPr lang="en-US" altLang="zh-TW"/>
              <a:t>Texture Blending</a:t>
            </a:r>
            <a:endParaRPr lang="zh-TW" altLang="en-US"/>
          </a:p>
        </p:txBody>
      </p:sp>
    </p:spTree>
    <p:extLst>
      <p:ext uri="{BB962C8B-B14F-4D97-AF65-F5344CB8AC3E}">
        <p14:creationId xmlns:p14="http://schemas.microsoft.com/office/powerpoint/2010/main" val="149390238"/>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726" y="3738564"/>
            <a:ext cx="6430963" cy="2390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969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750" y="730250"/>
            <a:ext cx="6611938" cy="2724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9700" name="文字方塊 4"/>
          <p:cNvSpPr txBox="1">
            <a:spLocks noChangeArrowheads="1"/>
          </p:cNvSpPr>
          <p:nvPr/>
        </p:nvSpPr>
        <p:spPr bwMode="auto">
          <a:xfrm>
            <a:off x="2085975" y="388938"/>
            <a:ext cx="286543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r>
              <a:rPr lang="en-US" altLang="zh-TW"/>
              <a:t>Animated texture blending</a:t>
            </a:r>
            <a:endParaRPr lang="zh-TW" altLang="en-US"/>
          </a:p>
        </p:txBody>
      </p:sp>
      <p:sp>
        <p:nvSpPr>
          <p:cNvPr id="29701" name="文字方塊 5"/>
          <p:cNvSpPr txBox="1">
            <a:spLocks noChangeArrowheads="1"/>
          </p:cNvSpPr>
          <p:nvPr/>
        </p:nvSpPr>
        <p:spPr bwMode="auto">
          <a:xfrm>
            <a:off x="2085975" y="3411539"/>
            <a:ext cx="890588"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r>
              <a:rPr lang="en-US" altLang="zh-TW"/>
              <a:t>Terrain</a:t>
            </a:r>
            <a:endParaRPr lang="zh-TW" altLang="en-US"/>
          </a:p>
        </p:txBody>
      </p:sp>
    </p:spTree>
    <p:extLst>
      <p:ext uri="{BB962C8B-B14F-4D97-AF65-F5344CB8AC3E}">
        <p14:creationId xmlns:p14="http://schemas.microsoft.com/office/powerpoint/2010/main" val="4271119851"/>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dirty="0" err="1" smtClean="0">
                <a:solidFill>
                  <a:srgbClr val="CD0000"/>
                </a:solidFill>
              </a:rPr>
              <a:t>Perlin</a:t>
            </a:r>
            <a:r>
              <a:rPr lang="en-US" dirty="0" smtClean="0">
                <a:solidFill>
                  <a:srgbClr val="CD0000"/>
                </a:solidFill>
              </a:rPr>
              <a:t> Terrain </a:t>
            </a:r>
            <a:r>
              <a:rPr lang="en-US" dirty="0">
                <a:solidFill>
                  <a:srgbClr val="CD0000"/>
                </a:solidFill>
              </a:rPr>
              <a:t>Example</a:t>
            </a:r>
          </a:p>
        </p:txBody>
      </p:sp>
      <p:pic>
        <p:nvPicPr>
          <p:cNvPr id="50180" name="Picture 4" descr="Let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433" y="1447800"/>
            <a:ext cx="10363200" cy="5181600"/>
          </a:xfrm>
          <a:prstGeom prst="rect">
            <a:avLst/>
          </a:prstGeom>
          <a:noFill/>
          <a:extLst>
            <a:ext uri="{909E8E84-426E-40dd-AFC4-6F175D3DCCD1}">
              <a14:hiddenFill xmlns="" xmlns:a14="http://schemas.microsoft.com/office/drawing/2010/main">
                <a:solidFill>
                  <a:srgbClr val="FFFFFF"/>
                </a:solidFill>
              </a14:hiddenFill>
            </a:ext>
          </a:extLst>
        </p:spPr>
      </p:pic>
      <p:sp>
        <p:nvSpPr>
          <p:cNvPr id="50181" name="Rectangle 5"/>
          <p:cNvSpPr>
            <a:spLocks noChangeArrowheads="1"/>
          </p:cNvSpPr>
          <p:nvPr/>
        </p:nvSpPr>
        <p:spPr bwMode="auto">
          <a:xfrm>
            <a:off x="9101856" y="6289676"/>
            <a:ext cx="1557488" cy="3462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a:solidFill>
                  <a:schemeClr val="accent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lnSpc>
                <a:spcPct val="90000"/>
              </a:lnSpc>
            </a:pPr>
            <a:r>
              <a:rPr lang="en-US">
                <a:solidFill>
                  <a:schemeClr val="folHlink"/>
                </a:solidFill>
                <a:latin typeface="Times New Roman" charset="0"/>
              </a:rPr>
              <a:t>F.K. Musgrave</a:t>
            </a:r>
          </a:p>
        </p:txBody>
      </p:sp>
    </p:spTree>
    <p:extLst>
      <p:ext uri="{BB962C8B-B14F-4D97-AF65-F5344CB8AC3E}">
        <p14:creationId xmlns:p14="http://schemas.microsoft.com/office/powerpoint/2010/main" val="25580842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dirty="0" err="1">
                <a:solidFill>
                  <a:srgbClr val="CD0000"/>
                </a:solidFill>
              </a:rPr>
              <a:t>Perlin</a:t>
            </a:r>
            <a:r>
              <a:rPr lang="en-US" dirty="0">
                <a:solidFill>
                  <a:srgbClr val="CD0000"/>
                </a:solidFill>
              </a:rPr>
              <a:t> Terrain Example</a:t>
            </a:r>
            <a:endParaRPr lang="en-US" dirty="0"/>
          </a:p>
        </p:txBody>
      </p:sp>
      <p:pic>
        <p:nvPicPr>
          <p:cNvPr id="51204" name="Picture 4" descr="SpiritLake"/>
          <p:cNvPicPr>
            <a:picLocks noChangeAspect="1" noChangeArrowheads="1"/>
          </p:cNvPicPr>
          <p:nvPr/>
        </p:nvPicPr>
        <p:blipFill>
          <a:blip r:embed="rId2">
            <a:extLst>
              <a:ext uri="{28A0092B-C50C-407E-A947-70E740481C1C}">
                <a14:useLocalDpi xmlns:a14="http://schemas.microsoft.com/office/drawing/2010/main" val="0"/>
              </a:ext>
            </a:extLst>
          </a:blip>
          <a:srcRect b="6389"/>
          <a:stretch>
            <a:fillRect/>
          </a:stretch>
        </p:blipFill>
        <p:spPr bwMode="auto">
          <a:xfrm>
            <a:off x="1422400" y="1371601"/>
            <a:ext cx="9448800" cy="5307013"/>
          </a:xfrm>
          <a:prstGeom prst="rect">
            <a:avLst/>
          </a:prstGeom>
          <a:noFill/>
          <a:extLst>
            <a:ext uri="{909E8E84-426E-40dd-AFC4-6F175D3DCCD1}">
              <a14:hiddenFill xmlns="" xmlns:a14="http://schemas.microsoft.com/office/drawing/2010/main">
                <a:solidFill>
                  <a:srgbClr val="FFFFFF"/>
                </a:solidFill>
              </a14:hiddenFill>
            </a:ext>
          </a:extLst>
        </p:spPr>
      </p:pic>
      <p:sp>
        <p:nvSpPr>
          <p:cNvPr id="51205" name="Rectangle 5"/>
          <p:cNvSpPr>
            <a:spLocks noChangeArrowheads="1"/>
          </p:cNvSpPr>
          <p:nvPr/>
        </p:nvSpPr>
        <p:spPr bwMode="auto">
          <a:xfrm>
            <a:off x="9101856" y="6365876"/>
            <a:ext cx="1557488" cy="3462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a:solidFill>
                  <a:schemeClr val="accent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lnSpc>
                <a:spcPct val="90000"/>
              </a:lnSpc>
            </a:pPr>
            <a:r>
              <a:rPr lang="en-US">
                <a:solidFill>
                  <a:schemeClr val="folHlink"/>
                </a:solidFill>
                <a:latin typeface="Times New Roman" charset="0"/>
              </a:rPr>
              <a:t>F.K. Musgrave</a:t>
            </a:r>
          </a:p>
        </p:txBody>
      </p:sp>
    </p:spTree>
    <p:extLst>
      <p:ext uri="{BB962C8B-B14F-4D97-AF65-F5344CB8AC3E}">
        <p14:creationId xmlns:p14="http://schemas.microsoft.com/office/powerpoint/2010/main" val="260392815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711200" y="122238"/>
            <a:ext cx="8028517" cy="1295400"/>
          </a:xfrm>
        </p:spPr>
        <p:txBody>
          <a:bodyPr/>
          <a:lstStyle/>
          <a:p>
            <a:r>
              <a:rPr lang="en-US" dirty="0" err="1">
                <a:solidFill>
                  <a:srgbClr val="CD0000"/>
                </a:solidFill>
              </a:rPr>
              <a:t>Perlin</a:t>
            </a:r>
            <a:r>
              <a:rPr lang="en-US" dirty="0">
                <a:solidFill>
                  <a:srgbClr val="CD0000"/>
                </a:solidFill>
              </a:rPr>
              <a:t> Terrain Example</a:t>
            </a:r>
            <a:endParaRPr lang="en-US" dirty="0"/>
          </a:p>
        </p:txBody>
      </p:sp>
      <p:pic>
        <p:nvPicPr>
          <p:cNvPr id="53251" name="Picture 3" descr="OtherSt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979614"/>
            <a:ext cx="11582400" cy="4344987"/>
          </a:xfrm>
          <a:prstGeom prst="rect">
            <a:avLst/>
          </a:prstGeom>
          <a:noFill/>
          <a:extLst>
            <a:ext uri="{909E8E84-426E-40dd-AFC4-6F175D3DCCD1}">
              <a14:hiddenFill xmlns="" xmlns:a14="http://schemas.microsoft.com/office/drawing/2010/main">
                <a:solidFill>
                  <a:srgbClr val="FFFFFF"/>
                </a:solidFill>
              </a14:hiddenFill>
            </a:ext>
          </a:extLst>
        </p:spPr>
      </p:pic>
      <p:sp>
        <p:nvSpPr>
          <p:cNvPr id="53252" name="Rectangle 4"/>
          <p:cNvSpPr>
            <a:spLocks noChangeArrowheads="1"/>
          </p:cNvSpPr>
          <p:nvPr/>
        </p:nvSpPr>
        <p:spPr bwMode="auto">
          <a:xfrm>
            <a:off x="10168656" y="5680076"/>
            <a:ext cx="1557488" cy="3462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a:solidFill>
                  <a:schemeClr val="accent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lnSpc>
                <a:spcPct val="90000"/>
              </a:lnSpc>
            </a:pPr>
            <a:r>
              <a:rPr lang="en-US">
                <a:solidFill>
                  <a:schemeClr val="folHlink"/>
                </a:solidFill>
                <a:latin typeface="Times New Roman" charset="0"/>
              </a:rPr>
              <a:t>F.K. Musgrave</a:t>
            </a:r>
          </a:p>
        </p:txBody>
      </p:sp>
    </p:spTree>
    <p:extLst>
      <p:ext uri="{BB962C8B-B14F-4D97-AF65-F5344CB8AC3E}">
        <p14:creationId xmlns:p14="http://schemas.microsoft.com/office/powerpoint/2010/main" val="30149911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dirty="0">
                <a:solidFill>
                  <a:srgbClr val="CD0000"/>
                </a:solidFill>
              </a:rPr>
              <a:t>Probabilistic Analysis</a:t>
            </a:r>
          </a:p>
        </p:txBody>
      </p:sp>
      <p:sp>
        <p:nvSpPr>
          <p:cNvPr id="194563" name="Rectangle 3"/>
          <p:cNvSpPr>
            <a:spLocks noGrp="1" noChangeArrowheads="1"/>
          </p:cNvSpPr>
          <p:nvPr>
            <p:ph type="body" idx="1"/>
          </p:nvPr>
        </p:nvSpPr>
        <p:spPr>
          <a:xfrm>
            <a:off x="1065409" y="1690688"/>
            <a:ext cx="10061181" cy="4525963"/>
          </a:xfrm>
        </p:spPr>
        <p:txBody>
          <a:bodyPr>
            <a:normAutofit/>
          </a:bodyPr>
          <a:lstStyle/>
          <a:p>
            <a:r>
              <a:rPr lang="en-US" dirty="0">
                <a:latin typeface="+mj-lt"/>
              </a:rPr>
              <a:t>Statistical Analysis- One way to look at it is that statistical analysis takes observed probabilities, applies them to the evolving situation, and derives behavior.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350" y="3221192"/>
            <a:ext cx="6208183" cy="3492103"/>
          </a:xfrm>
          <a:prstGeom prst="rect">
            <a:avLst/>
          </a:prstGeom>
        </p:spPr>
      </p:pic>
    </p:spTree>
    <p:extLst>
      <p:ext uri="{BB962C8B-B14F-4D97-AF65-F5344CB8AC3E}">
        <p14:creationId xmlns:p14="http://schemas.microsoft.com/office/powerpoint/2010/main" val="38630916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descr="Large confetti"/>
          <p:cNvSpPr>
            <a:spLocks noGrp="1" noChangeArrowheads="1"/>
          </p:cNvSpPr>
          <p:nvPr>
            <p:ph type="title"/>
          </p:nvPr>
        </p:nvSpPr>
        <p:spPr>
          <a:xfrm>
            <a:off x="1291908" y="436563"/>
            <a:ext cx="7772400" cy="838200"/>
          </a:xfrm>
        </p:spPr>
        <p:txBody>
          <a:bodyPr>
            <a:normAutofit/>
          </a:bodyPr>
          <a:lstStyle/>
          <a:p>
            <a:r>
              <a:rPr lang="en-US" sz="4000" dirty="0">
                <a:solidFill>
                  <a:srgbClr val="CD0000"/>
                </a:solidFill>
              </a:rPr>
              <a:t>Probability</a:t>
            </a:r>
          </a:p>
        </p:txBody>
      </p:sp>
      <p:sp>
        <p:nvSpPr>
          <p:cNvPr id="6147" name="Rectangle 3"/>
          <p:cNvSpPr>
            <a:spLocks noGrp="1" noChangeArrowheads="1"/>
          </p:cNvSpPr>
          <p:nvPr>
            <p:ph type="body" idx="1"/>
          </p:nvPr>
        </p:nvSpPr>
        <p:spPr>
          <a:xfrm>
            <a:off x="1578031" y="1449184"/>
            <a:ext cx="9593551" cy="4792589"/>
          </a:xfrm>
        </p:spPr>
        <p:txBody>
          <a:bodyPr/>
          <a:lstStyle/>
          <a:p>
            <a:pPr marL="0" indent="0">
              <a:buNone/>
            </a:pPr>
            <a:r>
              <a:rPr lang="en-US" dirty="0">
                <a:latin typeface="+mj-lt"/>
              </a:rPr>
              <a:t>Probability is the measure of the </a:t>
            </a:r>
            <a:r>
              <a:rPr lang="en-US" dirty="0" smtClean="0">
                <a:latin typeface="+mj-lt"/>
              </a:rPr>
              <a:t>likelihood </a:t>
            </a:r>
            <a:r>
              <a:rPr lang="en-US" dirty="0">
                <a:latin typeface="+mj-lt"/>
              </a:rPr>
              <a:t>that an event will </a:t>
            </a:r>
            <a:r>
              <a:rPr lang="en-US" dirty="0" smtClean="0">
                <a:latin typeface="+mj-lt"/>
              </a:rPr>
              <a:t>occur.</a:t>
            </a:r>
            <a:endParaRPr lang="en-US" altLang="zh-TW" dirty="0"/>
          </a:p>
        </p:txBody>
      </p:sp>
      <p:sp>
        <p:nvSpPr>
          <p:cNvPr id="4" name="Line 7"/>
          <p:cNvSpPr>
            <a:spLocks noChangeShapeType="1"/>
          </p:cNvSpPr>
          <p:nvPr/>
        </p:nvSpPr>
        <p:spPr bwMode="auto">
          <a:xfrm>
            <a:off x="2872409" y="4750904"/>
            <a:ext cx="6324600"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Line 8"/>
          <p:cNvSpPr>
            <a:spLocks noChangeShapeType="1"/>
          </p:cNvSpPr>
          <p:nvPr/>
        </p:nvSpPr>
        <p:spPr bwMode="auto">
          <a:xfrm flipV="1">
            <a:off x="2872409" y="4446104"/>
            <a:ext cx="0" cy="3048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9"/>
          <p:cNvSpPr>
            <a:spLocks noChangeShapeType="1"/>
          </p:cNvSpPr>
          <p:nvPr/>
        </p:nvSpPr>
        <p:spPr bwMode="auto">
          <a:xfrm flipV="1">
            <a:off x="9197009" y="4446104"/>
            <a:ext cx="0" cy="3048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Text Box 10"/>
          <p:cNvSpPr txBox="1">
            <a:spLocks noChangeArrowheads="1"/>
          </p:cNvSpPr>
          <p:nvPr/>
        </p:nvSpPr>
        <p:spPr bwMode="auto">
          <a:xfrm>
            <a:off x="2720009" y="3988904"/>
            <a:ext cx="9906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0</a:t>
            </a:r>
          </a:p>
        </p:txBody>
      </p:sp>
      <p:sp>
        <p:nvSpPr>
          <p:cNvPr id="8" name="Text Box 11"/>
          <p:cNvSpPr txBox="1">
            <a:spLocks noChangeArrowheads="1"/>
          </p:cNvSpPr>
          <p:nvPr/>
        </p:nvSpPr>
        <p:spPr bwMode="auto">
          <a:xfrm>
            <a:off x="8968409" y="3988904"/>
            <a:ext cx="6858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1.0</a:t>
            </a:r>
          </a:p>
        </p:txBody>
      </p:sp>
      <p:sp>
        <p:nvSpPr>
          <p:cNvPr id="9" name="Line 12"/>
          <p:cNvSpPr>
            <a:spLocks noChangeShapeType="1"/>
          </p:cNvSpPr>
          <p:nvPr/>
        </p:nvSpPr>
        <p:spPr bwMode="auto">
          <a:xfrm>
            <a:off x="6072809" y="4598504"/>
            <a:ext cx="0" cy="3810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Text Box 13"/>
          <p:cNvSpPr txBox="1">
            <a:spLocks noChangeArrowheads="1"/>
          </p:cNvSpPr>
          <p:nvPr/>
        </p:nvSpPr>
        <p:spPr bwMode="auto">
          <a:xfrm>
            <a:off x="5768009" y="4141304"/>
            <a:ext cx="6858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0.5</a:t>
            </a:r>
          </a:p>
        </p:txBody>
      </p:sp>
      <p:sp>
        <p:nvSpPr>
          <p:cNvPr id="11" name="Line 14"/>
          <p:cNvSpPr>
            <a:spLocks noChangeShapeType="1"/>
          </p:cNvSpPr>
          <p:nvPr/>
        </p:nvSpPr>
        <p:spPr bwMode="auto">
          <a:xfrm flipV="1">
            <a:off x="6072809" y="5055704"/>
            <a:ext cx="0" cy="3810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Rectangle 1"/>
          <p:cNvSpPr/>
          <p:nvPr/>
        </p:nvSpPr>
        <p:spPr>
          <a:xfrm>
            <a:off x="3254432" y="5728053"/>
            <a:ext cx="6096000" cy="369332"/>
          </a:xfrm>
          <a:prstGeom prst="rect">
            <a:avLst/>
          </a:prstGeom>
        </p:spPr>
        <p:txBody>
          <a:bodyPr>
            <a:spAutoFit/>
          </a:bodyPr>
          <a:lstStyle/>
          <a:p>
            <a:pPr>
              <a:spcBef>
                <a:spcPct val="50000"/>
              </a:spcBef>
            </a:pPr>
            <a:r>
              <a:rPr lang="en-US" altLang="en-US" dirty="0"/>
              <a:t>The occurrence of the event is just </a:t>
            </a:r>
            <a:r>
              <a:rPr lang="en-US" altLang="en-US" dirty="0" smtClean="0"/>
              <a:t> as </a:t>
            </a:r>
            <a:r>
              <a:rPr lang="en-US" altLang="en-US" dirty="0"/>
              <a:t>likely as it is unlikely</a:t>
            </a:r>
          </a:p>
        </p:txBody>
      </p:sp>
    </p:spTree>
    <p:extLst>
      <p:ext uri="{BB962C8B-B14F-4D97-AF65-F5344CB8AC3E}">
        <p14:creationId xmlns:p14="http://schemas.microsoft.com/office/powerpoint/2010/main" val="27091200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pPr eaLnBrk="1" hangingPunct="1"/>
            <a:r>
              <a:rPr lang="en-US" altLang="en-US" sz="4000" dirty="0" smtClean="0">
                <a:solidFill>
                  <a:srgbClr val="CD0000"/>
                </a:solidFill>
              </a:rPr>
              <a:t>Probability</a:t>
            </a:r>
          </a:p>
        </p:txBody>
      </p:sp>
      <p:sp>
        <p:nvSpPr>
          <p:cNvPr id="5123" name="Rectangle 5"/>
          <p:cNvSpPr>
            <a:spLocks noGrp="1" noChangeArrowheads="1"/>
          </p:cNvSpPr>
          <p:nvPr>
            <p:ph type="body" idx="1"/>
          </p:nvPr>
        </p:nvSpPr>
        <p:spPr>
          <a:xfrm>
            <a:off x="1029930" y="1690688"/>
            <a:ext cx="10515600" cy="4351338"/>
          </a:xfrm>
        </p:spPr>
        <p:txBody>
          <a:bodyPr/>
          <a:lstStyle/>
          <a:p>
            <a:pPr>
              <a:spcBef>
                <a:spcPct val="50000"/>
              </a:spcBef>
            </a:pPr>
            <a:r>
              <a:rPr lang="en-US" altLang="en-US" i="1" dirty="0">
                <a:latin typeface="+mj-lt"/>
              </a:rPr>
              <a:t>Probability</a:t>
            </a:r>
            <a:r>
              <a:rPr lang="en-US" altLang="en-US" dirty="0">
                <a:latin typeface="+mj-lt"/>
              </a:rPr>
              <a:t> is a measure of the likelihood of a random phenomenon or chance behavior.  Probability describes the long-term proportion with which a certain outcome will occur in situations with short-term uncertainty. </a:t>
            </a:r>
          </a:p>
          <a:p>
            <a:pPr eaLnBrk="1" hangingPunct="1">
              <a:lnSpc>
                <a:spcPct val="90000"/>
              </a:lnSpc>
            </a:pPr>
            <a:r>
              <a:rPr lang="en-US" altLang="en-US" dirty="0" smtClean="0">
                <a:latin typeface="+mj-lt"/>
              </a:rPr>
              <a:t>Probability </a:t>
            </a:r>
            <a:r>
              <a:rPr lang="en-US" altLang="en-US" dirty="0">
                <a:latin typeface="+mj-lt"/>
              </a:rPr>
              <a:t>is expressed in numbers between 0 and 1.  Probability = 0 means the event never happens; probability = 1 means it always happens.</a:t>
            </a:r>
          </a:p>
          <a:p>
            <a:pPr eaLnBrk="1" hangingPunct="1">
              <a:lnSpc>
                <a:spcPct val="90000"/>
              </a:lnSpc>
            </a:pPr>
            <a:r>
              <a:rPr lang="en-US" altLang="en-US" dirty="0">
                <a:latin typeface="+mj-lt"/>
              </a:rPr>
              <a:t>The total probability of all possible event always sums to 1. </a:t>
            </a:r>
          </a:p>
        </p:txBody>
      </p:sp>
    </p:spTree>
    <p:extLst>
      <p:ext uri="{BB962C8B-B14F-4D97-AF65-F5344CB8AC3E}">
        <p14:creationId xmlns:p14="http://schemas.microsoft.com/office/powerpoint/2010/main" val="1438694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descr="Large confetti"/>
          <p:cNvSpPr>
            <a:spLocks noGrp="1" noChangeArrowheads="1"/>
          </p:cNvSpPr>
          <p:nvPr>
            <p:ph type="title"/>
          </p:nvPr>
        </p:nvSpPr>
        <p:spPr>
          <a:xfrm>
            <a:off x="1291908" y="436563"/>
            <a:ext cx="7772400" cy="838200"/>
          </a:xfrm>
        </p:spPr>
        <p:txBody>
          <a:bodyPr>
            <a:normAutofit/>
          </a:bodyPr>
          <a:lstStyle/>
          <a:p>
            <a:r>
              <a:rPr lang="en-US" sz="4000" dirty="0">
                <a:solidFill>
                  <a:srgbClr val="CD0000"/>
                </a:solidFill>
              </a:rPr>
              <a:t>Probability</a:t>
            </a:r>
          </a:p>
        </p:txBody>
      </p:sp>
      <p:sp>
        <p:nvSpPr>
          <p:cNvPr id="6147" name="Rectangle 3"/>
          <p:cNvSpPr>
            <a:spLocks noGrp="1" noChangeArrowheads="1"/>
          </p:cNvSpPr>
          <p:nvPr>
            <p:ph type="body" idx="1"/>
          </p:nvPr>
        </p:nvSpPr>
        <p:spPr>
          <a:xfrm>
            <a:off x="1578031" y="1449184"/>
            <a:ext cx="9593551" cy="4792589"/>
          </a:xfrm>
        </p:spPr>
        <p:txBody>
          <a:bodyPr>
            <a:normAutofit lnSpcReduction="10000"/>
          </a:bodyPr>
          <a:lstStyle/>
          <a:p>
            <a:pPr marL="0" indent="0">
              <a:buNone/>
            </a:pPr>
            <a:r>
              <a:rPr lang="en-US" dirty="0">
                <a:latin typeface="+mj-lt"/>
              </a:rPr>
              <a:t>The probability of an event equals the number of times it happens divided by the number of opportunities.</a:t>
            </a:r>
          </a:p>
          <a:p>
            <a:pPr marL="0" indent="0">
              <a:buNone/>
            </a:pPr>
            <a:r>
              <a:rPr lang="en-US" dirty="0">
                <a:latin typeface="+mj-lt"/>
              </a:rPr>
              <a:t>These numbers can be determined by experiment or by knowledge of the system.</a:t>
            </a:r>
          </a:p>
          <a:p>
            <a:pPr marL="0" indent="0">
              <a:buNone/>
            </a:pPr>
            <a:r>
              <a:rPr lang="en-US" dirty="0">
                <a:latin typeface="+mj-lt"/>
              </a:rPr>
              <a:t>For instance, rolling a die (singular of dice).  The chance of rolling a 2 is 1/6, because there is a 2 on one face and a total of 6 faces.  So, assuming the die is balanced, a 2 will come up 1 time in 6.</a:t>
            </a:r>
          </a:p>
          <a:p>
            <a:pPr marL="0" indent="0">
              <a:buNone/>
            </a:pPr>
            <a:r>
              <a:rPr lang="en-US" dirty="0">
                <a:latin typeface="+mj-lt"/>
              </a:rPr>
              <a:t>It is also possible to determine probability by experiment: if the die were unbalanced (loaded = cheating), you could roll it hundreds or thousands of times to get the actual probability of getting a 2.  For a fair die, the experimentally determined number should be quite close to 1/6, especially with many rolls. </a:t>
            </a:r>
          </a:p>
        </p:txBody>
      </p:sp>
      <p:sp>
        <p:nvSpPr>
          <p:cNvPr id="10" name="Text Box 13"/>
          <p:cNvSpPr txBox="1">
            <a:spLocks noChangeArrowheads="1"/>
          </p:cNvSpPr>
          <p:nvPr/>
        </p:nvSpPr>
        <p:spPr bwMode="auto">
          <a:xfrm>
            <a:off x="5768009" y="4141304"/>
            <a:ext cx="6858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0.5</a:t>
            </a:r>
          </a:p>
        </p:txBody>
      </p:sp>
    </p:spTree>
    <p:extLst>
      <p:ext uri="{BB962C8B-B14F-4D97-AF65-F5344CB8AC3E}">
        <p14:creationId xmlns:p14="http://schemas.microsoft.com/office/powerpoint/2010/main" val="28944578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2"/>
          <p:cNvSpPr>
            <a:spLocks noGrp="1" noChangeArrowheads="1"/>
          </p:cNvSpPr>
          <p:nvPr>
            <p:ph type="title"/>
          </p:nvPr>
        </p:nvSpPr>
        <p:spPr>
          <a:xfrm>
            <a:off x="414866" y="-252413"/>
            <a:ext cx="10515600" cy="1325563"/>
          </a:xfrm>
        </p:spPr>
        <p:txBody>
          <a:bodyPr>
            <a:normAutofit/>
          </a:bodyPr>
          <a:lstStyle/>
          <a:p>
            <a:r>
              <a:rPr lang="en-US" altLang="en-US" sz="4000" dirty="0">
                <a:solidFill>
                  <a:srgbClr val="CD0000"/>
                </a:solidFill>
              </a:rPr>
              <a:t>Guessing Cards</a:t>
            </a:r>
          </a:p>
        </p:txBody>
      </p:sp>
      <p:sp>
        <p:nvSpPr>
          <p:cNvPr id="807939" name="Rectangle 3"/>
          <p:cNvSpPr>
            <a:spLocks noGrp="1" noChangeArrowheads="1"/>
          </p:cNvSpPr>
          <p:nvPr>
            <p:ph type="body" idx="1"/>
          </p:nvPr>
        </p:nvSpPr>
        <p:spPr>
          <a:xfrm>
            <a:off x="905933" y="1073150"/>
            <a:ext cx="10456333" cy="5418308"/>
          </a:xfrm>
        </p:spPr>
        <p:txBody>
          <a:bodyPr>
            <a:noAutofit/>
          </a:bodyPr>
          <a:lstStyle/>
          <a:p>
            <a:r>
              <a:rPr lang="en-US" altLang="en-US" dirty="0">
                <a:latin typeface="+mj-lt"/>
              </a:rPr>
              <a:t>Game.  </a:t>
            </a:r>
            <a:r>
              <a:rPr lang="en-US" altLang="en-US" dirty="0">
                <a:solidFill>
                  <a:schemeClr val="tx1"/>
                </a:solidFill>
                <a:latin typeface="+mj-lt"/>
              </a:rPr>
              <a:t>Shuffle a deck of n cards; turn them over one at a time; try to guess each card</a:t>
            </a:r>
            <a:r>
              <a:rPr lang="en-US" altLang="en-US" dirty="0" smtClean="0">
                <a:solidFill>
                  <a:schemeClr val="tx1"/>
                </a:solidFill>
                <a:latin typeface="+mj-lt"/>
              </a:rPr>
              <a:t>.</a:t>
            </a:r>
            <a:endParaRPr lang="en-US" altLang="en-US" dirty="0">
              <a:latin typeface="+mj-lt"/>
            </a:endParaRPr>
          </a:p>
          <a:p>
            <a:r>
              <a:rPr lang="en-US" altLang="en-US" dirty="0" err="1">
                <a:latin typeface="+mj-lt"/>
              </a:rPr>
              <a:t>Memoryless</a:t>
            </a:r>
            <a:r>
              <a:rPr lang="en-US" altLang="en-US" dirty="0">
                <a:latin typeface="+mj-lt"/>
              </a:rPr>
              <a:t> guessing.  </a:t>
            </a:r>
            <a:r>
              <a:rPr lang="en-US" altLang="en-US" dirty="0">
                <a:solidFill>
                  <a:schemeClr val="tx1"/>
                </a:solidFill>
                <a:latin typeface="+mj-lt"/>
              </a:rPr>
              <a:t>No psychic abilities; can't even remember what's been turned over already.  Guess a card from full deck uniformly at random</a:t>
            </a:r>
            <a:r>
              <a:rPr lang="en-US" altLang="en-US" dirty="0" smtClean="0">
                <a:solidFill>
                  <a:schemeClr val="tx1"/>
                </a:solidFill>
                <a:latin typeface="+mj-lt"/>
              </a:rPr>
              <a:t>.</a:t>
            </a:r>
            <a:endParaRPr lang="en-US" altLang="en-US" dirty="0">
              <a:solidFill>
                <a:schemeClr val="tx1"/>
              </a:solidFill>
              <a:latin typeface="+mj-lt"/>
            </a:endParaRPr>
          </a:p>
          <a:p>
            <a:r>
              <a:rPr lang="en-US" altLang="en-US" dirty="0">
                <a:latin typeface="+mj-lt"/>
              </a:rPr>
              <a:t>Claim.  </a:t>
            </a:r>
            <a:r>
              <a:rPr lang="en-US" altLang="en-US" dirty="0">
                <a:solidFill>
                  <a:schemeClr val="tx1"/>
                </a:solidFill>
                <a:latin typeface="+mj-lt"/>
              </a:rPr>
              <a:t>The expected number of correct guesses is 1.</a:t>
            </a:r>
          </a:p>
          <a:p>
            <a:r>
              <a:rPr lang="en-US" altLang="en-US" dirty="0">
                <a:latin typeface="+mj-lt"/>
              </a:rPr>
              <a:t>Pf.  </a:t>
            </a:r>
            <a:r>
              <a:rPr lang="en-US" altLang="en-US" dirty="0">
                <a:solidFill>
                  <a:schemeClr val="hlink"/>
                </a:solidFill>
                <a:latin typeface="+mj-lt"/>
              </a:rPr>
              <a:t>(surprisingly effortless using linearity of expectation)</a:t>
            </a:r>
            <a:endParaRPr lang="en-US" altLang="en-US" dirty="0">
              <a:solidFill>
                <a:schemeClr val="tx1"/>
              </a:solidFill>
              <a:latin typeface="+mj-lt"/>
            </a:endParaRPr>
          </a:p>
          <a:p>
            <a:pPr lvl="1"/>
            <a:r>
              <a:rPr lang="en-US" altLang="en-US" sz="2800" dirty="0">
                <a:latin typeface="+mj-lt"/>
              </a:rPr>
              <a:t>Let X</a:t>
            </a:r>
            <a:r>
              <a:rPr lang="en-US" altLang="en-US" sz="2800" baseline="-25000" dirty="0">
                <a:latin typeface="+mj-lt"/>
              </a:rPr>
              <a:t>i</a:t>
            </a:r>
            <a:r>
              <a:rPr lang="en-US" altLang="en-US" sz="2800" dirty="0">
                <a:latin typeface="+mj-lt"/>
              </a:rPr>
              <a:t> = 1 if </a:t>
            </a:r>
            <a:r>
              <a:rPr lang="en-US" altLang="en-US" sz="2800" dirty="0" err="1">
                <a:latin typeface="+mj-lt"/>
              </a:rPr>
              <a:t>i</a:t>
            </a:r>
            <a:r>
              <a:rPr lang="en-US" altLang="en-US" sz="2800" baseline="30000" dirty="0" err="1">
                <a:latin typeface="+mj-lt"/>
              </a:rPr>
              <a:t>th</a:t>
            </a:r>
            <a:r>
              <a:rPr lang="en-US" altLang="en-US" sz="2800" dirty="0">
                <a:latin typeface="+mj-lt"/>
              </a:rPr>
              <a:t> prediction is correct and 0 otherwise.</a:t>
            </a:r>
          </a:p>
          <a:p>
            <a:pPr lvl="1"/>
            <a:r>
              <a:rPr lang="en-US" altLang="en-US" sz="2800" dirty="0">
                <a:latin typeface="+mj-lt"/>
              </a:rPr>
              <a:t>Let X = number of correct guesses = X</a:t>
            </a:r>
            <a:r>
              <a:rPr lang="en-US" altLang="en-US" sz="2800" baseline="-25000" dirty="0">
                <a:latin typeface="+mj-lt"/>
              </a:rPr>
              <a:t>1</a:t>
            </a:r>
            <a:r>
              <a:rPr lang="en-US" altLang="en-US" sz="2800" dirty="0">
                <a:latin typeface="+mj-lt"/>
              </a:rPr>
              <a:t> + … + </a:t>
            </a:r>
            <a:r>
              <a:rPr lang="en-US" altLang="en-US" sz="2800" dirty="0" err="1">
                <a:latin typeface="+mj-lt"/>
              </a:rPr>
              <a:t>X</a:t>
            </a:r>
            <a:r>
              <a:rPr lang="en-US" altLang="en-US" sz="2800" baseline="-25000" dirty="0" err="1">
                <a:latin typeface="+mj-lt"/>
              </a:rPr>
              <a:t>n</a:t>
            </a:r>
            <a:r>
              <a:rPr lang="en-US" altLang="en-US" sz="2800" dirty="0">
                <a:latin typeface="+mj-lt"/>
              </a:rPr>
              <a:t>.</a:t>
            </a:r>
          </a:p>
          <a:p>
            <a:pPr lvl="1"/>
            <a:r>
              <a:rPr lang="en-US" altLang="en-US" sz="2800" dirty="0">
                <a:latin typeface="+mj-lt"/>
              </a:rPr>
              <a:t>E[X</a:t>
            </a:r>
            <a:r>
              <a:rPr lang="en-US" altLang="en-US" sz="2800" baseline="-25000" dirty="0">
                <a:latin typeface="+mj-lt"/>
              </a:rPr>
              <a:t>i</a:t>
            </a:r>
            <a:r>
              <a:rPr lang="en-US" altLang="en-US" sz="2800" dirty="0">
                <a:latin typeface="+mj-lt"/>
              </a:rPr>
              <a:t>] =  </a:t>
            </a:r>
            <a:r>
              <a:rPr lang="en-US" altLang="en-US" sz="2800" dirty="0" err="1">
                <a:latin typeface="+mj-lt"/>
              </a:rPr>
              <a:t>Pr</a:t>
            </a:r>
            <a:r>
              <a:rPr lang="en-US" altLang="en-US" sz="2800" dirty="0">
                <a:latin typeface="+mj-lt"/>
              </a:rPr>
              <a:t>[X</a:t>
            </a:r>
            <a:r>
              <a:rPr lang="en-US" altLang="en-US" sz="2800" baseline="-25000" dirty="0">
                <a:latin typeface="+mj-lt"/>
              </a:rPr>
              <a:t>i</a:t>
            </a:r>
            <a:r>
              <a:rPr lang="en-US" altLang="en-US" sz="2800" dirty="0">
                <a:latin typeface="+mj-lt"/>
              </a:rPr>
              <a:t> = 1]  =  1/n.</a:t>
            </a:r>
          </a:p>
          <a:p>
            <a:pPr lvl="1"/>
            <a:r>
              <a:rPr lang="en-US" altLang="en-US" sz="2800" dirty="0">
                <a:latin typeface="+mj-lt"/>
              </a:rPr>
              <a:t>E[X]  =  E[X</a:t>
            </a:r>
            <a:r>
              <a:rPr lang="en-US" altLang="en-US" sz="2800" baseline="-25000" dirty="0">
                <a:latin typeface="+mj-lt"/>
              </a:rPr>
              <a:t>1</a:t>
            </a:r>
            <a:r>
              <a:rPr lang="en-US" altLang="en-US" sz="2800" dirty="0">
                <a:latin typeface="+mj-lt"/>
              </a:rPr>
              <a:t>]  +  …  +  E[</a:t>
            </a:r>
            <a:r>
              <a:rPr lang="en-US" altLang="en-US" sz="2800" dirty="0" err="1">
                <a:latin typeface="+mj-lt"/>
              </a:rPr>
              <a:t>X</a:t>
            </a:r>
            <a:r>
              <a:rPr lang="en-US" altLang="en-US" sz="2800" baseline="-25000" dirty="0" err="1">
                <a:latin typeface="+mj-lt"/>
              </a:rPr>
              <a:t>n</a:t>
            </a:r>
            <a:r>
              <a:rPr lang="en-US" altLang="en-US" sz="2800" dirty="0">
                <a:latin typeface="+mj-lt"/>
              </a:rPr>
              <a:t>]  =  1/n + … + 1/n  =  1.  </a:t>
            </a:r>
            <a:r>
              <a:rPr lang="en-US" altLang="en-US" sz="2800" dirty="0">
                <a:latin typeface="+mj-lt"/>
                <a:ea typeface="Lucida Grande" pitchFamily="92" charset="0"/>
                <a:cs typeface="Lucida Grande" pitchFamily="92" charset="0"/>
              </a:rPr>
              <a:t>▪</a:t>
            </a:r>
            <a:endParaRPr lang="en-US" altLang="en-US" sz="2800" dirty="0">
              <a:latin typeface="+mj-lt"/>
            </a:endParaRPr>
          </a:p>
          <a:p>
            <a:pPr lvl="1"/>
            <a:endParaRPr lang="en-US" altLang="en-US" dirty="0">
              <a:latin typeface="+mj-lt"/>
            </a:endParaRPr>
          </a:p>
        </p:txBody>
      </p:sp>
      <p:sp>
        <p:nvSpPr>
          <p:cNvPr id="807940" name="Line 4"/>
          <p:cNvSpPr>
            <a:spLocks noChangeShapeType="1"/>
          </p:cNvSpPr>
          <p:nvPr/>
        </p:nvSpPr>
        <p:spPr bwMode="auto">
          <a:xfrm flipV="1">
            <a:off x="3232150" y="5287963"/>
            <a:ext cx="0" cy="228600"/>
          </a:xfrm>
          <a:prstGeom prst="line">
            <a:avLst/>
          </a:prstGeom>
          <a:noFill/>
          <a:ln w="9525">
            <a:solidFill>
              <a:schemeClr val="tx1"/>
            </a:solidFill>
            <a:round/>
            <a:headEnd/>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en-US"/>
          </a:p>
        </p:txBody>
      </p:sp>
      <p:sp>
        <p:nvSpPr>
          <p:cNvPr id="807941" name="Text Box 5"/>
          <p:cNvSpPr txBox="1">
            <a:spLocks noChangeArrowheads="1"/>
          </p:cNvSpPr>
          <p:nvPr/>
        </p:nvSpPr>
        <p:spPr bwMode="auto">
          <a:xfrm>
            <a:off x="9961381" y="6580359"/>
            <a:ext cx="1629485" cy="2776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r>
              <a:rPr lang="en-US" altLang="en-US" sz="1200" dirty="0"/>
              <a:t>linearity of expectation</a:t>
            </a:r>
          </a:p>
        </p:txBody>
      </p:sp>
    </p:spTree>
    <p:extLst>
      <p:ext uri="{BB962C8B-B14F-4D97-AF65-F5344CB8AC3E}">
        <p14:creationId xmlns:p14="http://schemas.microsoft.com/office/powerpoint/2010/main" val="18339185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ChangeArrowheads="1"/>
          </p:cNvSpPr>
          <p:nvPr>
            <p:ph type="title"/>
          </p:nvPr>
        </p:nvSpPr>
        <p:spPr>
          <a:xfrm>
            <a:off x="499533" y="0"/>
            <a:ext cx="10515600" cy="1325563"/>
          </a:xfrm>
        </p:spPr>
        <p:txBody>
          <a:bodyPr>
            <a:normAutofit/>
          </a:bodyPr>
          <a:lstStyle/>
          <a:p>
            <a:r>
              <a:rPr lang="en-US" altLang="en-US" sz="4000" dirty="0" smtClean="0">
                <a:solidFill>
                  <a:srgbClr val="CD0000"/>
                </a:solidFill>
              </a:rPr>
              <a:t>Guessing Cards</a:t>
            </a:r>
            <a:endParaRPr lang="en-US" altLang="en-US" sz="4000" dirty="0">
              <a:solidFill>
                <a:srgbClr val="CD0000"/>
              </a:solidFill>
            </a:endParaRPr>
          </a:p>
        </p:txBody>
      </p:sp>
      <p:sp>
        <p:nvSpPr>
          <p:cNvPr id="651267" name="Rectangle 3"/>
          <p:cNvSpPr>
            <a:spLocks noGrp="1" noChangeArrowheads="1"/>
          </p:cNvSpPr>
          <p:nvPr>
            <p:ph type="body" idx="1"/>
          </p:nvPr>
        </p:nvSpPr>
        <p:spPr>
          <a:xfrm>
            <a:off x="855132" y="1105430"/>
            <a:ext cx="10879667" cy="6057370"/>
          </a:xfrm>
        </p:spPr>
        <p:txBody>
          <a:bodyPr>
            <a:normAutofit/>
          </a:bodyPr>
          <a:lstStyle/>
          <a:p>
            <a:r>
              <a:rPr lang="en-US" altLang="en-US" sz="2400" dirty="0" smtClean="0">
                <a:latin typeface="+mj-lt"/>
              </a:rPr>
              <a:t>Game.  </a:t>
            </a:r>
            <a:r>
              <a:rPr lang="en-US" altLang="en-US" sz="2400" dirty="0" smtClean="0">
                <a:solidFill>
                  <a:schemeClr val="tx1"/>
                </a:solidFill>
                <a:latin typeface="+mj-lt"/>
              </a:rPr>
              <a:t>Shuffle a deck of n cards; turn them over one at a time; try to guess each card.</a:t>
            </a:r>
          </a:p>
          <a:p>
            <a:endParaRPr lang="en-US" altLang="en-US" sz="2400" dirty="0" smtClean="0">
              <a:latin typeface="+mj-lt"/>
            </a:endParaRPr>
          </a:p>
          <a:p>
            <a:r>
              <a:rPr lang="en-US" altLang="en-US" sz="2400" dirty="0" smtClean="0">
                <a:latin typeface="+mj-lt"/>
              </a:rPr>
              <a:t>Guessing with memory. </a:t>
            </a:r>
            <a:r>
              <a:rPr lang="en-US" altLang="en-US" sz="2400" dirty="0" smtClean="0">
                <a:solidFill>
                  <a:schemeClr val="tx1"/>
                </a:solidFill>
                <a:latin typeface="+mj-lt"/>
              </a:rPr>
              <a:t>Guess a card uniformly at random from cards not yet seen.</a:t>
            </a:r>
          </a:p>
          <a:p>
            <a:endParaRPr lang="en-US" altLang="en-US" sz="2400" dirty="0" smtClean="0">
              <a:solidFill>
                <a:schemeClr val="tx1"/>
              </a:solidFill>
              <a:latin typeface="+mj-lt"/>
            </a:endParaRPr>
          </a:p>
          <a:p>
            <a:r>
              <a:rPr lang="en-US" altLang="en-US" sz="2400" dirty="0" smtClean="0">
                <a:latin typeface="+mj-lt"/>
              </a:rPr>
              <a:t>Claim.  </a:t>
            </a:r>
            <a:r>
              <a:rPr lang="en-US" altLang="en-US" sz="2400" dirty="0" smtClean="0">
                <a:solidFill>
                  <a:schemeClr val="tx1"/>
                </a:solidFill>
                <a:latin typeface="+mj-lt"/>
              </a:rPr>
              <a:t>The expected number of correct guesses is </a:t>
            </a:r>
            <a:r>
              <a:rPr lang="en-US" altLang="en-US" sz="2400" dirty="0" smtClean="0">
                <a:solidFill>
                  <a:schemeClr val="tx1"/>
                </a:solidFill>
                <a:latin typeface="+mj-lt"/>
                <a:sym typeface="Symbol" panose="05050102010706020507" pitchFamily="18" charset="2"/>
              </a:rPr>
              <a:t>(log n)</a:t>
            </a:r>
            <a:r>
              <a:rPr lang="en-US" altLang="en-US" sz="2400" dirty="0" smtClean="0">
                <a:solidFill>
                  <a:schemeClr val="tx1"/>
                </a:solidFill>
                <a:latin typeface="+mj-lt"/>
              </a:rPr>
              <a:t>.</a:t>
            </a:r>
          </a:p>
          <a:p>
            <a:r>
              <a:rPr lang="en-US" altLang="en-US" sz="2400" dirty="0" smtClean="0">
                <a:latin typeface="+mj-lt"/>
              </a:rPr>
              <a:t>Pf.</a:t>
            </a:r>
            <a:endParaRPr lang="en-US" altLang="en-US" sz="2400" dirty="0" smtClean="0">
              <a:solidFill>
                <a:schemeClr val="tx1"/>
              </a:solidFill>
              <a:latin typeface="+mj-lt"/>
            </a:endParaRPr>
          </a:p>
          <a:p>
            <a:pPr lvl="1"/>
            <a:r>
              <a:rPr lang="en-US" altLang="en-US" dirty="0" smtClean="0">
                <a:latin typeface="+mj-lt"/>
              </a:rPr>
              <a:t>Let X</a:t>
            </a:r>
            <a:r>
              <a:rPr lang="en-US" altLang="en-US" baseline="-25000" dirty="0" smtClean="0">
                <a:latin typeface="+mj-lt"/>
              </a:rPr>
              <a:t>i</a:t>
            </a:r>
            <a:r>
              <a:rPr lang="en-US" altLang="en-US" dirty="0" smtClean="0">
                <a:latin typeface="+mj-lt"/>
              </a:rPr>
              <a:t> = 1 if </a:t>
            </a:r>
            <a:r>
              <a:rPr lang="en-US" altLang="en-US" dirty="0" err="1" smtClean="0">
                <a:latin typeface="+mj-lt"/>
              </a:rPr>
              <a:t>i</a:t>
            </a:r>
            <a:r>
              <a:rPr lang="en-US" altLang="en-US" baseline="30000" dirty="0" err="1" smtClean="0">
                <a:latin typeface="+mj-lt"/>
              </a:rPr>
              <a:t>th</a:t>
            </a:r>
            <a:r>
              <a:rPr lang="en-US" altLang="en-US" dirty="0" smtClean="0">
                <a:latin typeface="+mj-lt"/>
              </a:rPr>
              <a:t> prediction is correct and 0 otherwise.</a:t>
            </a:r>
          </a:p>
          <a:p>
            <a:pPr lvl="1"/>
            <a:r>
              <a:rPr lang="en-US" altLang="en-US" dirty="0" smtClean="0">
                <a:latin typeface="+mj-lt"/>
              </a:rPr>
              <a:t>Let X = number of correct guesses = X</a:t>
            </a:r>
            <a:r>
              <a:rPr lang="en-US" altLang="en-US" baseline="-25000" dirty="0" smtClean="0">
                <a:latin typeface="+mj-lt"/>
              </a:rPr>
              <a:t>1</a:t>
            </a:r>
            <a:r>
              <a:rPr lang="en-US" altLang="en-US" dirty="0" smtClean="0">
                <a:latin typeface="+mj-lt"/>
              </a:rPr>
              <a:t> + … + </a:t>
            </a:r>
            <a:r>
              <a:rPr lang="en-US" altLang="en-US" dirty="0" err="1" smtClean="0">
                <a:latin typeface="+mj-lt"/>
              </a:rPr>
              <a:t>X</a:t>
            </a:r>
            <a:r>
              <a:rPr lang="en-US" altLang="en-US" baseline="-25000" dirty="0" err="1" smtClean="0">
                <a:latin typeface="+mj-lt"/>
              </a:rPr>
              <a:t>n</a:t>
            </a:r>
            <a:r>
              <a:rPr lang="en-US" altLang="en-US" dirty="0" smtClean="0">
                <a:latin typeface="+mj-lt"/>
              </a:rPr>
              <a:t>.</a:t>
            </a:r>
          </a:p>
          <a:p>
            <a:pPr lvl="1"/>
            <a:r>
              <a:rPr lang="en-US" altLang="en-US" dirty="0" smtClean="0">
                <a:latin typeface="+mj-lt"/>
              </a:rPr>
              <a:t>E[X</a:t>
            </a:r>
            <a:r>
              <a:rPr lang="en-US" altLang="en-US" baseline="-25000" dirty="0" smtClean="0">
                <a:latin typeface="+mj-lt"/>
              </a:rPr>
              <a:t>i</a:t>
            </a:r>
            <a:r>
              <a:rPr lang="en-US" altLang="en-US" dirty="0" smtClean="0">
                <a:latin typeface="+mj-lt"/>
              </a:rPr>
              <a:t>] = </a:t>
            </a:r>
            <a:r>
              <a:rPr lang="en-US" altLang="en-US" dirty="0" err="1" smtClean="0">
                <a:latin typeface="+mj-lt"/>
              </a:rPr>
              <a:t>Pr</a:t>
            </a:r>
            <a:r>
              <a:rPr lang="en-US" altLang="en-US" dirty="0" smtClean="0">
                <a:latin typeface="+mj-lt"/>
              </a:rPr>
              <a:t>[X</a:t>
            </a:r>
            <a:r>
              <a:rPr lang="en-US" altLang="en-US" baseline="-25000" dirty="0" smtClean="0">
                <a:latin typeface="+mj-lt"/>
              </a:rPr>
              <a:t>i</a:t>
            </a:r>
            <a:r>
              <a:rPr lang="en-US" altLang="en-US" dirty="0" smtClean="0">
                <a:latin typeface="+mj-lt"/>
              </a:rPr>
              <a:t> = 1]  = 1 / (n - </a:t>
            </a:r>
            <a:r>
              <a:rPr lang="en-US" altLang="en-US" dirty="0" err="1" smtClean="0">
                <a:latin typeface="+mj-lt"/>
              </a:rPr>
              <a:t>i</a:t>
            </a:r>
            <a:r>
              <a:rPr lang="en-US" altLang="en-US" dirty="0" smtClean="0">
                <a:latin typeface="+mj-lt"/>
              </a:rPr>
              <a:t> - 1).</a:t>
            </a:r>
          </a:p>
          <a:p>
            <a:pPr lvl="1"/>
            <a:r>
              <a:rPr lang="en-US" altLang="en-US" dirty="0" smtClean="0">
                <a:latin typeface="+mj-lt"/>
              </a:rPr>
              <a:t>E[X]  = E[X</a:t>
            </a:r>
            <a:r>
              <a:rPr lang="en-US" altLang="en-US" baseline="-25000" dirty="0" smtClean="0">
                <a:latin typeface="+mj-lt"/>
              </a:rPr>
              <a:t>1</a:t>
            </a:r>
            <a:r>
              <a:rPr lang="en-US" altLang="en-US" dirty="0" smtClean="0">
                <a:latin typeface="+mj-lt"/>
              </a:rPr>
              <a:t>]  +  …  +  E[</a:t>
            </a:r>
            <a:r>
              <a:rPr lang="en-US" altLang="en-US" dirty="0" err="1" smtClean="0">
                <a:latin typeface="+mj-lt"/>
              </a:rPr>
              <a:t>X</a:t>
            </a:r>
            <a:r>
              <a:rPr lang="en-US" altLang="en-US" baseline="-25000" dirty="0" err="1" smtClean="0">
                <a:latin typeface="+mj-lt"/>
              </a:rPr>
              <a:t>n</a:t>
            </a:r>
            <a:r>
              <a:rPr lang="en-US" altLang="en-US" dirty="0" smtClean="0">
                <a:latin typeface="+mj-lt"/>
              </a:rPr>
              <a:t>]  =  1/n + … + 1/2 + 1/1 = H(n).  </a:t>
            </a:r>
            <a:r>
              <a:rPr lang="en-US" altLang="en-US" dirty="0" smtClean="0">
                <a:latin typeface="+mj-lt"/>
                <a:ea typeface="Lucida Grande" pitchFamily="92" charset="0"/>
                <a:cs typeface="Lucida Grande" pitchFamily="92" charset="0"/>
              </a:rPr>
              <a:t>▪</a:t>
            </a:r>
            <a:endParaRPr lang="en-US" altLang="en-US" dirty="0" smtClean="0">
              <a:latin typeface="+mj-lt"/>
            </a:endParaRPr>
          </a:p>
          <a:p>
            <a:pPr lvl="1"/>
            <a:endParaRPr lang="en-US" altLang="en-US" dirty="0"/>
          </a:p>
        </p:txBody>
      </p:sp>
      <p:sp>
        <p:nvSpPr>
          <p:cNvPr id="651268" name="Line 4"/>
          <p:cNvSpPr>
            <a:spLocks noChangeShapeType="1"/>
          </p:cNvSpPr>
          <p:nvPr/>
        </p:nvSpPr>
        <p:spPr bwMode="auto">
          <a:xfrm flipV="1">
            <a:off x="8492503" y="3599120"/>
            <a:ext cx="0" cy="228600"/>
          </a:xfrm>
          <a:prstGeom prst="line">
            <a:avLst/>
          </a:prstGeom>
          <a:noFill/>
          <a:ln w="9525">
            <a:solidFill>
              <a:schemeClr val="tx1"/>
            </a:solidFill>
            <a:round/>
            <a:headEnd/>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en-US"/>
          </a:p>
        </p:txBody>
      </p:sp>
      <p:sp>
        <p:nvSpPr>
          <p:cNvPr id="651269" name="Text Box 5"/>
          <p:cNvSpPr txBox="1">
            <a:spLocks noChangeArrowheads="1"/>
          </p:cNvSpPr>
          <p:nvPr/>
        </p:nvSpPr>
        <p:spPr bwMode="auto">
          <a:xfrm>
            <a:off x="7644873" y="3827720"/>
            <a:ext cx="1686359" cy="2776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r>
              <a:rPr lang="en-US" altLang="en-US" sz="1200" dirty="0"/>
              <a:t>ln(n+1) &lt; H(n)  &lt; 1 + ln n</a:t>
            </a:r>
          </a:p>
        </p:txBody>
      </p:sp>
      <p:sp>
        <p:nvSpPr>
          <p:cNvPr id="651270" name="Line 6"/>
          <p:cNvSpPr>
            <a:spLocks noChangeShapeType="1"/>
          </p:cNvSpPr>
          <p:nvPr/>
        </p:nvSpPr>
        <p:spPr bwMode="auto">
          <a:xfrm flipV="1">
            <a:off x="3240088" y="4954588"/>
            <a:ext cx="0" cy="228600"/>
          </a:xfrm>
          <a:prstGeom prst="line">
            <a:avLst/>
          </a:prstGeom>
          <a:noFill/>
          <a:ln w="9525">
            <a:solidFill>
              <a:schemeClr val="tx1"/>
            </a:solidFill>
            <a:round/>
            <a:headEnd/>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en-US"/>
          </a:p>
        </p:txBody>
      </p:sp>
    </p:spTree>
    <p:extLst>
      <p:ext uri="{BB962C8B-B14F-4D97-AF65-F5344CB8AC3E}">
        <p14:creationId xmlns:p14="http://schemas.microsoft.com/office/powerpoint/2010/main" val="5792556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Grp="1" noChangeArrowheads="1"/>
          </p:cNvSpPr>
          <p:nvPr>
            <p:ph type="title"/>
          </p:nvPr>
        </p:nvSpPr>
        <p:spPr>
          <a:xfrm>
            <a:off x="545306" y="0"/>
            <a:ext cx="10515600" cy="1325563"/>
          </a:xfrm>
        </p:spPr>
        <p:txBody>
          <a:bodyPr>
            <a:normAutofit/>
          </a:bodyPr>
          <a:lstStyle/>
          <a:p>
            <a:r>
              <a:rPr lang="en-US" altLang="en-US" sz="4000" dirty="0">
                <a:solidFill>
                  <a:srgbClr val="CD0000"/>
                </a:solidFill>
              </a:rPr>
              <a:t>Coupon Collector</a:t>
            </a:r>
          </a:p>
        </p:txBody>
      </p:sp>
      <p:sp>
        <p:nvSpPr>
          <p:cNvPr id="652291" name="Rectangle 3"/>
          <p:cNvSpPr>
            <a:spLocks noGrp="1" noChangeArrowheads="1"/>
          </p:cNvSpPr>
          <p:nvPr>
            <p:ph type="body" idx="1"/>
          </p:nvPr>
        </p:nvSpPr>
        <p:spPr>
          <a:xfrm>
            <a:off x="1024466" y="1287808"/>
            <a:ext cx="10388601" cy="5570192"/>
          </a:xfrm>
        </p:spPr>
        <p:txBody>
          <a:bodyPr/>
          <a:lstStyle/>
          <a:p>
            <a:r>
              <a:rPr lang="en-US" altLang="en-US" dirty="0">
                <a:latin typeface="+mj-lt"/>
              </a:rPr>
              <a:t>Coupon collector.  </a:t>
            </a:r>
            <a:r>
              <a:rPr lang="en-US" altLang="en-US" dirty="0">
                <a:solidFill>
                  <a:schemeClr val="tx1"/>
                </a:solidFill>
                <a:latin typeface="+mj-lt"/>
              </a:rPr>
              <a:t>Each box of cereal contains a coupon. There are n different types of coupons. Assuming all boxes are equally likely to contain each coupon, how many boxes before you have </a:t>
            </a:r>
            <a:r>
              <a:rPr lang="en-US" altLang="en-US" dirty="0">
                <a:solidFill>
                  <a:schemeClr val="tx1"/>
                </a:solidFill>
                <a:latin typeface="+mj-lt"/>
                <a:sym typeface="Symbol" panose="05050102010706020507" pitchFamily="18" charset="2"/>
              </a:rPr>
              <a:t> 1 coupon of each type?</a:t>
            </a:r>
            <a:endParaRPr lang="en-US" altLang="en-US" dirty="0">
              <a:solidFill>
                <a:schemeClr val="tx1"/>
              </a:solidFill>
              <a:latin typeface="+mj-lt"/>
            </a:endParaRPr>
          </a:p>
          <a:p>
            <a:endParaRPr lang="en-US" altLang="en-US" dirty="0">
              <a:latin typeface="+mj-lt"/>
            </a:endParaRPr>
          </a:p>
          <a:p>
            <a:r>
              <a:rPr lang="en-US" altLang="en-US" dirty="0">
                <a:latin typeface="+mj-lt"/>
              </a:rPr>
              <a:t>Claim.  </a:t>
            </a:r>
            <a:r>
              <a:rPr lang="en-US" altLang="en-US" dirty="0">
                <a:solidFill>
                  <a:schemeClr val="tx1"/>
                </a:solidFill>
                <a:latin typeface="+mj-lt"/>
              </a:rPr>
              <a:t>The expected number of steps is </a:t>
            </a:r>
            <a:r>
              <a:rPr lang="en-US" altLang="en-US" dirty="0">
                <a:solidFill>
                  <a:schemeClr val="tx1"/>
                </a:solidFill>
                <a:latin typeface="+mj-lt"/>
                <a:sym typeface="Symbol" panose="05050102010706020507" pitchFamily="18" charset="2"/>
              </a:rPr>
              <a:t>(n log n)</a:t>
            </a:r>
            <a:r>
              <a:rPr lang="en-US" altLang="en-US" dirty="0">
                <a:solidFill>
                  <a:schemeClr val="tx1"/>
                </a:solidFill>
                <a:latin typeface="+mj-lt"/>
              </a:rPr>
              <a:t>.</a:t>
            </a:r>
          </a:p>
          <a:p>
            <a:r>
              <a:rPr lang="en-US" altLang="en-US" dirty="0">
                <a:latin typeface="+mj-lt"/>
              </a:rPr>
              <a:t>Pf</a:t>
            </a:r>
            <a:r>
              <a:rPr lang="en-US" altLang="en-US" dirty="0" smtClean="0">
                <a:latin typeface="+mj-lt"/>
              </a:rPr>
              <a:t>.</a:t>
            </a:r>
          </a:p>
          <a:p>
            <a:endParaRPr lang="en-US" altLang="en-US" dirty="0">
              <a:solidFill>
                <a:schemeClr val="tx1"/>
              </a:solidFill>
              <a:latin typeface="+mj-lt"/>
            </a:endParaRPr>
          </a:p>
          <a:p>
            <a:pPr lvl="1"/>
            <a:r>
              <a:rPr lang="en-US" altLang="en-US" dirty="0">
                <a:latin typeface="+mj-lt"/>
              </a:rPr>
              <a:t>Phase j = time between j and j+1 distinct coupons.</a:t>
            </a:r>
          </a:p>
          <a:p>
            <a:pPr lvl="1"/>
            <a:r>
              <a:rPr lang="en-US" altLang="en-US" dirty="0">
                <a:latin typeface="+mj-lt"/>
              </a:rPr>
              <a:t>Let </a:t>
            </a:r>
            <a:r>
              <a:rPr lang="en-US" altLang="en-US" dirty="0" err="1">
                <a:latin typeface="+mj-lt"/>
              </a:rPr>
              <a:t>X</a:t>
            </a:r>
            <a:r>
              <a:rPr lang="en-US" altLang="en-US" baseline="-25000" dirty="0" err="1">
                <a:latin typeface="+mj-lt"/>
              </a:rPr>
              <a:t>j</a:t>
            </a:r>
            <a:r>
              <a:rPr lang="en-US" altLang="en-US" dirty="0">
                <a:latin typeface="+mj-lt"/>
              </a:rPr>
              <a:t> = number of steps you spend in phase j.</a:t>
            </a:r>
          </a:p>
          <a:p>
            <a:pPr lvl="1"/>
            <a:r>
              <a:rPr lang="en-US" altLang="en-US" dirty="0">
                <a:latin typeface="+mj-lt"/>
              </a:rPr>
              <a:t>Let X = number of steps in total = X</a:t>
            </a:r>
            <a:r>
              <a:rPr lang="en-US" altLang="en-US" baseline="-25000" dirty="0">
                <a:latin typeface="+mj-lt"/>
              </a:rPr>
              <a:t>0</a:t>
            </a:r>
            <a:r>
              <a:rPr lang="en-US" altLang="en-US" dirty="0">
                <a:latin typeface="+mj-lt"/>
              </a:rPr>
              <a:t> + X</a:t>
            </a:r>
            <a:r>
              <a:rPr lang="en-US" altLang="en-US" baseline="-25000" dirty="0">
                <a:latin typeface="+mj-lt"/>
              </a:rPr>
              <a:t>1</a:t>
            </a:r>
            <a:r>
              <a:rPr lang="en-US" altLang="en-US" dirty="0">
                <a:latin typeface="+mj-lt"/>
              </a:rPr>
              <a:t> + … + X</a:t>
            </a:r>
            <a:r>
              <a:rPr lang="en-US" altLang="en-US" baseline="-25000" dirty="0">
                <a:latin typeface="+mj-lt"/>
              </a:rPr>
              <a:t>n-1</a:t>
            </a:r>
            <a:r>
              <a:rPr lang="en-US" altLang="en-US" dirty="0">
                <a:latin typeface="+mj-lt"/>
              </a:rPr>
              <a:t>.</a:t>
            </a:r>
          </a:p>
        </p:txBody>
      </p:sp>
      <p:graphicFrame>
        <p:nvGraphicFramePr>
          <p:cNvPr id="652294" name="Object 6"/>
          <p:cNvGraphicFramePr>
            <a:graphicFrameLocks noChangeAspect="1"/>
          </p:cNvGraphicFramePr>
          <p:nvPr>
            <p:extLst>
              <p:ext uri="{D42A27DB-BD31-4B8C-83A1-F6EECF244321}">
                <p14:modId xmlns:p14="http://schemas.microsoft.com/office/powerpoint/2010/main" val="1833404623"/>
              </p:ext>
            </p:extLst>
          </p:nvPr>
        </p:nvGraphicFramePr>
        <p:xfrm>
          <a:off x="3441700" y="4154488"/>
          <a:ext cx="4722813" cy="596900"/>
        </p:xfrm>
        <a:graphic>
          <a:graphicData uri="http://schemas.openxmlformats.org/presentationml/2006/ole">
            <mc:AlternateContent xmlns:mc="http://schemas.openxmlformats.org/markup-compatibility/2006">
              <mc:Choice xmlns:v="urn:schemas-microsoft-com:vml" Requires="v">
                <p:oleObj spid="_x0000_s1117" name="Equation" r:id="rId4" imgW="4724400" imgH="596900" progId="Equation.3">
                  <p:embed/>
                </p:oleObj>
              </mc:Choice>
              <mc:Fallback>
                <p:oleObj name="Equation" r:id="rId4" imgW="4724400" imgH="5969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1700" y="4154488"/>
                        <a:ext cx="4722813" cy="5969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2295" name="Rectangle 7"/>
          <p:cNvSpPr>
            <a:spLocks noChangeArrowheads="1"/>
          </p:cNvSpPr>
          <p:nvPr/>
        </p:nvSpPr>
        <p:spPr bwMode="auto">
          <a:xfrm>
            <a:off x="8758288" y="5100638"/>
            <a:ext cx="2302618" cy="4623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r>
              <a:rPr lang="en-US" altLang="en-US" sz="1200" dirty="0" err="1"/>
              <a:t>prob</a:t>
            </a:r>
            <a:r>
              <a:rPr lang="en-US" altLang="en-US" sz="1200" dirty="0"/>
              <a:t> of success = (n-j)/n</a:t>
            </a:r>
            <a:br>
              <a:rPr lang="en-US" altLang="en-US" sz="1200" dirty="0"/>
            </a:br>
            <a:r>
              <a:rPr lang="en-US" altLang="en-US" sz="1200" dirty="0">
                <a:sym typeface="Symbol" panose="05050102010706020507" pitchFamily="18" charset="2"/>
              </a:rPr>
              <a:t> expected waiting time = n/(n-j)</a:t>
            </a:r>
            <a:endParaRPr lang="en-US" altLang="en-US" sz="1200" dirty="0"/>
          </a:p>
        </p:txBody>
      </p:sp>
      <p:sp>
        <p:nvSpPr>
          <p:cNvPr id="652296" name="Line 8"/>
          <p:cNvSpPr>
            <a:spLocks noChangeShapeType="1"/>
          </p:cNvSpPr>
          <p:nvPr/>
        </p:nvSpPr>
        <p:spPr bwMode="auto">
          <a:xfrm flipV="1">
            <a:off x="5257800" y="5100638"/>
            <a:ext cx="0" cy="228600"/>
          </a:xfrm>
          <a:prstGeom prst="line">
            <a:avLst/>
          </a:prstGeom>
          <a:noFill/>
          <a:ln w="9525">
            <a:solidFill>
              <a:schemeClr val="tx1"/>
            </a:solidFill>
            <a:round/>
            <a:headEnd/>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p>
        </p:txBody>
      </p:sp>
    </p:spTree>
    <p:extLst>
      <p:ext uri="{BB962C8B-B14F-4D97-AF65-F5344CB8AC3E}">
        <p14:creationId xmlns:p14="http://schemas.microsoft.com/office/powerpoint/2010/main" val="31308523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itle 1"/>
          <p:cNvSpPr>
            <a:spLocks noGrp="1"/>
          </p:cNvSpPr>
          <p:nvPr>
            <p:ph type="title"/>
          </p:nvPr>
        </p:nvSpPr>
        <p:spPr>
          <a:xfrm>
            <a:off x="1066800" y="397934"/>
            <a:ext cx="8382000" cy="1143000"/>
          </a:xfrm>
        </p:spPr>
        <p:txBody>
          <a:bodyPr>
            <a:normAutofit/>
          </a:bodyPr>
          <a:lstStyle/>
          <a:p>
            <a:pPr eaLnBrk="1" hangingPunct="1"/>
            <a:r>
              <a:rPr lang="en-US" altLang="en-US" sz="4000" dirty="0">
                <a:solidFill>
                  <a:srgbClr val="CD0000"/>
                </a:solidFill>
              </a:rPr>
              <a:t>The Beginnings of A.I.</a:t>
            </a:r>
          </a:p>
        </p:txBody>
      </p:sp>
      <p:sp>
        <p:nvSpPr>
          <p:cNvPr id="56324" name="Content Placeholder 3"/>
          <p:cNvSpPr>
            <a:spLocks noGrp="1"/>
          </p:cNvSpPr>
          <p:nvPr>
            <p:ph sz="half" idx="2"/>
          </p:nvPr>
        </p:nvSpPr>
        <p:spPr>
          <a:xfrm>
            <a:off x="5122333" y="1363135"/>
            <a:ext cx="6527800" cy="4678363"/>
          </a:xfrm>
        </p:spPr>
        <p:txBody>
          <a:bodyPr>
            <a:noAutofit/>
          </a:bodyPr>
          <a:lstStyle/>
          <a:p>
            <a:pPr>
              <a:buNone/>
            </a:pPr>
            <a:r>
              <a:rPr lang="en-US" sz="2400" dirty="0">
                <a:latin typeface="+mj-lt"/>
              </a:rPr>
              <a:t>Norbert Wiener (November 26, 1894 – March 18, 1964) was an American </a:t>
            </a:r>
            <a:r>
              <a:rPr lang="en-US" sz="2400" dirty="0">
                <a:latin typeface="+mj-lt"/>
                <a:hlinkClick r:id="rId3" tooltip="Mathematician"/>
              </a:rPr>
              <a:t>mathematician</a:t>
            </a:r>
            <a:r>
              <a:rPr lang="en-US" sz="2400" dirty="0">
                <a:latin typeface="+mj-lt"/>
              </a:rPr>
              <a:t> and </a:t>
            </a:r>
            <a:r>
              <a:rPr lang="en-US" sz="2400" dirty="0">
                <a:latin typeface="+mj-lt"/>
                <a:hlinkClick r:id="rId4" tooltip="Philosopher"/>
              </a:rPr>
              <a:t>philosopher</a:t>
            </a:r>
            <a:r>
              <a:rPr lang="en-US" sz="2400" dirty="0">
                <a:latin typeface="+mj-lt"/>
              </a:rPr>
              <a:t>. He was professor of mathematics at </a:t>
            </a:r>
            <a:r>
              <a:rPr lang="en-US" sz="2400" dirty="0">
                <a:latin typeface="+mj-lt"/>
                <a:hlinkClick r:id="rId5" tooltip="Massachusetts Institute of Technology"/>
              </a:rPr>
              <a:t>MIT</a:t>
            </a:r>
            <a:r>
              <a:rPr lang="en-US" sz="2400" dirty="0" smtClean="0">
                <a:latin typeface="+mj-lt"/>
              </a:rPr>
              <a:t>.</a:t>
            </a:r>
          </a:p>
          <a:p>
            <a:pPr>
              <a:buNone/>
            </a:pPr>
            <a:r>
              <a:rPr lang="en-US" sz="2400" dirty="0">
                <a:latin typeface="+mj-lt"/>
              </a:rPr>
              <a:t>Wiener is considered the originator of </a:t>
            </a:r>
            <a:r>
              <a:rPr lang="en-US" sz="2400" dirty="0">
                <a:latin typeface="+mj-lt"/>
                <a:hlinkClick r:id="rId6" tooltip="Cybernetics"/>
              </a:rPr>
              <a:t>cybernetics</a:t>
            </a:r>
            <a:r>
              <a:rPr lang="en-US" sz="2400" dirty="0">
                <a:latin typeface="+mj-lt"/>
              </a:rPr>
              <a:t>, a formalization of the notion of </a:t>
            </a:r>
            <a:r>
              <a:rPr lang="en-US" sz="2400" dirty="0" smtClean="0">
                <a:latin typeface="+mj-lt"/>
                <a:hlinkClick r:id="rId7" tooltip="Feedback"/>
              </a:rPr>
              <a:t>feedback</a:t>
            </a:r>
            <a:r>
              <a:rPr lang="en-US" sz="2400" dirty="0">
                <a:latin typeface="+mj-lt"/>
              </a:rPr>
              <a:t>.</a:t>
            </a:r>
            <a:endParaRPr lang="en-US" altLang="en-US" sz="2400" dirty="0" smtClean="0">
              <a:latin typeface="+mj-lt"/>
              <a:cs typeface="Arial Unicode MS" panose="020B0604020202020204" pitchFamily="34" charset="-128"/>
            </a:endParaRPr>
          </a:p>
          <a:p>
            <a:pPr eaLnBrk="1" hangingPunct="1">
              <a:buFont typeface="Arial" panose="020B0604020202020204" pitchFamily="34" charset="0"/>
              <a:buNone/>
            </a:pPr>
            <a:r>
              <a:rPr lang="en-US" altLang="en-US" sz="2400" dirty="0" smtClean="0">
                <a:latin typeface="+mj-lt"/>
                <a:cs typeface="Arial Unicode MS" panose="020B0604020202020204" pitchFamily="34" charset="-128"/>
              </a:rPr>
              <a:t>What </a:t>
            </a:r>
            <a:r>
              <a:rPr lang="en-US" altLang="en-US" sz="2400" dirty="0">
                <a:latin typeface="+mj-lt"/>
                <a:cs typeface="Arial Unicode MS" panose="020B0604020202020204" pitchFamily="34" charset="-128"/>
              </a:rPr>
              <a:t>was so important about his research into feedback loops was that Wiener theorized that all intelligent behavior was the result of feedback mechanisms. Mechanisms that could possibly be simulated by machines. This discovery influenced much of early development of AI.</a:t>
            </a:r>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767" y="1874837"/>
            <a:ext cx="4762500" cy="2905125"/>
          </a:xfrm>
          <a:prstGeom prst="rect">
            <a:avLst/>
          </a:prstGeom>
        </p:spPr>
      </p:pic>
    </p:spTree>
    <p:extLst>
      <p:ext uri="{BB962C8B-B14F-4D97-AF65-F5344CB8AC3E}">
        <p14:creationId xmlns:p14="http://schemas.microsoft.com/office/powerpoint/2010/main" val="10405297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normAutofit/>
          </a:bodyPr>
          <a:lstStyle/>
          <a:p>
            <a:r>
              <a:rPr lang="en-US" altLang="en-US" sz="4000" dirty="0" smtClean="0">
                <a:solidFill>
                  <a:srgbClr val="CD0000"/>
                </a:solidFill>
              </a:rPr>
              <a:t>Permutations</a:t>
            </a:r>
          </a:p>
        </p:txBody>
      </p:sp>
      <p:sp>
        <p:nvSpPr>
          <p:cNvPr id="63491" name="Rectangle 3"/>
          <p:cNvSpPr>
            <a:spLocks noGrp="1" noChangeArrowheads="1"/>
          </p:cNvSpPr>
          <p:nvPr>
            <p:ph type="body" idx="1"/>
          </p:nvPr>
        </p:nvSpPr>
        <p:spPr/>
        <p:txBody>
          <a:bodyPr/>
          <a:lstStyle/>
          <a:p>
            <a:pPr algn="ctr">
              <a:buFontTx/>
              <a:buNone/>
            </a:pPr>
            <a:r>
              <a:rPr lang="en-US" altLang="en-US" dirty="0" smtClean="0">
                <a:latin typeface="+mj-lt"/>
              </a:rPr>
              <a:t>A  B  C  D  E</a:t>
            </a:r>
          </a:p>
          <a:p>
            <a:r>
              <a:rPr lang="en-US" altLang="en-US" dirty="0" smtClean="0">
                <a:latin typeface="+mj-lt"/>
              </a:rPr>
              <a:t>How many ways can we choose 2 letters from the above 5, </a:t>
            </a:r>
            <a:r>
              <a:rPr lang="en-US" altLang="en-US" u="sng" dirty="0" smtClean="0">
                <a:latin typeface="+mj-lt"/>
              </a:rPr>
              <a:t>without replacement</a:t>
            </a:r>
            <a:r>
              <a:rPr lang="en-US" altLang="en-US" dirty="0" smtClean="0">
                <a:latin typeface="+mj-lt"/>
              </a:rPr>
              <a:t>, when the </a:t>
            </a:r>
            <a:r>
              <a:rPr lang="en-US" altLang="en-US" u="sng" dirty="0" smtClean="0">
                <a:solidFill>
                  <a:srgbClr val="CD0000"/>
                </a:solidFill>
                <a:latin typeface="+mj-lt"/>
              </a:rPr>
              <a:t>order</a:t>
            </a:r>
            <a:r>
              <a:rPr lang="en-US" altLang="en-US" dirty="0" smtClean="0">
                <a:latin typeface="+mj-lt"/>
              </a:rPr>
              <a:t> in which we choose the </a:t>
            </a:r>
            <a:r>
              <a:rPr lang="en-US" altLang="en-US" dirty="0" smtClean="0">
                <a:solidFill>
                  <a:srgbClr val="CD0000"/>
                </a:solidFill>
                <a:latin typeface="+mj-lt"/>
              </a:rPr>
              <a:t>letters </a:t>
            </a:r>
            <a:r>
              <a:rPr lang="en-US" altLang="en-US" u="sng" dirty="0" smtClean="0">
                <a:solidFill>
                  <a:srgbClr val="CD0000"/>
                </a:solidFill>
                <a:latin typeface="+mj-lt"/>
              </a:rPr>
              <a:t>is important</a:t>
            </a:r>
            <a:r>
              <a:rPr lang="en-US" altLang="en-US" dirty="0" smtClean="0">
                <a:solidFill>
                  <a:srgbClr val="CD0000"/>
                </a:solidFill>
                <a:latin typeface="+mj-lt"/>
              </a:rPr>
              <a:t>?</a:t>
            </a:r>
          </a:p>
          <a:p>
            <a:r>
              <a:rPr lang="en-US" altLang="en-US" u="sng" dirty="0" smtClean="0">
                <a:latin typeface="+mj-lt"/>
              </a:rPr>
              <a:t>5</a:t>
            </a:r>
            <a:r>
              <a:rPr lang="en-US" altLang="en-US" dirty="0" smtClean="0">
                <a:latin typeface="+mj-lt"/>
              </a:rPr>
              <a:t> </a:t>
            </a:r>
            <a:r>
              <a:rPr lang="en-US" altLang="en-US" dirty="0" smtClean="0">
                <a:latin typeface="+mj-lt"/>
                <a:sym typeface="Symbol" panose="05050102010706020507" pitchFamily="18" charset="2"/>
              </a:rPr>
              <a:t> </a:t>
            </a:r>
            <a:r>
              <a:rPr lang="en-US" altLang="en-US" u="sng" dirty="0" smtClean="0">
                <a:latin typeface="+mj-lt"/>
                <a:sym typeface="Symbol" panose="05050102010706020507" pitchFamily="18" charset="2"/>
              </a:rPr>
              <a:t>4</a:t>
            </a:r>
            <a:r>
              <a:rPr lang="en-US" altLang="en-US" dirty="0" smtClean="0">
                <a:latin typeface="+mj-lt"/>
                <a:sym typeface="Symbol" panose="05050102010706020507" pitchFamily="18" charset="2"/>
              </a:rPr>
              <a:t> = 20</a:t>
            </a:r>
            <a:endParaRPr lang="en-US" altLang="en-US" dirty="0" smtClean="0">
              <a:latin typeface="+mj-lt"/>
            </a:endParaRPr>
          </a:p>
        </p:txBody>
      </p:sp>
    </p:spTree>
    <p:extLst>
      <p:ext uri="{BB962C8B-B14F-4D97-AF65-F5344CB8AC3E}">
        <p14:creationId xmlns:p14="http://schemas.microsoft.com/office/powerpoint/2010/main" val="14180809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anim calcmode="lin" valueType="num">
                                      <p:cBhvr additive="base">
                                        <p:cTn id="7" dur="500" fill="hold"/>
                                        <p:tgtEl>
                                          <p:spTgt spid="634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3491">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3491">
                                            <p:txEl>
                                              <p:pRg st="1" end="1"/>
                                            </p:txEl>
                                          </p:spTgt>
                                        </p:tgtEl>
                                        <p:attrNameLst>
                                          <p:attrName>style.visibility</p:attrName>
                                        </p:attrNameLst>
                                      </p:cBhvr>
                                      <p:to>
                                        <p:strVal val="visible"/>
                                      </p:to>
                                    </p:set>
                                    <p:anim calcmode="lin" valueType="num">
                                      <p:cBhvr additive="base">
                                        <p:cTn id="13" dur="500" fill="hold"/>
                                        <p:tgtEl>
                                          <p:spTgt spid="6349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3491">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3491">
                                            <p:txEl>
                                              <p:pRg st="2" end="2"/>
                                            </p:txEl>
                                          </p:spTgt>
                                        </p:tgtEl>
                                        <p:attrNameLst>
                                          <p:attrName>style.visibility</p:attrName>
                                        </p:attrNameLst>
                                      </p:cBhvr>
                                      <p:to>
                                        <p:strVal val="visible"/>
                                      </p:to>
                                    </p:set>
                                    <p:anim calcmode="lin" valueType="num">
                                      <p:cBhvr additive="base">
                                        <p:cTn id="19" dur="500" fill="hold"/>
                                        <p:tgtEl>
                                          <p:spTgt spid="6349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3491">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normAutofit/>
          </a:bodyPr>
          <a:lstStyle/>
          <a:p>
            <a:r>
              <a:rPr lang="en-US" altLang="en-US" sz="4000" dirty="0" smtClean="0">
                <a:solidFill>
                  <a:srgbClr val="CD0000"/>
                </a:solidFill>
              </a:rPr>
              <a:t>Permutations (cont.)</a:t>
            </a:r>
          </a:p>
        </p:txBody>
      </p:sp>
      <p:graphicFrame>
        <p:nvGraphicFramePr>
          <p:cNvPr id="6146" name="Object 4"/>
          <p:cNvGraphicFramePr>
            <a:graphicFrameLocks noChangeAspect="1"/>
          </p:cNvGraphicFramePr>
          <p:nvPr>
            <p:extLst/>
          </p:nvPr>
        </p:nvGraphicFramePr>
        <p:xfrm>
          <a:off x="2862171" y="2145084"/>
          <a:ext cx="5638800" cy="2640013"/>
        </p:xfrm>
        <a:graphic>
          <a:graphicData uri="http://schemas.openxmlformats.org/presentationml/2006/ole">
            <mc:AlternateContent xmlns:mc="http://schemas.openxmlformats.org/markup-compatibility/2006">
              <mc:Choice xmlns:v="urn:schemas-microsoft-com:vml" Requires="v">
                <p:oleObj spid="_x0000_s2141" name="Equation" r:id="rId3" imgW="1841400" imgH="863280" progId="Equation.3">
                  <p:embed/>
                </p:oleObj>
              </mc:Choice>
              <mc:Fallback>
                <p:oleObj name="Equation" r:id="rId3" imgW="1841400" imgH="8632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2171" y="2145084"/>
                        <a:ext cx="5638800" cy="26400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633942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normAutofit/>
          </a:bodyPr>
          <a:lstStyle/>
          <a:p>
            <a:r>
              <a:rPr lang="en-US" altLang="en-US" sz="4000" dirty="0" smtClean="0">
                <a:solidFill>
                  <a:srgbClr val="CD0000"/>
                </a:solidFill>
              </a:rPr>
              <a:t>Combinations</a:t>
            </a:r>
          </a:p>
        </p:txBody>
      </p:sp>
      <p:sp>
        <p:nvSpPr>
          <p:cNvPr id="66563" name="Rectangle 3"/>
          <p:cNvSpPr>
            <a:spLocks noGrp="1" noChangeArrowheads="1"/>
          </p:cNvSpPr>
          <p:nvPr>
            <p:ph type="body" idx="1"/>
          </p:nvPr>
        </p:nvSpPr>
        <p:spPr/>
        <p:txBody>
          <a:bodyPr/>
          <a:lstStyle/>
          <a:p>
            <a:pPr algn="ctr">
              <a:buFontTx/>
              <a:buNone/>
            </a:pPr>
            <a:r>
              <a:rPr lang="en-US" altLang="en-US" dirty="0" smtClean="0">
                <a:latin typeface="+mj-lt"/>
              </a:rPr>
              <a:t>A  B  C  D  E</a:t>
            </a:r>
          </a:p>
          <a:p>
            <a:r>
              <a:rPr lang="en-US" altLang="en-US" dirty="0" smtClean="0">
                <a:latin typeface="+mj-lt"/>
              </a:rPr>
              <a:t>How many ways can we choose 2 letters from the above 5, </a:t>
            </a:r>
            <a:r>
              <a:rPr lang="en-US" altLang="en-US" u="sng" dirty="0" smtClean="0">
                <a:latin typeface="+mj-lt"/>
              </a:rPr>
              <a:t>without replacement</a:t>
            </a:r>
            <a:r>
              <a:rPr lang="en-US" altLang="en-US" dirty="0" smtClean="0">
                <a:latin typeface="+mj-lt"/>
              </a:rPr>
              <a:t>, when the </a:t>
            </a:r>
            <a:r>
              <a:rPr lang="en-US" altLang="en-US" u="sng" dirty="0" smtClean="0">
                <a:latin typeface="+mj-lt"/>
              </a:rPr>
              <a:t>order</a:t>
            </a:r>
            <a:r>
              <a:rPr lang="en-US" altLang="en-US" dirty="0" smtClean="0">
                <a:latin typeface="+mj-lt"/>
              </a:rPr>
              <a:t> in which we choose the letters is </a:t>
            </a:r>
            <a:r>
              <a:rPr lang="en-US" altLang="en-US" u="sng" dirty="0" smtClean="0">
                <a:latin typeface="+mj-lt"/>
              </a:rPr>
              <a:t>not</a:t>
            </a:r>
            <a:r>
              <a:rPr lang="en-US" altLang="en-US" dirty="0" smtClean="0">
                <a:latin typeface="+mj-lt"/>
              </a:rPr>
              <a:t> important?</a:t>
            </a:r>
          </a:p>
          <a:p>
            <a:r>
              <a:rPr lang="en-US" altLang="en-US" u="sng" dirty="0" smtClean="0">
                <a:latin typeface="+mj-lt"/>
              </a:rPr>
              <a:t>5</a:t>
            </a:r>
            <a:r>
              <a:rPr lang="en-US" altLang="en-US" dirty="0" smtClean="0">
                <a:latin typeface="+mj-lt"/>
              </a:rPr>
              <a:t> </a:t>
            </a:r>
            <a:r>
              <a:rPr lang="en-US" altLang="en-US" dirty="0" smtClean="0">
                <a:latin typeface="+mj-lt"/>
                <a:sym typeface="Symbol" panose="05050102010706020507" pitchFamily="18" charset="2"/>
              </a:rPr>
              <a:t> </a:t>
            </a:r>
            <a:r>
              <a:rPr lang="en-US" altLang="en-US" u="sng" dirty="0" smtClean="0">
                <a:latin typeface="+mj-lt"/>
                <a:sym typeface="Symbol" panose="05050102010706020507" pitchFamily="18" charset="2"/>
              </a:rPr>
              <a:t>4</a:t>
            </a:r>
            <a:r>
              <a:rPr lang="en-US" altLang="en-US" dirty="0" smtClean="0">
                <a:latin typeface="+mj-lt"/>
                <a:sym typeface="Symbol" panose="05050102010706020507" pitchFamily="18" charset="2"/>
              </a:rPr>
              <a:t> = 20 when order important</a:t>
            </a:r>
          </a:p>
          <a:p>
            <a:r>
              <a:rPr lang="en-US" altLang="en-US" dirty="0" smtClean="0">
                <a:latin typeface="+mj-lt"/>
                <a:sym typeface="Symbol" panose="05050102010706020507" pitchFamily="18" charset="2"/>
              </a:rPr>
              <a:t>Divide by 2: (5  4)/2 = 10 ways</a:t>
            </a:r>
          </a:p>
          <a:p>
            <a:r>
              <a:rPr lang="en-US" altLang="en-US" dirty="0">
                <a:latin typeface="+mj-lt"/>
                <a:sym typeface="WP MathA" pitchFamily="2" charset="2"/>
              </a:rPr>
              <a:t>N choose </a:t>
            </a:r>
            <a:r>
              <a:rPr lang="en-US" altLang="en-US" dirty="0" smtClean="0">
                <a:latin typeface="+mj-lt"/>
                <a:sym typeface="WP MathA" pitchFamily="2" charset="2"/>
              </a:rPr>
              <a:t>K</a:t>
            </a:r>
            <a:r>
              <a:rPr lang="en-US" altLang="en-US" dirty="0">
                <a:latin typeface="+mj-lt"/>
                <a:sym typeface="WP MathA" pitchFamily="2" charset="2"/>
              </a:rPr>
              <a:t> </a:t>
            </a:r>
            <a:r>
              <a:rPr lang="en-US" altLang="en-US" dirty="0" smtClean="0">
                <a:latin typeface="+mj-lt"/>
                <a:sym typeface="WP MathA" pitchFamily="2" charset="2"/>
              </a:rPr>
              <a:t>(5 choose 2)</a:t>
            </a:r>
            <a:endParaRPr lang="en-US" altLang="en-US" dirty="0">
              <a:latin typeface="+mj-lt"/>
              <a:sym typeface="WP MathA" pitchFamily="2" charset="2"/>
            </a:endParaRPr>
          </a:p>
        </p:txBody>
      </p:sp>
    </p:spTree>
    <p:extLst>
      <p:ext uri="{BB962C8B-B14F-4D97-AF65-F5344CB8AC3E}">
        <p14:creationId xmlns:p14="http://schemas.microsoft.com/office/powerpoint/2010/main" val="25887393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 calcmode="lin" valueType="num">
                                      <p:cBhvr additive="base">
                                        <p:cTn id="7" dur="500" fill="hold"/>
                                        <p:tgtEl>
                                          <p:spTgt spid="6656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6563">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6563">
                                            <p:txEl>
                                              <p:pRg st="1" end="1"/>
                                            </p:txEl>
                                          </p:spTgt>
                                        </p:tgtEl>
                                        <p:attrNameLst>
                                          <p:attrName>style.visibility</p:attrName>
                                        </p:attrNameLst>
                                      </p:cBhvr>
                                      <p:to>
                                        <p:strVal val="visible"/>
                                      </p:to>
                                    </p:set>
                                    <p:anim calcmode="lin" valueType="num">
                                      <p:cBhvr additive="base">
                                        <p:cTn id="13" dur="500" fill="hold"/>
                                        <p:tgtEl>
                                          <p:spTgt spid="6656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6563">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6563">
                                            <p:txEl>
                                              <p:pRg st="2" end="2"/>
                                            </p:txEl>
                                          </p:spTgt>
                                        </p:tgtEl>
                                        <p:attrNameLst>
                                          <p:attrName>style.visibility</p:attrName>
                                        </p:attrNameLst>
                                      </p:cBhvr>
                                      <p:to>
                                        <p:strVal val="visible"/>
                                      </p:to>
                                    </p:set>
                                    <p:anim calcmode="lin" valueType="num">
                                      <p:cBhvr additive="base">
                                        <p:cTn id="19" dur="500" fill="hold"/>
                                        <p:tgtEl>
                                          <p:spTgt spid="6656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6563">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6563">
                                            <p:txEl>
                                              <p:pRg st="3" end="3"/>
                                            </p:txEl>
                                          </p:spTgt>
                                        </p:tgtEl>
                                        <p:attrNameLst>
                                          <p:attrName>style.visibility</p:attrName>
                                        </p:attrNameLst>
                                      </p:cBhvr>
                                      <p:to>
                                        <p:strVal val="visible"/>
                                      </p:to>
                                    </p:set>
                                    <p:anim calcmode="lin" valueType="num">
                                      <p:cBhvr additive="base">
                                        <p:cTn id="25" dur="500" fill="hold"/>
                                        <p:tgtEl>
                                          <p:spTgt spid="6656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6563">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6563">
                                            <p:txEl>
                                              <p:pRg st="4" end="4"/>
                                            </p:txEl>
                                          </p:spTgt>
                                        </p:tgtEl>
                                        <p:attrNameLst>
                                          <p:attrName>style.visibility</p:attrName>
                                        </p:attrNameLst>
                                      </p:cBhvr>
                                      <p:to>
                                        <p:strVal val="visible"/>
                                      </p:to>
                                    </p:set>
                                    <p:anim calcmode="lin" valueType="num">
                                      <p:cBhvr additive="base">
                                        <p:cTn id="31" dur="500" fill="hold"/>
                                        <p:tgtEl>
                                          <p:spTgt spid="6656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6563">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2" name="Rectangle 6"/>
          <p:cNvSpPr>
            <a:spLocks noGrp="1" noChangeArrowheads="1"/>
          </p:cNvSpPr>
          <p:nvPr>
            <p:ph type="title"/>
          </p:nvPr>
        </p:nvSpPr>
        <p:spPr/>
        <p:txBody>
          <a:bodyPr>
            <a:normAutofit/>
          </a:bodyPr>
          <a:lstStyle/>
          <a:p>
            <a:r>
              <a:rPr lang="en-US" altLang="en-US" sz="4000" dirty="0">
                <a:solidFill>
                  <a:srgbClr val="CD0000"/>
                </a:solidFill>
              </a:rPr>
              <a:t>Bounding Numbers of Combinations </a:t>
            </a:r>
          </a:p>
        </p:txBody>
      </p:sp>
      <p:sp>
        <p:nvSpPr>
          <p:cNvPr id="219143" name="Rectangle 7"/>
          <p:cNvSpPr>
            <a:spLocks noGrp="1" noChangeArrowheads="1"/>
          </p:cNvSpPr>
          <p:nvPr>
            <p:ph type="body" idx="1"/>
          </p:nvPr>
        </p:nvSpPr>
        <p:spPr>
          <a:xfrm>
            <a:off x="2209800" y="1600200"/>
            <a:ext cx="7086600" cy="4114800"/>
          </a:xfrm>
        </p:spPr>
        <p:txBody>
          <a:bodyPr/>
          <a:lstStyle/>
          <a:p>
            <a:pPr lvl="4"/>
            <a:endParaRPr lang="en-US" altLang="en-US" dirty="0">
              <a:sym typeface="WP MathA" pitchFamily="2" charset="2"/>
            </a:endParaRPr>
          </a:p>
          <a:p>
            <a:pPr lvl="4">
              <a:buFontTx/>
              <a:buNone/>
            </a:pPr>
            <a:r>
              <a:rPr lang="en-US" altLang="en-US" dirty="0">
                <a:sym typeface="WP MathA" pitchFamily="2" charset="2"/>
              </a:rPr>
              <a:t>		= number of (unordered) </a:t>
            </a:r>
            <a:br>
              <a:rPr lang="en-US" altLang="en-US" dirty="0">
                <a:sym typeface="WP MathA" pitchFamily="2" charset="2"/>
              </a:rPr>
            </a:br>
            <a:r>
              <a:rPr lang="en-US" altLang="en-US" dirty="0">
                <a:sym typeface="WP MathA" pitchFamily="2" charset="2"/>
              </a:rPr>
              <a:t>	   combinations of n objects </a:t>
            </a:r>
            <a:br>
              <a:rPr lang="en-US" altLang="en-US" dirty="0">
                <a:sym typeface="WP MathA" pitchFamily="2" charset="2"/>
              </a:rPr>
            </a:br>
            <a:r>
              <a:rPr lang="en-US" altLang="en-US" dirty="0">
                <a:sym typeface="WP MathA" pitchFamily="2" charset="2"/>
              </a:rPr>
              <a:t>	   taken k at a </a:t>
            </a:r>
            <a:r>
              <a:rPr lang="en-US" altLang="en-US" dirty="0" smtClean="0">
                <a:sym typeface="WP MathA" pitchFamily="2" charset="2"/>
              </a:rPr>
              <a:t>time  </a:t>
            </a:r>
            <a:endParaRPr lang="en-US" altLang="en-US" dirty="0">
              <a:sym typeface="WP MathA" pitchFamily="2" charset="2"/>
            </a:endParaRPr>
          </a:p>
          <a:p>
            <a:endParaRPr lang="en-US" altLang="en-US" dirty="0" smtClean="0">
              <a:sym typeface="WP MathA" pitchFamily="2" charset="2"/>
            </a:endParaRPr>
          </a:p>
          <a:p>
            <a:r>
              <a:rPr lang="en-US" altLang="en-US" dirty="0" smtClean="0">
                <a:latin typeface="+mj-lt"/>
                <a:sym typeface="WP MathA" pitchFamily="2" charset="2"/>
              </a:rPr>
              <a:t>N choose K</a:t>
            </a:r>
            <a:endParaRPr lang="en-US" altLang="en-US" dirty="0">
              <a:latin typeface="+mj-lt"/>
              <a:sym typeface="WP MathA" pitchFamily="2" charset="2"/>
            </a:endParaRPr>
          </a:p>
        </p:txBody>
      </p:sp>
      <p:graphicFrame>
        <p:nvGraphicFramePr>
          <p:cNvPr id="219141" name="Object 5"/>
          <p:cNvGraphicFramePr>
            <a:graphicFrameLocks noChangeAspect="1"/>
          </p:cNvGraphicFramePr>
          <p:nvPr/>
        </p:nvGraphicFramePr>
        <p:xfrm>
          <a:off x="2057400" y="1752601"/>
          <a:ext cx="2895600" cy="1387475"/>
        </p:xfrm>
        <a:graphic>
          <a:graphicData uri="http://schemas.openxmlformats.org/presentationml/2006/ole">
            <mc:AlternateContent xmlns:mc="http://schemas.openxmlformats.org/markup-compatibility/2006">
              <mc:Choice xmlns:v="urn:schemas-microsoft-com:vml" Requires="v">
                <p:oleObj spid="_x0000_s3341" name="Equation" r:id="rId3" imgW="952200" imgH="457200" progId="Equation.DSMT4">
                  <p:embed/>
                </p:oleObj>
              </mc:Choice>
              <mc:Fallback>
                <p:oleObj name="Equation" r:id="rId3" imgW="95220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752601"/>
                        <a:ext cx="2895600" cy="1387475"/>
                      </a:xfrm>
                      <a:prstGeom prst="rect">
                        <a:avLst/>
                      </a:prstGeom>
                      <a:solidFill>
                        <a:schemeClr val="bg1"/>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9144" name="Object 8"/>
          <p:cNvGraphicFramePr>
            <a:graphicFrameLocks noChangeAspect="1"/>
          </p:cNvGraphicFramePr>
          <p:nvPr/>
        </p:nvGraphicFramePr>
        <p:xfrm>
          <a:off x="2743200" y="4267201"/>
          <a:ext cx="4419600" cy="1598613"/>
        </p:xfrm>
        <a:graphic>
          <a:graphicData uri="http://schemas.openxmlformats.org/presentationml/2006/ole">
            <mc:AlternateContent xmlns:mc="http://schemas.openxmlformats.org/markup-compatibility/2006">
              <mc:Choice xmlns:v="urn:schemas-microsoft-com:vml" Requires="v">
                <p:oleObj spid="_x0000_s3342" name="Equation" r:id="rId5" imgW="1612800" imgH="583920" progId="Equation.DSMT4">
                  <p:embed/>
                </p:oleObj>
              </mc:Choice>
              <mc:Fallback>
                <p:oleObj name="Equation" r:id="rId5" imgW="1612800" imgH="5839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4267201"/>
                        <a:ext cx="4419600" cy="1598613"/>
                      </a:xfrm>
                      <a:prstGeom prst="rect">
                        <a:avLst/>
                      </a:prstGeom>
                      <a:solidFill>
                        <a:schemeClr val="bg1"/>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9145" name="Object 9"/>
          <p:cNvGraphicFramePr>
            <a:graphicFrameLocks noChangeAspect="1"/>
          </p:cNvGraphicFramePr>
          <p:nvPr/>
        </p:nvGraphicFramePr>
        <p:xfrm>
          <a:off x="7467600" y="4419600"/>
          <a:ext cx="2438400" cy="1303338"/>
        </p:xfrm>
        <a:graphic>
          <a:graphicData uri="http://schemas.openxmlformats.org/presentationml/2006/ole">
            <mc:AlternateContent xmlns:mc="http://schemas.openxmlformats.org/markup-compatibility/2006">
              <mc:Choice xmlns:v="urn:schemas-microsoft-com:vml" Requires="v">
                <p:oleObj spid="_x0000_s3343" name="Equation" r:id="rId7" imgW="901440" imgH="482400" progId="Equation.DSMT4">
                  <p:embed/>
                </p:oleObj>
              </mc:Choice>
              <mc:Fallback>
                <p:oleObj name="Equation" r:id="rId7" imgW="901440" imgH="482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7600" y="4419600"/>
                        <a:ext cx="2438400" cy="1303338"/>
                      </a:xfrm>
                      <a:prstGeom prst="rect">
                        <a:avLst/>
                      </a:prstGeom>
                      <a:solidFill>
                        <a:schemeClr val="bg1"/>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510756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normAutofit/>
          </a:bodyPr>
          <a:lstStyle/>
          <a:p>
            <a:r>
              <a:rPr lang="en-US" altLang="en-US" sz="4000" dirty="0" smtClean="0">
                <a:solidFill>
                  <a:srgbClr val="CD0000"/>
                </a:solidFill>
              </a:rPr>
              <a:t>Combinations (cont.)</a:t>
            </a:r>
          </a:p>
        </p:txBody>
      </p:sp>
      <p:graphicFrame>
        <p:nvGraphicFramePr>
          <p:cNvPr id="7170" name="Object 4"/>
          <p:cNvGraphicFramePr>
            <a:graphicFrameLocks noChangeAspect="1"/>
          </p:cNvGraphicFramePr>
          <p:nvPr/>
        </p:nvGraphicFramePr>
        <p:xfrm>
          <a:off x="1797050" y="2667000"/>
          <a:ext cx="8445500" cy="3149600"/>
        </p:xfrm>
        <a:graphic>
          <a:graphicData uri="http://schemas.openxmlformats.org/presentationml/2006/ole">
            <mc:AlternateContent xmlns:mc="http://schemas.openxmlformats.org/markup-compatibility/2006">
              <mc:Choice xmlns:v="urn:schemas-microsoft-com:vml" Requires="v">
                <p:oleObj spid="_x0000_s4189" name="Equation" r:id="rId3" imgW="2590560" imgH="1091880" progId="Equation.3">
                  <p:embed/>
                </p:oleObj>
              </mc:Choice>
              <mc:Fallback>
                <p:oleObj name="Equation" r:id="rId3" imgW="2590560" imgH="10918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7050" y="2667000"/>
                        <a:ext cx="8445500" cy="3149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620407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838200" y="500062"/>
            <a:ext cx="10515600" cy="1325563"/>
          </a:xfrm>
        </p:spPr>
        <p:txBody>
          <a:bodyPr anchor="t">
            <a:normAutofit/>
          </a:bodyPr>
          <a:lstStyle/>
          <a:p>
            <a:r>
              <a:rPr lang="en-US" altLang="zh-HK" sz="4000" dirty="0">
                <a:solidFill>
                  <a:srgbClr val="CD0000"/>
                </a:solidFill>
                <a:ea typeface="新細明體" panose="02020500000000000000" pitchFamily="18" charset="-120"/>
              </a:rPr>
              <a:t>Tail Bounds</a:t>
            </a:r>
          </a:p>
        </p:txBody>
      </p:sp>
      <p:sp>
        <p:nvSpPr>
          <p:cNvPr id="131075" name="Rectangle 3"/>
          <p:cNvSpPr>
            <a:spLocks noGrp="1" noChangeArrowheads="1"/>
          </p:cNvSpPr>
          <p:nvPr>
            <p:ph type="body" idx="4294967295"/>
          </p:nvPr>
        </p:nvSpPr>
        <p:spPr/>
        <p:txBody>
          <a:bodyPr>
            <a:normAutofit/>
          </a:bodyPr>
          <a:lstStyle/>
          <a:p>
            <a:pPr algn="just"/>
            <a:r>
              <a:rPr lang="en-US" altLang="zh-HK" dirty="0">
                <a:latin typeface="+mj-lt"/>
                <a:ea typeface="新細明體" panose="02020500000000000000" pitchFamily="18" charset="-120"/>
              </a:rPr>
              <a:t>In the analysis of randomized algorithms, we need to know how much does an algorithms run-time/cost deviate from its expected run-time/cost.</a:t>
            </a:r>
          </a:p>
          <a:p>
            <a:pPr algn="just"/>
            <a:r>
              <a:rPr lang="en-US" altLang="zh-HK" dirty="0">
                <a:latin typeface="+mj-lt"/>
                <a:ea typeface="新細明體" panose="02020500000000000000" pitchFamily="18" charset="-120"/>
              </a:rPr>
              <a:t>That is we need to find an upper bound on </a:t>
            </a:r>
            <a:r>
              <a:rPr lang="en-US" altLang="zh-HK" dirty="0" err="1">
                <a:latin typeface="+mj-lt"/>
                <a:ea typeface="新細明體" panose="02020500000000000000" pitchFamily="18" charset="-120"/>
              </a:rPr>
              <a:t>Pr</a:t>
            </a:r>
            <a:r>
              <a:rPr lang="en-US" altLang="zh-HK" dirty="0">
                <a:latin typeface="+mj-lt"/>
                <a:ea typeface="新細明體" panose="02020500000000000000" pitchFamily="18" charset="-120"/>
              </a:rPr>
              <a:t>[X deviates from E[X] a lot]. This we refer to as the tail bound on X.</a:t>
            </a:r>
          </a:p>
        </p:txBody>
      </p:sp>
    </p:spTree>
    <p:extLst>
      <p:ext uri="{BB962C8B-B14F-4D97-AF65-F5344CB8AC3E}">
        <p14:creationId xmlns:p14="http://schemas.microsoft.com/office/powerpoint/2010/main" val="2945879977"/>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normAutofit/>
          </a:bodyPr>
          <a:lstStyle/>
          <a:p>
            <a:r>
              <a:rPr lang="en-US" altLang="en-US" sz="4000" dirty="0">
                <a:solidFill>
                  <a:srgbClr val="CD0000"/>
                </a:solidFill>
              </a:rPr>
              <a:t>Markov and </a:t>
            </a:r>
            <a:r>
              <a:rPr lang="en-US" altLang="en-US" sz="4000" dirty="0" err="1">
                <a:solidFill>
                  <a:srgbClr val="CD0000"/>
                </a:solidFill>
              </a:rPr>
              <a:t>Chebychev</a:t>
            </a:r>
            <a:r>
              <a:rPr lang="en-US" altLang="en-US" sz="4000" dirty="0">
                <a:solidFill>
                  <a:srgbClr val="CD0000"/>
                </a:solidFill>
              </a:rPr>
              <a:t> </a:t>
            </a:r>
            <a:r>
              <a:rPr lang="en-US" altLang="en-US" sz="4000" dirty="0" smtClean="0">
                <a:solidFill>
                  <a:srgbClr val="CD0000"/>
                </a:solidFill>
              </a:rPr>
              <a:t>Inequalities</a:t>
            </a:r>
            <a:endParaRPr lang="en-US" altLang="en-US" sz="4000" dirty="0">
              <a:solidFill>
                <a:srgbClr val="CD0000"/>
              </a:solidFill>
            </a:endParaRPr>
          </a:p>
        </p:txBody>
      </p:sp>
      <p:sp>
        <p:nvSpPr>
          <p:cNvPr id="231427" name="Rectangle 3"/>
          <p:cNvSpPr>
            <a:spLocks noGrp="1" noChangeArrowheads="1"/>
          </p:cNvSpPr>
          <p:nvPr>
            <p:ph type="body" idx="1"/>
          </p:nvPr>
        </p:nvSpPr>
        <p:spPr/>
        <p:txBody>
          <a:bodyPr/>
          <a:lstStyle/>
          <a:p>
            <a:r>
              <a:rPr lang="en-US" altLang="en-US" dirty="0">
                <a:solidFill>
                  <a:srgbClr val="CD0000"/>
                </a:solidFill>
                <a:latin typeface="+mj-lt"/>
              </a:rPr>
              <a:t>Markov Inequality    </a:t>
            </a:r>
            <a:r>
              <a:rPr lang="en-US" altLang="en-US" dirty="0">
                <a:latin typeface="+mj-lt"/>
              </a:rPr>
              <a:t>(uses only mean)</a:t>
            </a:r>
          </a:p>
          <a:p>
            <a:endParaRPr lang="en-US" altLang="en-US" dirty="0">
              <a:latin typeface="+mj-lt"/>
            </a:endParaRPr>
          </a:p>
          <a:p>
            <a:endParaRPr lang="en-US" altLang="en-US" dirty="0">
              <a:latin typeface="+mj-lt"/>
            </a:endParaRPr>
          </a:p>
          <a:p>
            <a:endParaRPr lang="en-US" altLang="en-US" dirty="0">
              <a:latin typeface="+mj-lt"/>
            </a:endParaRPr>
          </a:p>
          <a:p>
            <a:r>
              <a:rPr lang="en-US" altLang="en-US" dirty="0" err="1">
                <a:solidFill>
                  <a:srgbClr val="CD0000"/>
                </a:solidFill>
                <a:latin typeface="+mj-lt"/>
              </a:rPr>
              <a:t>Chebychev</a:t>
            </a:r>
            <a:r>
              <a:rPr lang="en-US" altLang="en-US" dirty="0">
                <a:solidFill>
                  <a:srgbClr val="CD0000"/>
                </a:solidFill>
                <a:latin typeface="+mj-lt"/>
              </a:rPr>
              <a:t> Inequality   </a:t>
            </a:r>
            <a:r>
              <a:rPr lang="en-US" altLang="en-US" dirty="0">
                <a:latin typeface="+mj-lt"/>
              </a:rPr>
              <a:t>(uses mean and variance)</a:t>
            </a:r>
          </a:p>
        </p:txBody>
      </p:sp>
      <p:graphicFrame>
        <p:nvGraphicFramePr>
          <p:cNvPr id="231428" name="Object 4"/>
          <p:cNvGraphicFramePr>
            <a:graphicFrameLocks noChangeAspect="1"/>
          </p:cNvGraphicFramePr>
          <p:nvPr/>
        </p:nvGraphicFramePr>
        <p:xfrm>
          <a:off x="3276600" y="2209800"/>
          <a:ext cx="2611438" cy="941388"/>
        </p:xfrm>
        <a:graphic>
          <a:graphicData uri="http://schemas.openxmlformats.org/presentationml/2006/ole">
            <mc:AlternateContent xmlns:mc="http://schemas.openxmlformats.org/markup-compatibility/2006">
              <mc:Choice xmlns:v="urn:schemas-microsoft-com:vml" Requires="v">
                <p:oleObj spid="_x0000_s5301" name="Equation" r:id="rId3" imgW="1091880" imgH="393480" progId="Equation.DSMT4">
                  <p:embed/>
                </p:oleObj>
              </mc:Choice>
              <mc:Fallback>
                <p:oleObj name="Equation" r:id="rId3" imgW="109188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209800"/>
                        <a:ext cx="2611438" cy="941388"/>
                      </a:xfrm>
                      <a:prstGeom prst="rect">
                        <a:avLst/>
                      </a:prstGeom>
                      <a:solidFill>
                        <a:schemeClr val="bg1"/>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1430" name="Object 6"/>
          <p:cNvGraphicFramePr>
            <a:graphicFrameLocks noChangeAspect="1"/>
          </p:cNvGraphicFramePr>
          <p:nvPr/>
        </p:nvGraphicFramePr>
        <p:xfrm>
          <a:off x="3200401" y="4343401"/>
          <a:ext cx="3675063" cy="1001713"/>
        </p:xfrm>
        <a:graphic>
          <a:graphicData uri="http://schemas.openxmlformats.org/presentationml/2006/ole">
            <mc:AlternateContent xmlns:mc="http://schemas.openxmlformats.org/markup-compatibility/2006">
              <mc:Choice xmlns:v="urn:schemas-microsoft-com:vml" Requires="v">
                <p:oleObj spid="_x0000_s5302" name="Equation" r:id="rId5" imgW="1536480" imgH="419040" progId="Equation.DSMT4">
                  <p:embed/>
                </p:oleObj>
              </mc:Choice>
              <mc:Fallback>
                <p:oleObj name="Equation" r:id="rId5" imgW="1536480" imgH="419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1" y="4343401"/>
                        <a:ext cx="3675063" cy="1001713"/>
                      </a:xfrm>
                      <a:prstGeom prst="rect">
                        <a:avLst/>
                      </a:prstGeom>
                      <a:solidFill>
                        <a:schemeClr val="bg1"/>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228188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Rectangle 3"/>
          <p:cNvSpPr>
            <a:spLocks noGrp="1" noChangeArrowheads="1"/>
          </p:cNvSpPr>
          <p:nvPr>
            <p:ph type="body" idx="1"/>
          </p:nvPr>
        </p:nvSpPr>
        <p:spPr/>
        <p:txBody>
          <a:bodyPr/>
          <a:lstStyle/>
          <a:p>
            <a:r>
              <a:rPr lang="en-US" altLang="en-US" dirty="0" smtClean="0">
                <a:latin typeface="+mj-lt"/>
              </a:rPr>
              <a:t>Example, if </a:t>
            </a:r>
            <a:r>
              <a:rPr lang="en-US" altLang="en-US" dirty="0">
                <a:latin typeface="+mj-lt"/>
              </a:rPr>
              <a:t>B is a Binomial with parameters </a:t>
            </a:r>
            <a:r>
              <a:rPr lang="en-US" altLang="en-US" dirty="0" err="1">
                <a:latin typeface="+mj-lt"/>
              </a:rPr>
              <a:t>n,p</a:t>
            </a:r>
            <a:endParaRPr lang="en-US" altLang="en-US" dirty="0">
              <a:latin typeface="+mj-lt"/>
            </a:endParaRPr>
          </a:p>
        </p:txBody>
      </p:sp>
      <p:graphicFrame>
        <p:nvGraphicFramePr>
          <p:cNvPr id="232452" name="Object 4"/>
          <p:cNvGraphicFramePr>
            <a:graphicFrameLocks noChangeAspect="1"/>
          </p:cNvGraphicFramePr>
          <p:nvPr>
            <p:extLst/>
          </p:nvPr>
        </p:nvGraphicFramePr>
        <p:xfrm>
          <a:off x="2912806" y="2689124"/>
          <a:ext cx="5791200" cy="2301875"/>
        </p:xfrm>
        <a:graphic>
          <a:graphicData uri="http://schemas.openxmlformats.org/presentationml/2006/ole">
            <mc:AlternateContent xmlns:mc="http://schemas.openxmlformats.org/markup-compatibility/2006">
              <mc:Choice xmlns:v="urn:schemas-microsoft-com:vml" Requires="v">
                <p:oleObj spid="_x0000_s6237" name="Equation" r:id="rId3" imgW="2044440" imgH="812520" progId="Equation.DSMT4">
                  <p:embed/>
                </p:oleObj>
              </mc:Choice>
              <mc:Fallback>
                <p:oleObj name="Equation" r:id="rId3" imgW="2044440" imgH="8125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2806" y="2689124"/>
                        <a:ext cx="5791200" cy="2301875"/>
                      </a:xfrm>
                      <a:prstGeom prst="rect">
                        <a:avLst/>
                      </a:prstGeom>
                      <a:solidFill>
                        <a:schemeClr val="bg1"/>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tangle 2"/>
          <p:cNvSpPr>
            <a:spLocks noGrp="1" noChangeArrowheads="1"/>
          </p:cNvSpPr>
          <p:nvPr>
            <p:ph type="title"/>
          </p:nvPr>
        </p:nvSpPr>
        <p:spPr>
          <a:xfrm>
            <a:off x="838200" y="365125"/>
            <a:ext cx="10515600" cy="1325563"/>
          </a:xfrm>
        </p:spPr>
        <p:txBody>
          <a:bodyPr>
            <a:normAutofit/>
          </a:bodyPr>
          <a:lstStyle/>
          <a:p>
            <a:r>
              <a:rPr lang="en-US" altLang="en-US" sz="4000" dirty="0">
                <a:solidFill>
                  <a:srgbClr val="CD0000"/>
                </a:solidFill>
              </a:rPr>
              <a:t>Markov and </a:t>
            </a:r>
            <a:r>
              <a:rPr lang="en-US" altLang="en-US" sz="4000" dirty="0" err="1">
                <a:solidFill>
                  <a:srgbClr val="CD0000"/>
                </a:solidFill>
              </a:rPr>
              <a:t>Chebychev</a:t>
            </a:r>
            <a:r>
              <a:rPr lang="en-US" altLang="en-US" sz="4000" dirty="0">
                <a:solidFill>
                  <a:srgbClr val="CD0000"/>
                </a:solidFill>
              </a:rPr>
              <a:t> </a:t>
            </a:r>
            <a:r>
              <a:rPr lang="en-US" altLang="en-US" sz="4000" dirty="0" smtClean="0">
                <a:solidFill>
                  <a:srgbClr val="CD0000"/>
                </a:solidFill>
              </a:rPr>
              <a:t>Inequalities</a:t>
            </a:r>
            <a:endParaRPr lang="en-US" altLang="en-US" sz="4000" dirty="0">
              <a:solidFill>
                <a:srgbClr val="CD0000"/>
              </a:solidFill>
            </a:endParaRPr>
          </a:p>
        </p:txBody>
      </p:sp>
    </p:spTree>
    <p:extLst>
      <p:ext uri="{BB962C8B-B14F-4D97-AF65-F5344CB8AC3E}">
        <p14:creationId xmlns:p14="http://schemas.microsoft.com/office/powerpoint/2010/main" val="13956241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p:nvPr>
        </p:nvSpPr>
        <p:spPr/>
        <p:txBody>
          <a:bodyPr>
            <a:normAutofit/>
          </a:bodyPr>
          <a:lstStyle/>
          <a:p>
            <a:pPr eaLnBrk="1" hangingPunct="1"/>
            <a:r>
              <a:rPr lang="en-US" altLang="zh-TW" sz="4000" dirty="0" err="1" smtClean="0">
                <a:solidFill>
                  <a:srgbClr val="CD0000"/>
                </a:solidFill>
              </a:rPr>
              <a:t>Chernoff</a:t>
            </a:r>
            <a:r>
              <a:rPr lang="en-US" altLang="zh-TW" sz="4000" dirty="0" smtClean="0">
                <a:solidFill>
                  <a:srgbClr val="CD0000"/>
                </a:solidFill>
              </a:rPr>
              <a:t> bounds</a:t>
            </a:r>
          </a:p>
        </p:txBody>
      </p:sp>
      <p:pic>
        <p:nvPicPr>
          <p:cNvPr id="2054" name="Picture 6" descr="Herman_Chernoff_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344150" y="365125"/>
            <a:ext cx="1266825" cy="18319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2052" name="Text Box 252"/>
          <p:cNvSpPr txBox="1">
            <a:spLocks noChangeArrowheads="1"/>
          </p:cNvSpPr>
          <p:nvPr/>
        </p:nvSpPr>
        <p:spPr bwMode="auto">
          <a:xfrm>
            <a:off x="1327355" y="1557338"/>
            <a:ext cx="9016795" cy="50784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2800" dirty="0">
                <a:latin typeface="+mj-lt"/>
              </a:rPr>
              <a:t>The </a:t>
            </a:r>
            <a:r>
              <a:rPr lang="en-US" altLang="zh-TW" sz="2800" dirty="0" err="1">
                <a:latin typeface="+mj-lt"/>
              </a:rPr>
              <a:t>Chernoff</a:t>
            </a:r>
            <a:r>
              <a:rPr lang="en-US" altLang="zh-TW" sz="2800" dirty="0">
                <a:latin typeface="+mj-lt"/>
              </a:rPr>
              <a:t> bound for a random variable X is </a:t>
            </a:r>
          </a:p>
          <a:p>
            <a:pPr eaLnBrk="1" hangingPunct="1"/>
            <a:r>
              <a:rPr lang="en-US" altLang="zh-TW" sz="2800" dirty="0">
                <a:latin typeface="+mj-lt"/>
              </a:rPr>
              <a:t> obtained as follows: for any t &gt;0,</a:t>
            </a:r>
          </a:p>
          <a:p>
            <a:pPr eaLnBrk="1" hangingPunct="1"/>
            <a:endParaRPr lang="en-US" altLang="zh-TW" sz="2800" dirty="0">
              <a:solidFill>
                <a:srgbClr val="CD0000"/>
              </a:solidFill>
              <a:latin typeface="+mj-lt"/>
            </a:endParaRPr>
          </a:p>
          <a:p>
            <a:pPr eaLnBrk="1" hangingPunct="1"/>
            <a:r>
              <a:rPr lang="en-US" altLang="zh-TW" sz="2800" dirty="0">
                <a:solidFill>
                  <a:srgbClr val="CD0000"/>
                </a:solidFill>
                <a:latin typeface="+mj-lt"/>
              </a:rPr>
              <a:t>   </a:t>
            </a:r>
            <a:r>
              <a:rPr lang="en-US" altLang="zh-TW" sz="2800" dirty="0" err="1">
                <a:solidFill>
                  <a:srgbClr val="CD0000"/>
                </a:solidFill>
                <a:latin typeface="+mj-lt"/>
              </a:rPr>
              <a:t>Pr</a:t>
            </a:r>
            <a:r>
              <a:rPr lang="en-US" altLang="zh-TW" sz="2800" dirty="0">
                <a:solidFill>
                  <a:srgbClr val="CD0000"/>
                </a:solidFill>
                <a:latin typeface="+mj-lt"/>
              </a:rPr>
              <a:t>[X </a:t>
            </a:r>
            <a:r>
              <a:rPr lang="en-US" altLang="zh-TW" sz="2800" dirty="0">
                <a:solidFill>
                  <a:srgbClr val="CD0000"/>
                </a:solidFill>
                <a:latin typeface="+mj-lt"/>
                <a:sym typeface="Euclid Symbol" pitchFamily="18" charset="2"/>
              </a:rPr>
              <a:t> </a:t>
            </a:r>
            <a:r>
              <a:rPr lang="en-US" altLang="zh-TW" sz="2800" dirty="0">
                <a:solidFill>
                  <a:srgbClr val="CD0000"/>
                </a:solidFill>
                <a:latin typeface="+mj-lt"/>
              </a:rPr>
              <a:t>a] = </a:t>
            </a:r>
            <a:r>
              <a:rPr lang="en-US" altLang="zh-TW" sz="2800" dirty="0" err="1">
                <a:solidFill>
                  <a:srgbClr val="CD0000"/>
                </a:solidFill>
                <a:latin typeface="+mj-lt"/>
              </a:rPr>
              <a:t>Pr</a:t>
            </a:r>
            <a:r>
              <a:rPr lang="en-US" altLang="zh-TW" sz="2800" dirty="0">
                <a:solidFill>
                  <a:srgbClr val="CD0000"/>
                </a:solidFill>
                <a:latin typeface="+mj-lt"/>
              </a:rPr>
              <a:t>[</a:t>
            </a:r>
            <a:r>
              <a:rPr lang="en-US" altLang="zh-TW" sz="2800" dirty="0" err="1">
                <a:solidFill>
                  <a:srgbClr val="CD0000"/>
                </a:solidFill>
                <a:latin typeface="+mj-lt"/>
              </a:rPr>
              <a:t>e</a:t>
            </a:r>
            <a:r>
              <a:rPr lang="en-US" altLang="zh-TW" sz="2800" baseline="30000" dirty="0" err="1">
                <a:solidFill>
                  <a:srgbClr val="CD0000"/>
                </a:solidFill>
                <a:latin typeface="+mj-lt"/>
              </a:rPr>
              <a:t>tX</a:t>
            </a:r>
            <a:r>
              <a:rPr lang="en-US" altLang="zh-TW" sz="2800" dirty="0">
                <a:solidFill>
                  <a:srgbClr val="CD0000"/>
                </a:solidFill>
                <a:latin typeface="+mj-lt"/>
              </a:rPr>
              <a:t> </a:t>
            </a:r>
            <a:r>
              <a:rPr lang="en-US" altLang="zh-TW" sz="2800" dirty="0">
                <a:solidFill>
                  <a:srgbClr val="CD0000"/>
                </a:solidFill>
                <a:latin typeface="+mj-lt"/>
                <a:sym typeface="Euclid Symbol" pitchFamily="18" charset="2"/>
              </a:rPr>
              <a:t> e</a:t>
            </a:r>
            <a:r>
              <a:rPr lang="en-US" altLang="zh-TW" sz="2800" baseline="30000" dirty="0">
                <a:solidFill>
                  <a:srgbClr val="CD0000"/>
                </a:solidFill>
                <a:latin typeface="+mj-lt"/>
                <a:sym typeface="Euclid Symbol" pitchFamily="18" charset="2"/>
              </a:rPr>
              <a:t>ta</a:t>
            </a:r>
            <a:r>
              <a:rPr lang="en-US" altLang="zh-TW" sz="2800" dirty="0">
                <a:solidFill>
                  <a:srgbClr val="CD0000"/>
                </a:solidFill>
                <a:latin typeface="+mj-lt"/>
                <a:sym typeface="Euclid Symbol" pitchFamily="18" charset="2"/>
              </a:rPr>
              <a:t>]  </a:t>
            </a:r>
            <a:r>
              <a:rPr lang="en-US" altLang="zh-TW" sz="2800" dirty="0">
                <a:solidFill>
                  <a:srgbClr val="CD0000"/>
                </a:solidFill>
                <a:latin typeface="+mj-lt"/>
                <a:sym typeface="MT Symbol" pitchFamily="82" charset="2"/>
              </a:rPr>
              <a:t>≤ E[</a:t>
            </a:r>
            <a:r>
              <a:rPr lang="en-US" altLang="zh-TW" sz="2800" dirty="0" err="1">
                <a:solidFill>
                  <a:srgbClr val="CD0000"/>
                </a:solidFill>
                <a:latin typeface="+mj-lt"/>
              </a:rPr>
              <a:t>e</a:t>
            </a:r>
            <a:r>
              <a:rPr lang="en-US" altLang="zh-TW" sz="2800" baseline="30000" dirty="0" err="1">
                <a:solidFill>
                  <a:srgbClr val="CD0000"/>
                </a:solidFill>
                <a:latin typeface="+mj-lt"/>
              </a:rPr>
              <a:t>tX</a:t>
            </a:r>
            <a:r>
              <a:rPr lang="en-US" altLang="zh-TW" sz="2800" dirty="0">
                <a:solidFill>
                  <a:srgbClr val="CD0000"/>
                </a:solidFill>
                <a:latin typeface="+mj-lt"/>
                <a:sym typeface="MT Symbol" pitchFamily="82" charset="2"/>
              </a:rPr>
              <a:t> ] / </a:t>
            </a:r>
            <a:r>
              <a:rPr lang="en-US" altLang="zh-TW" sz="2800" dirty="0">
                <a:solidFill>
                  <a:srgbClr val="CD0000"/>
                </a:solidFill>
                <a:latin typeface="+mj-lt"/>
                <a:sym typeface="Euclid Symbol" pitchFamily="18" charset="2"/>
              </a:rPr>
              <a:t>e</a:t>
            </a:r>
            <a:r>
              <a:rPr lang="en-US" altLang="zh-TW" sz="2800" baseline="30000" dirty="0">
                <a:solidFill>
                  <a:srgbClr val="CD0000"/>
                </a:solidFill>
                <a:latin typeface="+mj-lt"/>
                <a:sym typeface="Euclid Symbol" pitchFamily="18" charset="2"/>
              </a:rPr>
              <a:t>ta</a:t>
            </a:r>
          </a:p>
          <a:p>
            <a:pPr eaLnBrk="1" hangingPunct="1"/>
            <a:endParaRPr lang="en-US" altLang="zh-TW" sz="2800" baseline="30000" dirty="0">
              <a:latin typeface="+mj-lt"/>
              <a:sym typeface="Euclid Symbol" pitchFamily="18" charset="2"/>
            </a:endParaRPr>
          </a:p>
          <a:p>
            <a:pPr eaLnBrk="1" hangingPunct="1"/>
            <a:r>
              <a:rPr lang="en-US" altLang="zh-TW" sz="2800" dirty="0">
                <a:latin typeface="+mj-lt"/>
                <a:sym typeface="Euclid Symbol" pitchFamily="18" charset="2"/>
              </a:rPr>
              <a:t>Similarly, for any t &lt;0,</a:t>
            </a:r>
          </a:p>
          <a:p>
            <a:pPr eaLnBrk="1" hangingPunct="1"/>
            <a:endParaRPr lang="en-US" altLang="zh-TW" sz="2800" dirty="0">
              <a:latin typeface="+mj-lt"/>
              <a:sym typeface="Euclid Symbol" pitchFamily="18" charset="2"/>
            </a:endParaRPr>
          </a:p>
          <a:p>
            <a:pPr eaLnBrk="1" hangingPunct="1"/>
            <a:r>
              <a:rPr lang="en-US" altLang="zh-TW" sz="2800" dirty="0">
                <a:solidFill>
                  <a:srgbClr val="CD0000"/>
                </a:solidFill>
                <a:latin typeface="+mj-lt"/>
              </a:rPr>
              <a:t> </a:t>
            </a:r>
            <a:r>
              <a:rPr lang="en-US" altLang="zh-TW" sz="2800" dirty="0" smtClean="0">
                <a:solidFill>
                  <a:srgbClr val="CD0000"/>
                </a:solidFill>
                <a:latin typeface="+mj-lt"/>
              </a:rPr>
              <a:t> </a:t>
            </a:r>
            <a:r>
              <a:rPr lang="en-US" altLang="zh-TW" sz="2800" dirty="0" err="1" smtClean="0">
                <a:solidFill>
                  <a:srgbClr val="CD0000"/>
                </a:solidFill>
                <a:latin typeface="+mj-lt"/>
              </a:rPr>
              <a:t>Pr</a:t>
            </a:r>
            <a:r>
              <a:rPr lang="en-US" altLang="zh-TW" sz="2800" dirty="0" smtClean="0">
                <a:solidFill>
                  <a:srgbClr val="CD0000"/>
                </a:solidFill>
                <a:latin typeface="+mj-lt"/>
              </a:rPr>
              <a:t>[X </a:t>
            </a:r>
            <a:r>
              <a:rPr lang="en-US" altLang="zh-TW" sz="2800" dirty="0">
                <a:solidFill>
                  <a:srgbClr val="CD0000"/>
                </a:solidFill>
                <a:latin typeface="+mj-lt"/>
                <a:sym typeface="Euclid Symbol" pitchFamily="18" charset="2"/>
              </a:rPr>
              <a:t> </a:t>
            </a:r>
            <a:r>
              <a:rPr lang="en-US" altLang="zh-TW" sz="2800" dirty="0">
                <a:solidFill>
                  <a:srgbClr val="CD0000"/>
                </a:solidFill>
                <a:latin typeface="+mj-lt"/>
              </a:rPr>
              <a:t>a] </a:t>
            </a:r>
            <a:r>
              <a:rPr lang="en-US" altLang="zh-TW" sz="2800" dirty="0" smtClean="0">
                <a:solidFill>
                  <a:srgbClr val="CD0000"/>
                </a:solidFill>
                <a:latin typeface="+mj-lt"/>
              </a:rPr>
              <a:t>= </a:t>
            </a:r>
            <a:r>
              <a:rPr lang="en-US" altLang="zh-TW" sz="2800" dirty="0" err="1">
                <a:solidFill>
                  <a:srgbClr val="CD0000"/>
                </a:solidFill>
                <a:latin typeface="+mj-lt"/>
              </a:rPr>
              <a:t>Pr</a:t>
            </a:r>
            <a:r>
              <a:rPr lang="en-US" altLang="zh-TW" sz="2800" dirty="0">
                <a:solidFill>
                  <a:srgbClr val="CD0000"/>
                </a:solidFill>
                <a:latin typeface="+mj-lt"/>
              </a:rPr>
              <a:t>[</a:t>
            </a:r>
            <a:r>
              <a:rPr lang="en-US" altLang="zh-TW" sz="2800" dirty="0" err="1">
                <a:solidFill>
                  <a:srgbClr val="CD0000"/>
                </a:solidFill>
                <a:latin typeface="+mj-lt"/>
              </a:rPr>
              <a:t>e</a:t>
            </a:r>
            <a:r>
              <a:rPr lang="en-US" altLang="zh-TW" sz="2800" baseline="30000" dirty="0" err="1">
                <a:solidFill>
                  <a:srgbClr val="CD0000"/>
                </a:solidFill>
                <a:latin typeface="+mj-lt"/>
              </a:rPr>
              <a:t>tX</a:t>
            </a:r>
            <a:r>
              <a:rPr lang="en-US" altLang="zh-TW" sz="2800" dirty="0">
                <a:solidFill>
                  <a:srgbClr val="CD0000"/>
                </a:solidFill>
                <a:latin typeface="+mj-lt"/>
              </a:rPr>
              <a:t> </a:t>
            </a:r>
            <a:r>
              <a:rPr lang="en-US" altLang="zh-TW" sz="2800" dirty="0">
                <a:solidFill>
                  <a:srgbClr val="CD0000"/>
                </a:solidFill>
                <a:latin typeface="+mj-lt"/>
                <a:sym typeface="Euclid Symbol" pitchFamily="18" charset="2"/>
              </a:rPr>
              <a:t> e</a:t>
            </a:r>
            <a:r>
              <a:rPr lang="en-US" altLang="zh-TW" sz="2800" baseline="30000" dirty="0">
                <a:solidFill>
                  <a:srgbClr val="CD0000"/>
                </a:solidFill>
                <a:latin typeface="+mj-lt"/>
                <a:sym typeface="Euclid Symbol" pitchFamily="18" charset="2"/>
              </a:rPr>
              <a:t>ta</a:t>
            </a:r>
            <a:r>
              <a:rPr lang="en-US" altLang="zh-TW" sz="2800" dirty="0">
                <a:solidFill>
                  <a:srgbClr val="CD0000"/>
                </a:solidFill>
                <a:latin typeface="+mj-lt"/>
                <a:sym typeface="Euclid Symbol" pitchFamily="18" charset="2"/>
              </a:rPr>
              <a:t>]  </a:t>
            </a:r>
            <a:r>
              <a:rPr lang="en-US" altLang="zh-TW" sz="2800" dirty="0">
                <a:solidFill>
                  <a:srgbClr val="CD0000"/>
                </a:solidFill>
                <a:latin typeface="+mj-lt"/>
                <a:sym typeface="MT Symbol" pitchFamily="82" charset="2"/>
              </a:rPr>
              <a:t>≤ E[</a:t>
            </a:r>
            <a:r>
              <a:rPr lang="en-US" altLang="zh-TW" sz="2800" dirty="0" err="1">
                <a:solidFill>
                  <a:srgbClr val="CD0000"/>
                </a:solidFill>
                <a:latin typeface="+mj-lt"/>
              </a:rPr>
              <a:t>e</a:t>
            </a:r>
            <a:r>
              <a:rPr lang="en-US" altLang="zh-TW" sz="2800" baseline="30000" dirty="0" err="1">
                <a:solidFill>
                  <a:srgbClr val="CD0000"/>
                </a:solidFill>
                <a:latin typeface="+mj-lt"/>
              </a:rPr>
              <a:t>tX</a:t>
            </a:r>
            <a:r>
              <a:rPr lang="en-US" altLang="zh-TW" sz="2800" dirty="0">
                <a:solidFill>
                  <a:srgbClr val="CD0000"/>
                </a:solidFill>
                <a:latin typeface="+mj-lt"/>
                <a:sym typeface="MT Symbol" pitchFamily="82" charset="2"/>
              </a:rPr>
              <a:t> ] / </a:t>
            </a:r>
            <a:r>
              <a:rPr lang="en-US" altLang="zh-TW" sz="2800" dirty="0">
                <a:solidFill>
                  <a:srgbClr val="CD0000"/>
                </a:solidFill>
                <a:latin typeface="+mj-lt"/>
                <a:sym typeface="Euclid Symbol" pitchFamily="18" charset="2"/>
              </a:rPr>
              <a:t>e</a:t>
            </a:r>
            <a:r>
              <a:rPr lang="en-US" altLang="zh-TW" sz="2800" baseline="30000" dirty="0">
                <a:solidFill>
                  <a:srgbClr val="CD0000"/>
                </a:solidFill>
                <a:latin typeface="+mj-lt"/>
                <a:sym typeface="Euclid Symbol" pitchFamily="18" charset="2"/>
              </a:rPr>
              <a:t>ta</a:t>
            </a:r>
          </a:p>
          <a:p>
            <a:pPr eaLnBrk="1" hangingPunct="1"/>
            <a:endParaRPr lang="en-US" altLang="zh-TW" sz="2800" dirty="0">
              <a:latin typeface="+mj-lt"/>
              <a:sym typeface="Euclid Symbol" pitchFamily="18" charset="2"/>
            </a:endParaRPr>
          </a:p>
          <a:p>
            <a:pPr eaLnBrk="1" hangingPunct="1"/>
            <a:r>
              <a:rPr lang="en-US" altLang="zh-TW" sz="2800" dirty="0">
                <a:latin typeface="+mj-lt"/>
                <a:sym typeface="MT Symbol" pitchFamily="82" charset="2"/>
              </a:rPr>
              <a:t>The value of t that minimizes </a:t>
            </a:r>
            <a:r>
              <a:rPr lang="en-US" altLang="zh-TW" sz="2800" dirty="0">
                <a:solidFill>
                  <a:srgbClr val="CD0000"/>
                </a:solidFill>
                <a:latin typeface="+mj-lt"/>
                <a:sym typeface="MT Symbol" pitchFamily="82" charset="2"/>
              </a:rPr>
              <a:t>E[</a:t>
            </a:r>
            <a:r>
              <a:rPr lang="en-US" altLang="zh-TW" sz="2800" dirty="0" err="1">
                <a:solidFill>
                  <a:srgbClr val="CD0000"/>
                </a:solidFill>
                <a:latin typeface="+mj-lt"/>
              </a:rPr>
              <a:t>e</a:t>
            </a:r>
            <a:r>
              <a:rPr lang="en-US" altLang="zh-TW" sz="2800" baseline="30000" dirty="0" err="1">
                <a:solidFill>
                  <a:srgbClr val="CD0000"/>
                </a:solidFill>
                <a:latin typeface="+mj-lt"/>
              </a:rPr>
              <a:t>tX</a:t>
            </a:r>
            <a:r>
              <a:rPr lang="en-US" altLang="zh-TW" sz="2800" dirty="0">
                <a:solidFill>
                  <a:srgbClr val="CD0000"/>
                </a:solidFill>
                <a:latin typeface="+mj-lt"/>
                <a:sym typeface="MT Symbol" pitchFamily="82" charset="2"/>
              </a:rPr>
              <a:t> ] / </a:t>
            </a:r>
            <a:r>
              <a:rPr lang="en-US" altLang="zh-TW" sz="2800" dirty="0">
                <a:solidFill>
                  <a:srgbClr val="CD0000"/>
                </a:solidFill>
                <a:latin typeface="+mj-lt"/>
                <a:sym typeface="Euclid Symbol" pitchFamily="18" charset="2"/>
              </a:rPr>
              <a:t>e</a:t>
            </a:r>
            <a:r>
              <a:rPr lang="en-US" altLang="zh-TW" sz="2800" baseline="30000" dirty="0">
                <a:solidFill>
                  <a:srgbClr val="CD0000"/>
                </a:solidFill>
                <a:latin typeface="+mj-lt"/>
                <a:sym typeface="Euclid Symbol" pitchFamily="18" charset="2"/>
              </a:rPr>
              <a:t>ta </a:t>
            </a:r>
            <a:r>
              <a:rPr lang="en-US" altLang="zh-TW" sz="2800" dirty="0">
                <a:latin typeface="+mj-lt"/>
                <a:sym typeface="Euclid Symbol" pitchFamily="18" charset="2"/>
              </a:rPr>
              <a:t>gives the best possible bounds.</a:t>
            </a:r>
            <a:endParaRPr lang="en-US" altLang="zh-TW" sz="2800" dirty="0">
              <a:latin typeface="+mj-lt"/>
              <a:sym typeface="MT Symbol" pitchFamily="82" charset="2"/>
            </a:endParaRPr>
          </a:p>
          <a:p>
            <a:pPr eaLnBrk="1" hangingPunct="1"/>
            <a:r>
              <a:rPr lang="en-US" altLang="zh-TW" sz="2800" dirty="0">
                <a:latin typeface="+mj-lt"/>
                <a:sym typeface="Euclid Symbol" pitchFamily="18" charset="2"/>
              </a:rPr>
              <a:t>                     </a:t>
            </a:r>
          </a:p>
        </p:txBody>
      </p:sp>
    </p:spTree>
    <p:extLst>
      <p:ext uri="{BB962C8B-B14F-4D97-AF65-F5344CB8AC3E}">
        <p14:creationId xmlns:p14="http://schemas.microsoft.com/office/powerpoint/2010/main" val="6336773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20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a:xfrm>
            <a:off x="427703" y="365125"/>
            <a:ext cx="10926097" cy="1325563"/>
          </a:xfrm>
        </p:spPr>
        <p:txBody>
          <a:bodyPr>
            <a:normAutofit/>
          </a:bodyPr>
          <a:lstStyle/>
          <a:p>
            <a:r>
              <a:rPr lang="en-US" altLang="en-US" sz="4000" dirty="0" err="1">
                <a:solidFill>
                  <a:srgbClr val="CD0000"/>
                </a:solidFill>
              </a:rPr>
              <a:t>Chernoff</a:t>
            </a:r>
            <a:r>
              <a:rPr lang="en-US" altLang="en-US" sz="4000" dirty="0">
                <a:solidFill>
                  <a:srgbClr val="CD0000"/>
                </a:solidFill>
              </a:rPr>
              <a:t> Bounds for Binomial B </a:t>
            </a:r>
            <a:r>
              <a:rPr lang="en-US" altLang="en-US" sz="4000" dirty="0" smtClean="0">
                <a:solidFill>
                  <a:srgbClr val="CD0000"/>
                </a:solidFill>
              </a:rPr>
              <a:t>with </a:t>
            </a:r>
            <a:r>
              <a:rPr lang="en-US" altLang="en-US" sz="4000" dirty="0">
                <a:solidFill>
                  <a:srgbClr val="CD0000"/>
                </a:solidFill>
              </a:rPr>
              <a:t>parameters </a:t>
            </a:r>
            <a:r>
              <a:rPr lang="en-US" altLang="en-US" sz="4000" dirty="0" err="1">
                <a:solidFill>
                  <a:srgbClr val="CD0000"/>
                </a:solidFill>
              </a:rPr>
              <a:t>n,p</a:t>
            </a:r>
            <a:endParaRPr lang="en-US" altLang="en-US" sz="4000" dirty="0">
              <a:solidFill>
                <a:srgbClr val="CD0000"/>
              </a:solidFill>
            </a:endParaRPr>
          </a:p>
        </p:txBody>
      </p:sp>
      <p:sp>
        <p:nvSpPr>
          <p:cNvPr id="241667" name="Rectangle 3"/>
          <p:cNvSpPr>
            <a:spLocks noGrp="1" noChangeArrowheads="1"/>
          </p:cNvSpPr>
          <p:nvPr>
            <p:ph type="body" idx="1"/>
          </p:nvPr>
        </p:nvSpPr>
        <p:spPr>
          <a:xfrm>
            <a:off x="2209800" y="1828800"/>
            <a:ext cx="6553200" cy="4114800"/>
          </a:xfrm>
        </p:spPr>
        <p:txBody>
          <a:bodyPr/>
          <a:lstStyle/>
          <a:p>
            <a:r>
              <a:rPr lang="en-US" altLang="en-US" dirty="0">
                <a:latin typeface="+mj-lt"/>
              </a:rPr>
              <a:t>Above mean x </a:t>
            </a:r>
            <a:r>
              <a:rPr lang="en-US" altLang="en-US" dirty="0">
                <a:latin typeface="+mj-lt"/>
                <a:sym typeface="Symbol" panose="05050102010706020507" pitchFamily="18" charset="2"/>
              </a:rPr>
              <a:t> </a:t>
            </a:r>
          </a:p>
          <a:p>
            <a:pPr>
              <a:buFontTx/>
              <a:buNone/>
            </a:pPr>
            <a:endParaRPr lang="en-US" altLang="en-US" dirty="0"/>
          </a:p>
        </p:txBody>
      </p:sp>
      <p:graphicFrame>
        <p:nvGraphicFramePr>
          <p:cNvPr id="241668" name="Object 4"/>
          <p:cNvGraphicFramePr>
            <a:graphicFrameLocks noChangeAspect="1"/>
          </p:cNvGraphicFramePr>
          <p:nvPr/>
        </p:nvGraphicFramePr>
        <p:xfrm>
          <a:off x="2590800" y="2514601"/>
          <a:ext cx="5988050" cy="3787775"/>
        </p:xfrm>
        <a:graphic>
          <a:graphicData uri="http://schemas.openxmlformats.org/presentationml/2006/ole">
            <mc:AlternateContent xmlns:mc="http://schemas.openxmlformats.org/markup-compatibility/2006">
              <mc:Choice xmlns:v="urn:schemas-microsoft-com:vml" Requires="v">
                <p:oleObj spid="_x0000_s9309" name="Equation" r:id="rId3" imgW="2247840" imgH="1422360" progId="Equation.DSMT4">
                  <p:embed/>
                </p:oleObj>
              </mc:Choice>
              <mc:Fallback>
                <p:oleObj name="Equation" r:id="rId3" imgW="2247840" imgH="14223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2514601"/>
                        <a:ext cx="5988050" cy="3787775"/>
                      </a:xfrm>
                      <a:prstGeom prst="rect">
                        <a:avLst/>
                      </a:prstGeom>
                      <a:solidFill>
                        <a:schemeClr val="bg1"/>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422048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normAutofit/>
          </a:bodyPr>
          <a:lstStyle/>
          <a:p>
            <a:r>
              <a:rPr lang="en-US" sz="4000" dirty="0">
                <a:solidFill>
                  <a:srgbClr val="CD0000"/>
                </a:solidFill>
              </a:rPr>
              <a:t>Alan </a:t>
            </a:r>
            <a:r>
              <a:rPr lang="en-US" sz="4000" dirty="0" smtClean="0">
                <a:solidFill>
                  <a:srgbClr val="CD0000"/>
                </a:solidFill>
              </a:rPr>
              <a:t>Turing</a:t>
            </a:r>
            <a:endParaRPr lang="en-US" altLang="en-US" sz="4000" dirty="0" smtClean="0">
              <a:solidFill>
                <a:srgbClr val="CD0000"/>
              </a:solidFill>
            </a:endParaRPr>
          </a:p>
        </p:txBody>
      </p:sp>
      <p:sp>
        <p:nvSpPr>
          <p:cNvPr id="58371" name="Content Placeholder 2"/>
          <p:cNvSpPr>
            <a:spLocks noGrp="1"/>
          </p:cNvSpPr>
          <p:nvPr>
            <p:ph sz="half" idx="1"/>
          </p:nvPr>
        </p:nvSpPr>
        <p:spPr>
          <a:xfrm>
            <a:off x="711200" y="1524000"/>
            <a:ext cx="5681134" cy="4525963"/>
          </a:xfrm>
        </p:spPr>
        <p:txBody>
          <a:bodyPr>
            <a:noAutofit/>
          </a:bodyPr>
          <a:lstStyle/>
          <a:p>
            <a:pPr eaLnBrk="1" hangingPunct="1">
              <a:buFont typeface="Arial" panose="020B0604020202020204" pitchFamily="34" charset="0"/>
              <a:buNone/>
            </a:pPr>
            <a:r>
              <a:rPr lang="en-US" altLang="en-US" sz="2400" dirty="0">
                <a:latin typeface="+mj-lt"/>
                <a:cs typeface="Arial" panose="020B0604020202020204" pitchFamily="34" charset="0"/>
              </a:rPr>
              <a:t>       In 1950 Alan Turing published a landmark paper in which he speculated about the possibility of creating machines with true intelligence.</a:t>
            </a:r>
            <a:r>
              <a:rPr lang="en-US" altLang="en-US" sz="2400" baseline="30000" dirty="0">
                <a:latin typeface="+mj-lt"/>
                <a:cs typeface="Arial" panose="020B0604020202020204" pitchFamily="34" charset="0"/>
              </a:rPr>
              <a:t> </a:t>
            </a:r>
            <a:r>
              <a:rPr lang="en-US" altLang="en-US" sz="2400" dirty="0">
                <a:latin typeface="+mj-lt"/>
                <a:cs typeface="Arial" panose="020B0604020202020204" pitchFamily="34" charset="0"/>
              </a:rPr>
              <a:t>He noted that "intelligence" is difficult to define and devised his famous Turing Test. If a machine could carry on a conversation (over a teletype) that was indistinguishable from a conversation with a human being, then the machine could be called "intelligent</a:t>
            </a:r>
            <a:r>
              <a:rPr lang="en-US" altLang="en-US" sz="2400" dirty="0" smtClean="0">
                <a:latin typeface="+mj-lt"/>
                <a:cs typeface="Arial" panose="020B0604020202020204" pitchFamily="34" charset="0"/>
              </a:rPr>
              <a:t>."</a:t>
            </a:r>
            <a:endParaRPr lang="en-US" altLang="en-US" sz="2400" dirty="0">
              <a:latin typeface="+mj-lt"/>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7934" y="861483"/>
            <a:ext cx="4292600" cy="5575300"/>
          </a:xfrm>
          <a:prstGeom prst="rect">
            <a:avLst/>
          </a:prstGeom>
        </p:spPr>
      </p:pic>
    </p:spTree>
    <p:extLst>
      <p:ext uri="{BB962C8B-B14F-4D97-AF65-F5344CB8AC3E}">
        <p14:creationId xmlns:p14="http://schemas.microsoft.com/office/powerpoint/2010/main" val="6397827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280219" y="365125"/>
            <a:ext cx="11073581" cy="1325563"/>
          </a:xfrm>
        </p:spPr>
        <p:txBody>
          <a:bodyPr>
            <a:normAutofit/>
          </a:bodyPr>
          <a:lstStyle/>
          <a:p>
            <a:r>
              <a:rPr lang="en-US" altLang="en-US" sz="4000" dirty="0" err="1">
                <a:solidFill>
                  <a:srgbClr val="CD0000"/>
                </a:solidFill>
              </a:rPr>
              <a:t>Chernoff</a:t>
            </a:r>
            <a:r>
              <a:rPr lang="en-US" altLang="en-US" sz="4000" dirty="0">
                <a:solidFill>
                  <a:srgbClr val="CD0000"/>
                </a:solidFill>
              </a:rPr>
              <a:t> Bounds for Binomial B </a:t>
            </a:r>
            <a:r>
              <a:rPr lang="en-US" altLang="en-US" sz="4000" dirty="0" smtClean="0">
                <a:solidFill>
                  <a:srgbClr val="CD0000"/>
                </a:solidFill>
              </a:rPr>
              <a:t>with </a:t>
            </a:r>
            <a:r>
              <a:rPr lang="en-US" altLang="en-US" sz="4000" dirty="0">
                <a:solidFill>
                  <a:srgbClr val="CD0000"/>
                </a:solidFill>
              </a:rPr>
              <a:t>parameters </a:t>
            </a:r>
            <a:r>
              <a:rPr lang="en-US" altLang="en-US" sz="4000" dirty="0" err="1" smtClean="0">
                <a:solidFill>
                  <a:srgbClr val="CD0000"/>
                </a:solidFill>
              </a:rPr>
              <a:t>n,p</a:t>
            </a:r>
            <a:endParaRPr lang="en-US" altLang="en-US" sz="4000" dirty="0">
              <a:solidFill>
                <a:srgbClr val="CD0000"/>
              </a:solidFill>
            </a:endParaRPr>
          </a:p>
        </p:txBody>
      </p:sp>
      <p:sp>
        <p:nvSpPr>
          <p:cNvPr id="242691" name="Rectangle 3"/>
          <p:cNvSpPr>
            <a:spLocks noGrp="1" noChangeArrowheads="1"/>
          </p:cNvSpPr>
          <p:nvPr>
            <p:ph type="body" idx="1"/>
          </p:nvPr>
        </p:nvSpPr>
        <p:spPr>
          <a:xfrm>
            <a:off x="2209800" y="1828800"/>
            <a:ext cx="6553200" cy="4114800"/>
          </a:xfrm>
        </p:spPr>
        <p:txBody>
          <a:bodyPr/>
          <a:lstStyle/>
          <a:p>
            <a:r>
              <a:rPr lang="en-US" altLang="en-US" dirty="0">
                <a:latin typeface="+mj-lt"/>
              </a:rPr>
              <a:t>Below mean x </a:t>
            </a:r>
            <a:r>
              <a:rPr lang="en-US" altLang="en-US" dirty="0">
                <a:latin typeface="+mj-lt"/>
                <a:sym typeface="Symbol" panose="05050102010706020507" pitchFamily="18" charset="2"/>
              </a:rPr>
              <a:t> </a:t>
            </a:r>
          </a:p>
          <a:p>
            <a:pPr>
              <a:buFontTx/>
              <a:buNone/>
            </a:pPr>
            <a:endParaRPr lang="en-US" altLang="en-US" dirty="0"/>
          </a:p>
        </p:txBody>
      </p:sp>
      <p:graphicFrame>
        <p:nvGraphicFramePr>
          <p:cNvPr id="242692" name="Object 4"/>
          <p:cNvGraphicFramePr>
            <a:graphicFrameLocks noChangeAspect="1"/>
          </p:cNvGraphicFramePr>
          <p:nvPr/>
        </p:nvGraphicFramePr>
        <p:xfrm>
          <a:off x="3200401" y="2743201"/>
          <a:ext cx="3451225" cy="1825625"/>
        </p:xfrm>
        <a:graphic>
          <a:graphicData uri="http://schemas.openxmlformats.org/presentationml/2006/ole">
            <mc:AlternateContent xmlns:mc="http://schemas.openxmlformats.org/markup-compatibility/2006">
              <mc:Choice xmlns:v="urn:schemas-microsoft-com:vml" Requires="v">
                <p:oleObj spid="_x0000_s10333" name="Equation" r:id="rId3" imgW="1295280" imgH="685800" progId="Equation.DSMT4">
                  <p:embed/>
                </p:oleObj>
              </mc:Choice>
              <mc:Fallback>
                <p:oleObj name="Equation" r:id="rId3" imgW="1295280" imgH="685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1" y="2743201"/>
                        <a:ext cx="3451225" cy="1825625"/>
                      </a:xfrm>
                      <a:prstGeom prst="rect">
                        <a:avLst/>
                      </a:prstGeom>
                      <a:solidFill>
                        <a:schemeClr val="bg1"/>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385088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dirty="0">
                <a:solidFill>
                  <a:srgbClr val="CD0000"/>
                </a:solidFill>
              </a:rPr>
              <a:t>Pattern Matching </a:t>
            </a:r>
          </a:p>
        </p:txBody>
      </p:sp>
      <p:sp>
        <p:nvSpPr>
          <p:cNvPr id="194563" name="Rectangle 3"/>
          <p:cNvSpPr>
            <a:spLocks noGrp="1" noChangeArrowheads="1"/>
          </p:cNvSpPr>
          <p:nvPr>
            <p:ph type="body" idx="1"/>
          </p:nvPr>
        </p:nvSpPr>
        <p:spPr>
          <a:xfrm>
            <a:off x="1148686" y="1586553"/>
            <a:ext cx="9671714" cy="4525963"/>
          </a:xfrm>
        </p:spPr>
        <p:txBody>
          <a:bodyPr>
            <a:normAutofit/>
          </a:bodyPr>
          <a:lstStyle/>
          <a:p>
            <a:r>
              <a:rPr lang="en-US" dirty="0">
                <a:latin typeface="+mj-lt"/>
              </a:rPr>
              <a:t>In computer science, </a:t>
            </a:r>
            <a:r>
              <a:rPr lang="en-US" b="1" dirty="0">
                <a:latin typeface="+mj-lt"/>
              </a:rPr>
              <a:t>pattern matching</a:t>
            </a:r>
            <a:r>
              <a:rPr lang="en-US" dirty="0">
                <a:latin typeface="+mj-lt"/>
              </a:rPr>
              <a:t> is the act of checking a given sequence of tokens for the presence of the constituents of </a:t>
            </a:r>
            <a:r>
              <a:rPr lang="en-US" dirty="0" err="1">
                <a:latin typeface="+mj-lt"/>
              </a:rPr>
              <a:t>some</a:t>
            </a:r>
            <a:r>
              <a:rPr lang="en-US" b="1" dirty="0" err="1">
                <a:latin typeface="+mj-lt"/>
              </a:rPr>
              <a:t>pattern</a:t>
            </a:r>
            <a:r>
              <a:rPr lang="en-US" dirty="0">
                <a:latin typeface="+mj-lt"/>
              </a:rPr>
              <a:t>. In contrast to </a:t>
            </a:r>
            <a:r>
              <a:rPr lang="en-US" b="1" dirty="0">
                <a:latin typeface="+mj-lt"/>
              </a:rPr>
              <a:t>pattern</a:t>
            </a:r>
            <a:r>
              <a:rPr lang="en-US" dirty="0">
                <a:latin typeface="+mj-lt"/>
              </a:rPr>
              <a:t> recognition, the </a:t>
            </a:r>
            <a:r>
              <a:rPr lang="en-US" b="1" dirty="0">
                <a:latin typeface="+mj-lt"/>
              </a:rPr>
              <a:t>match</a:t>
            </a:r>
            <a:r>
              <a:rPr lang="en-US" dirty="0">
                <a:latin typeface="+mj-lt"/>
              </a:rPr>
              <a:t> usually has to be exact. The </a:t>
            </a:r>
            <a:r>
              <a:rPr lang="en-US" b="1" dirty="0">
                <a:latin typeface="+mj-lt"/>
              </a:rPr>
              <a:t>patterns</a:t>
            </a:r>
            <a:r>
              <a:rPr lang="en-US" dirty="0">
                <a:latin typeface="+mj-lt"/>
              </a:rPr>
              <a:t> generally have the form of either sequences or tree structures.</a:t>
            </a:r>
            <a:endParaRPr lang="en-US" i="1" dirty="0">
              <a:latin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5080" y="3849534"/>
            <a:ext cx="6332220" cy="2318962"/>
          </a:xfrm>
          <a:prstGeom prst="rect">
            <a:avLst/>
          </a:prstGeom>
        </p:spPr>
      </p:pic>
    </p:spTree>
    <p:extLst>
      <p:ext uri="{BB962C8B-B14F-4D97-AF65-F5344CB8AC3E}">
        <p14:creationId xmlns:p14="http://schemas.microsoft.com/office/powerpoint/2010/main" val="33165731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normAutofit/>
          </a:bodyPr>
          <a:lstStyle/>
          <a:p>
            <a:pPr eaLnBrk="1" hangingPunct="1"/>
            <a:r>
              <a:rPr lang="en-US" altLang="en-US" sz="4000" dirty="0" smtClean="0">
                <a:solidFill>
                  <a:srgbClr val="CD0000"/>
                </a:solidFill>
              </a:rPr>
              <a:t>Pattern Matching Algorithms</a:t>
            </a:r>
          </a:p>
        </p:txBody>
      </p:sp>
      <p:sp>
        <p:nvSpPr>
          <p:cNvPr id="10243" name="Content Placeholder 2"/>
          <p:cNvSpPr>
            <a:spLocks noGrp="1"/>
          </p:cNvSpPr>
          <p:nvPr>
            <p:ph idx="1"/>
          </p:nvPr>
        </p:nvSpPr>
        <p:spPr/>
        <p:txBody>
          <a:bodyPr/>
          <a:lstStyle/>
          <a:p>
            <a:pPr eaLnBrk="1" hangingPunct="1"/>
            <a:r>
              <a:rPr lang="en-US" altLang="en-US" dirty="0" smtClean="0">
                <a:latin typeface="+mj-lt"/>
              </a:rPr>
              <a:t>Naïve Approach</a:t>
            </a:r>
          </a:p>
          <a:p>
            <a:pPr lvl="1" eaLnBrk="1" hangingPunct="1"/>
            <a:r>
              <a:rPr lang="en-US" altLang="en-US" dirty="0" smtClean="0">
                <a:latin typeface="+mj-lt"/>
              </a:rPr>
              <a:t>Compare pattern to text at each location.</a:t>
            </a:r>
          </a:p>
          <a:p>
            <a:pPr lvl="1" eaLnBrk="1" hangingPunct="1"/>
            <a:r>
              <a:rPr lang="en-US" altLang="en-US" i="1" dirty="0" smtClean="0">
                <a:latin typeface="+mj-lt"/>
              </a:rPr>
              <a:t>O(</a:t>
            </a:r>
            <a:r>
              <a:rPr lang="en-US" altLang="en-US" i="1" dirty="0" err="1" smtClean="0">
                <a:latin typeface="+mj-lt"/>
              </a:rPr>
              <a:t>mn</a:t>
            </a:r>
            <a:r>
              <a:rPr lang="en-US" altLang="en-US" i="1" dirty="0" smtClean="0">
                <a:latin typeface="+mj-lt"/>
              </a:rPr>
              <a:t>)</a:t>
            </a:r>
            <a:r>
              <a:rPr lang="en-US" altLang="en-US" dirty="0" smtClean="0">
                <a:latin typeface="+mj-lt"/>
              </a:rPr>
              <a:t> time.</a:t>
            </a:r>
          </a:p>
          <a:p>
            <a:pPr eaLnBrk="1" hangingPunct="1"/>
            <a:endParaRPr lang="en-US" altLang="en-US" dirty="0" smtClean="0">
              <a:latin typeface="+mj-lt"/>
            </a:endParaRPr>
          </a:p>
          <a:p>
            <a:pPr eaLnBrk="1" hangingPunct="1"/>
            <a:r>
              <a:rPr lang="en-US" altLang="en-US" dirty="0" smtClean="0">
                <a:latin typeface="+mj-lt"/>
              </a:rPr>
              <a:t>More efficient algorithms utilize information from previous comparisons.</a:t>
            </a:r>
          </a:p>
          <a:p>
            <a:pPr>
              <a:buFontTx/>
              <a:buChar char="-"/>
            </a:pPr>
            <a:r>
              <a:rPr lang="th-TH" altLang="en-US" dirty="0" smtClean="0">
                <a:latin typeface="+mj-lt"/>
              </a:rPr>
              <a:t>Boyer-Moore Algorithm</a:t>
            </a:r>
            <a:endParaRPr lang="en-US" altLang="en-US" dirty="0" smtClean="0">
              <a:latin typeface="+mj-lt"/>
            </a:endParaRPr>
          </a:p>
          <a:p>
            <a:pPr>
              <a:buFontTx/>
              <a:buChar char="-"/>
            </a:pPr>
            <a:r>
              <a:rPr lang="en-US" altLang="en-US" dirty="0">
                <a:latin typeface="+mj-lt"/>
              </a:rPr>
              <a:t>Knuth-Morris-Pratt’s algorithm</a:t>
            </a:r>
            <a:endParaRPr lang="en-US" altLang="en-US" dirty="0" smtClean="0">
              <a:latin typeface="+mj-lt"/>
            </a:endParaRPr>
          </a:p>
          <a:p>
            <a:pPr>
              <a:buFontTx/>
              <a:buChar char="-"/>
            </a:pPr>
            <a:endParaRPr lang="en-US" altLang="en-US" dirty="0" smtClean="0">
              <a:latin typeface="+mj-lt"/>
            </a:endParaRPr>
          </a:p>
        </p:txBody>
      </p:sp>
    </p:spTree>
    <p:extLst>
      <p:ext uri="{BB962C8B-B14F-4D97-AF65-F5344CB8AC3E}">
        <p14:creationId xmlns:p14="http://schemas.microsoft.com/office/powerpoint/2010/main" val="21412114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243">
                                            <p:txEl>
                                              <p:pRg st="4" end="4"/>
                                            </p:txEl>
                                          </p:spTgt>
                                        </p:tgtEl>
                                        <p:attrNameLst>
                                          <p:attrName>style.visibility</p:attrName>
                                        </p:attrNameLst>
                                      </p:cBhvr>
                                      <p:to>
                                        <p:strVal val="visible"/>
                                      </p:to>
                                    </p:set>
                                    <p:anim calcmode="lin" valueType="num">
                                      <p:cBhvr additive="base">
                                        <p:cTn id="7" dur="500" fill="hold"/>
                                        <p:tgtEl>
                                          <p:spTgt spid="1024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4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43">
                                            <p:txEl>
                                              <p:pRg st="5" end="5"/>
                                            </p:txEl>
                                          </p:spTgt>
                                        </p:tgtEl>
                                        <p:attrNameLst>
                                          <p:attrName>style.visibility</p:attrName>
                                        </p:attrNameLst>
                                      </p:cBhvr>
                                      <p:to>
                                        <p:strVal val="visible"/>
                                      </p:to>
                                    </p:set>
                                    <p:anim calcmode="lin" valueType="num">
                                      <p:cBhvr additive="base">
                                        <p:cTn id="13" dur="500" fill="hold"/>
                                        <p:tgtEl>
                                          <p:spTgt spid="1024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24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43">
                                            <p:txEl>
                                              <p:pRg st="6" end="6"/>
                                            </p:txEl>
                                          </p:spTgt>
                                        </p:tgtEl>
                                        <p:attrNameLst>
                                          <p:attrName>style.visibility</p:attrName>
                                        </p:attrNameLst>
                                      </p:cBhvr>
                                      <p:to>
                                        <p:strVal val="visible"/>
                                      </p:to>
                                    </p:set>
                                    <p:anim calcmode="lin" valueType="num">
                                      <p:cBhvr additive="base">
                                        <p:cTn id="19" dur="500" fill="hold"/>
                                        <p:tgtEl>
                                          <p:spTgt spid="1024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24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dirty="0">
                <a:solidFill>
                  <a:srgbClr val="CD0000"/>
                </a:solidFill>
              </a:rPr>
              <a:t>Markov Chains</a:t>
            </a:r>
          </a:p>
        </p:txBody>
      </p:sp>
      <p:sp>
        <p:nvSpPr>
          <p:cNvPr id="194563" name="Rectangle 3"/>
          <p:cNvSpPr>
            <a:spLocks noGrp="1" noChangeArrowheads="1"/>
          </p:cNvSpPr>
          <p:nvPr>
            <p:ph type="body" idx="1"/>
          </p:nvPr>
        </p:nvSpPr>
        <p:spPr>
          <a:xfrm>
            <a:off x="1389986" y="1690688"/>
            <a:ext cx="8350914" cy="4525963"/>
          </a:xfrm>
        </p:spPr>
        <p:txBody>
          <a:bodyPr>
            <a:normAutofit/>
          </a:bodyPr>
          <a:lstStyle/>
          <a:p>
            <a:pPr marL="0" indent="0">
              <a:buNone/>
            </a:pPr>
            <a:r>
              <a:rPr lang="en-US" dirty="0">
                <a:latin typeface="+mj-lt"/>
              </a:rPr>
              <a:t>A </a:t>
            </a:r>
            <a:r>
              <a:rPr lang="en-US" b="1" dirty="0">
                <a:latin typeface="+mj-lt"/>
              </a:rPr>
              <a:t>Markov chain</a:t>
            </a:r>
            <a:r>
              <a:rPr lang="en-US" dirty="0">
                <a:latin typeface="+mj-lt"/>
              </a:rPr>
              <a:t> (</a:t>
            </a:r>
            <a:r>
              <a:rPr lang="en-US" b="1" dirty="0">
                <a:latin typeface="+mj-lt"/>
              </a:rPr>
              <a:t>discrete-time Markov chain</a:t>
            </a:r>
            <a:r>
              <a:rPr lang="en-US" dirty="0">
                <a:latin typeface="+mj-lt"/>
              </a:rPr>
              <a:t> or </a:t>
            </a:r>
            <a:r>
              <a:rPr lang="en-US" b="1" dirty="0" smtClean="0">
                <a:latin typeface="+mj-lt"/>
              </a:rPr>
              <a:t>DTMC</a:t>
            </a:r>
            <a:r>
              <a:rPr lang="en-US" dirty="0" smtClean="0">
                <a:latin typeface="+mj-lt"/>
              </a:rPr>
              <a:t>), </a:t>
            </a:r>
            <a:r>
              <a:rPr lang="en-US" dirty="0">
                <a:latin typeface="+mj-lt"/>
              </a:rPr>
              <a:t>named after </a:t>
            </a:r>
            <a:r>
              <a:rPr lang="en-US" dirty="0">
                <a:latin typeface="+mj-lt"/>
                <a:hlinkClick r:id="rId3" tooltip="Andrey Markov"/>
              </a:rPr>
              <a:t>Andrey Markov</a:t>
            </a:r>
            <a:r>
              <a:rPr lang="en-US" dirty="0">
                <a:latin typeface="+mj-lt"/>
              </a:rPr>
              <a:t>, is a </a:t>
            </a:r>
            <a:r>
              <a:rPr lang="en-US" dirty="0">
                <a:latin typeface="+mj-lt"/>
                <a:hlinkClick r:id="rId4" tooltip="Stochastic process"/>
              </a:rPr>
              <a:t>random process</a:t>
            </a:r>
            <a:r>
              <a:rPr lang="en-US" dirty="0">
                <a:latin typeface="+mj-lt"/>
              </a:rPr>
              <a:t> that undergoes transitions from one state to another on a </a:t>
            </a:r>
            <a:r>
              <a:rPr lang="en-US" dirty="0">
                <a:latin typeface="+mj-lt"/>
                <a:hlinkClick r:id="rId5" tooltip="State space"/>
              </a:rPr>
              <a:t>state space</a:t>
            </a:r>
            <a:r>
              <a:rPr lang="en-US" dirty="0" smtClean="0">
                <a:latin typeface="+mj-lt"/>
              </a:rPr>
              <a:t>. That is, </a:t>
            </a:r>
            <a:r>
              <a:rPr lang="en-US" dirty="0">
                <a:latin typeface="+mj-lt"/>
              </a:rPr>
              <a:t>a stochastic model describing a sequence of possible events in which the probability of each event depends only on the state attained in the previous event.</a:t>
            </a:r>
            <a:endParaRPr lang="en-US" i="1" dirty="0">
              <a:latin typeface="+mj-lt"/>
            </a:endParaRPr>
          </a:p>
        </p:txBody>
      </p:sp>
    </p:spTree>
    <p:extLst>
      <p:ext uri="{BB962C8B-B14F-4D97-AF65-F5344CB8AC3E}">
        <p14:creationId xmlns:p14="http://schemas.microsoft.com/office/powerpoint/2010/main" val="28490055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1905000" y="1468380"/>
            <a:ext cx="8686800" cy="2308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dirty="0">
                <a:latin typeface="+mj-lt"/>
              </a:rPr>
              <a:t>Many real-world systems contain uncertainty and </a:t>
            </a:r>
          </a:p>
          <a:p>
            <a:r>
              <a:rPr lang="en-US" altLang="en-US" dirty="0">
                <a:latin typeface="+mj-lt"/>
              </a:rPr>
              <a:t>	evolve over time.  </a:t>
            </a:r>
          </a:p>
          <a:p>
            <a:endParaRPr lang="en-US" altLang="en-US" dirty="0">
              <a:latin typeface="+mj-lt"/>
            </a:endParaRPr>
          </a:p>
          <a:p>
            <a:r>
              <a:rPr lang="en-US" altLang="en-US" dirty="0">
                <a:latin typeface="+mj-lt"/>
              </a:rPr>
              <a:t>Stochastic processes (and Markov chains)</a:t>
            </a:r>
          </a:p>
          <a:p>
            <a:r>
              <a:rPr lang="en-US" altLang="en-US" dirty="0">
                <a:latin typeface="+mj-lt"/>
              </a:rPr>
              <a:t>	are probability models for such systems.</a:t>
            </a:r>
          </a:p>
          <a:p>
            <a:endParaRPr lang="en-US" altLang="en-US" dirty="0">
              <a:latin typeface="+mj-lt"/>
            </a:endParaRPr>
          </a:p>
        </p:txBody>
      </p:sp>
      <p:sp>
        <p:nvSpPr>
          <p:cNvPr id="17411" name="Rectangle 4"/>
          <p:cNvSpPr>
            <a:spLocks noGrp="1" noChangeArrowheads="1"/>
          </p:cNvSpPr>
          <p:nvPr>
            <p:ph type="title"/>
          </p:nvPr>
        </p:nvSpPr>
        <p:spPr>
          <a:xfrm>
            <a:off x="1397000" y="333465"/>
            <a:ext cx="7772400" cy="762000"/>
          </a:xfrm>
        </p:spPr>
        <p:txBody>
          <a:bodyPr>
            <a:normAutofit/>
          </a:bodyPr>
          <a:lstStyle/>
          <a:p>
            <a:r>
              <a:rPr lang="en-US" altLang="en-US" sz="4000" dirty="0" smtClean="0">
                <a:solidFill>
                  <a:srgbClr val="CD0000"/>
                </a:solidFill>
              </a:rPr>
              <a:t>Discrete – Time Markov Chains</a:t>
            </a:r>
          </a:p>
        </p:txBody>
      </p:sp>
      <p:sp>
        <p:nvSpPr>
          <p:cNvPr id="2054" name="Rectangle 6"/>
          <p:cNvSpPr>
            <a:spLocks noChangeArrowheads="1"/>
          </p:cNvSpPr>
          <p:nvPr/>
        </p:nvSpPr>
        <p:spPr bwMode="auto">
          <a:xfrm>
            <a:off x="2019300" y="3776704"/>
            <a:ext cx="7874000"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dirty="0">
                <a:latin typeface="+mj-lt"/>
              </a:rPr>
              <a:t>A </a:t>
            </a:r>
            <a:r>
              <a:rPr lang="en-US" altLang="en-US" dirty="0">
                <a:solidFill>
                  <a:schemeClr val="accent1"/>
                </a:solidFill>
                <a:latin typeface="+mj-lt"/>
              </a:rPr>
              <a:t>discrete-time stochastic process</a:t>
            </a:r>
            <a:r>
              <a:rPr lang="en-US" altLang="en-US" dirty="0">
                <a:latin typeface="+mj-lt"/>
              </a:rPr>
              <a:t> </a:t>
            </a:r>
          </a:p>
          <a:p>
            <a:r>
              <a:rPr lang="en-US" altLang="en-US" dirty="0">
                <a:latin typeface="+mj-lt"/>
              </a:rPr>
              <a:t>	is a sequence of random variables </a:t>
            </a:r>
          </a:p>
          <a:p>
            <a:r>
              <a:rPr lang="en-US" altLang="en-US" dirty="0">
                <a:latin typeface="+mj-lt"/>
              </a:rPr>
              <a:t>	</a:t>
            </a:r>
            <a:r>
              <a:rPr lang="en-US" altLang="en-US" i="1" dirty="0">
                <a:latin typeface="+mj-lt"/>
              </a:rPr>
              <a:t>X</a:t>
            </a:r>
            <a:r>
              <a:rPr lang="en-US" altLang="en-US" baseline="-25000" dirty="0">
                <a:latin typeface="+mj-lt"/>
              </a:rPr>
              <a:t>0</a:t>
            </a:r>
            <a:r>
              <a:rPr lang="en-US" altLang="en-US" dirty="0">
                <a:latin typeface="+mj-lt"/>
              </a:rPr>
              <a:t>, </a:t>
            </a:r>
            <a:r>
              <a:rPr lang="en-US" altLang="en-US" i="1" dirty="0">
                <a:latin typeface="+mj-lt"/>
              </a:rPr>
              <a:t>X</a:t>
            </a:r>
            <a:r>
              <a:rPr lang="en-US" altLang="en-US" baseline="-25000" dirty="0">
                <a:latin typeface="+mj-lt"/>
              </a:rPr>
              <a:t>1</a:t>
            </a:r>
            <a:r>
              <a:rPr lang="en-US" altLang="en-US" dirty="0">
                <a:latin typeface="+mj-lt"/>
              </a:rPr>
              <a:t>, </a:t>
            </a:r>
            <a:r>
              <a:rPr lang="en-US" altLang="en-US" i="1" dirty="0">
                <a:latin typeface="+mj-lt"/>
              </a:rPr>
              <a:t>X</a:t>
            </a:r>
            <a:r>
              <a:rPr lang="en-US" altLang="en-US" baseline="-25000" dirty="0">
                <a:latin typeface="+mj-lt"/>
              </a:rPr>
              <a:t>2</a:t>
            </a:r>
            <a:r>
              <a:rPr lang="en-US" altLang="en-US" dirty="0">
                <a:latin typeface="+mj-lt"/>
              </a:rPr>
              <a:t>, . . .  typically denoted by { </a:t>
            </a:r>
            <a:r>
              <a:rPr lang="en-US" altLang="en-US" i="1" dirty="0" err="1">
                <a:latin typeface="+mj-lt"/>
              </a:rPr>
              <a:t>X</a:t>
            </a:r>
            <a:r>
              <a:rPr lang="en-US" altLang="en-US" i="1" baseline="-25000" dirty="0" err="1">
                <a:latin typeface="+mj-lt"/>
              </a:rPr>
              <a:t>n</a:t>
            </a:r>
            <a:r>
              <a:rPr lang="en-US" altLang="en-US" baseline="-25000" dirty="0">
                <a:latin typeface="+mj-lt"/>
              </a:rPr>
              <a:t> </a:t>
            </a:r>
            <a:r>
              <a:rPr lang="en-US" altLang="en-US" dirty="0">
                <a:latin typeface="+mj-lt"/>
              </a:rPr>
              <a:t>}.</a:t>
            </a:r>
          </a:p>
        </p:txBody>
      </p:sp>
    </p:spTree>
    <p:extLst>
      <p:ext uri="{BB962C8B-B14F-4D97-AF65-F5344CB8AC3E}">
        <p14:creationId xmlns:p14="http://schemas.microsoft.com/office/powerpoint/2010/main" val="23687403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Text Box 4"/>
          <p:cNvSpPr txBox="1">
            <a:spLocks noChangeArrowheads="1"/>
          </p:cNvSpPr>
          <p:nvPr/>
        </p:nvSpPr>
        <p:spPr bwMode="auto">
          <a:xfrm>
            <a:off x="1498600" y="1535114"/>
            <a:ext cx="8877300" cy="4524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50000"/>
              </a:spcAft>
            </a:pPr>
            <a:r>
              <a:rPr lang="en-US" altLang="en-US" dirty="0">
                <a:latin typeface="+mj-lt"/>
              </a:rPr>
              <a:t>A stochastic process { </a:t>
            </a:r>
            <a:r>
              <a:rPr lang="en-US" altLang="en-US" i="1" dirty="0" err="1">
                <a:latin typeface="+mj-lt"/>
              </a:rPr>
              <a:t>X</a:t>
            </a:r>
            <a:r>
              <a:rPr lang="en-US" altLang="en-US" i="1" baseline="-25000" dirty="0" err="1">
                <a:latin typeface="+mj-lt"/>
              </a:rPr>
              <a:t>n</a:t>
            </a:r>
            <a:r>
              <a:rPr lang="en-US" altLang="en-US" baseline="-25000" dirty="0">
                <a:latin typeface="+mj-lt"/>
              </a:rPr>
              <a:t> </a:t>
            </a:r>
            <a:r>
              <a:rPr lang="en-US" altLang="en-US" dirty="0">
                <a:latin typeface="+mj-lt"/>
              </a:rPr>
              <a:t>} is called a </a:t>
            </a:r>
            <a:r>
              <a:rPr lang="en-US" altLang="en-US" dirty="0">
                <a:solidFill>
                  <a:schemeClr val="accent1"/>
                </a:solidFill>
                <a:latin typeface="+mj-lt"/>
              </a:rPr>
              <a:t>Markov chain</a:t>
            </a:r>
            <a:r>
              <a:rPr lang="en-US" altLang="en-US" dirty="0">
                <a:latin typeface="+mj-lt"/>
              </a:rPr>
              <a:t> if </a:t>
            </a:r>
          </a:p>
          <a:p>
            <a:r>
              <a:rPr lang="en-US" altLang="en-US" dirty="0" err="1">
                <a:latin typeface="+mj-lt"/>
              </a:rPr>
              <a:t>Pr</a:t>
            </a:r>
            <a:r>
              <a:rPr lang="en-US" altLang="en-US" dirty="0">
                <a:latin typeface="+mj-lt"/>
              </a:rPr>
              <a:t>{ </a:t>
            </a:r>
            <a:r>
              <a:rPr lang="en-US" altLang="en-US" i="1" dirty="0">
                <a:latin typeface="+mj-lt"/>
              </a:rPr>
              <a:t>X</a:t>
            </a:r>
            <a:r>
              <a:rPr lang="en-US" altLang="en-US" i="1" baseline="-25000" dirty="0">
                <a:latin typeface="+mj-lt"/>
              </a:rPr>
              <a:t>n</a:t>
            </a:r>
            <a:r>
              <a:rPr lang="en-US" altLang="en-US" baseline="-25000" dirty="0">
                <a:latin typeface="+mj-lt"/>
              </a:rPr>
              <a:t>+1</a:t>
            </a:r>
            <a:r>
              <a:rPr lang="en-US" altLang="en-US" dirty="0">
                <a:latin typeface="+mj-lt"/>
              </a:rPr>
              <a:t> = </a:t>
            </a:r>
            <a:r>
              <a:rPr lang="en-US" altLang="en-US" i="1" dirty="0">
                <a:latin typeface="+mj-lt"/>
              </a:rPr>
              <a:t>j</a:t>
            </a:r>
            <a:r>
              <a:rPr lang="en-US" altLang="en-US" dirty="0">
                <a:latin typeface="+mj-lt"/>
              </a:rPr>
              <a:t>  | </a:t>
            </a:r>
            <a:r>
              <a:rPr lang="en-US" altLang="en-US" i="1" dirty="0">
                <a:latin typeface="+mj-lt"/>
              </a:rPr>
              <a:t>X</a:t>
            </a:r>
            <a:r>
              <a:rPr lang="en-US" altLang="en-US" baseline="-25000" dirty="0">
                <a:latin typeface="+mj-lt"/>
              </a:rPr>
              <a:t>0</a:t>
            </a:r>
            <a:r>
              <a:rPr lang="en-US" altLang="en-US" dirty="0">
                <a:latin typeface="+mj-lt"/>
              </a:rPr>
              <a:t> = </a:t>
            </a:r>
            <a:r>
              <a:rPr lang="en-US" altLang="en-US" i="1" dirty="0">
                <a:latin typeface="+mj-lt"/>
              </a:rPr>
              <a:t>k</a:t>
            </a:r>
            <a:r>
              <a:rPr lang="en-US" altLang="en-US" baseline="-25000" dirty="0">
                <a:latin typeface="+mj-lt"/>
              </a:rPr>
              <a:t>0</a:t>
            </a:r>
            <a:r>
              <a:rPr lang="en-US" altLang="en-US" dirty="0">
                <a:latin typeface="+mj-lt"/>
              </a:rPr>
              <a:t>, . . . , </a:t>
            </a:r>
            <a:r>
              <a:rPr lang="en-US" altLang="en-US" i="1" dirty="0">
                <a:latin typeface="+mj-lt"/>
              </a:rPr>
              <a:t>X</a:t>
            </a:r>
            <a:r>
              <a:rPr lang="en-US" altLang="en-US" i="1" baseline="-25000" dirty="0">
                <a:latin typeface="+mj-lt"/>
              </a:rPr>
              <a:t>n</a:t>
            </a:r>
            <a:r>
              <a:rPr lang="en-US" altLang="en-US" baseline="-25000" dirty="0">
                <a:latin typeface="+mj-lt"/>
              </a:rPr>
              <a:t>-1</a:t>
            </a:r>
            <a:r>
              <a:rPr lang="en-US" altLang="en-US" dirty="0">
                <a:latin typeface="+mj-lt"/>
              </a:rPr>
              <a:t> = </a:t>
            </a:r>
            <a:r>
              <a:rPr lang="en-US" altLang="en-US" i="1" dirty="0">
                <a:latin typeface="+mj-lt"/>
              </a:rPr>
              <a:t>k</a:t>
            </a:r>
            <a:r>
              <a:rPr lang="en-US" altLang="en-US" i="1" baseline="-25000" dirty="0">
                <a:latin typeface="+mj-lt"/>
              </a:rPr>
              <a:t>n</a:t>
            </a:r>
            <a:r>
              <a:rPr lang="en-US" altLang="en-US" baseline="-25000" dirty="0">
                <a:latin typeface="+mj-lt"/>
              </a:rPr>
              <a:t>-1</a:t>
            </a:r>
            <a:r>
              <a:rPr lang="en-US" altLang="en-US" dirty="0">
                <a:latin typeface="+mj-lt"/>
              </a:rPr>
              <a:t>, </a:t>
            </a:r>
            <a:r>
              <a:rPr lang="en-US" altLang="en-US" i="1" dirty="0" err="1">
                <a:latin typeface="+mj-lt"/>
              </a:rPr>
              <a:t>X</a:t>
            </a:r>
            <a:r>
              <a:rPr lang="en-US" altLang="en-US" i="1" baseline="-25000" dirty="0" err="1">
                <a:latin typeface="+mj-lt"/>
              </a:rPr>
              <a:t>n</a:t>
            </a:r>
            <a:r>
              <a:rPr lang="en-US" altLang="en-US" dirty="0">
                <a:latin typeface="+mj-lt"/>
              </a:rPr>
              <a:t> = </a:t>
            </a:r>
            <a:r>
              <a:rPr lang="en-US" altLang="en-US" i="1" dirty="0" err="1">
                <a:latin typeface="+mj-lt"/>
              </a:rPr>
              <a:t>i</a:t>
            </a:r>
            <a:r>
              <a:rPr lang="en-US" altLang="en-US" dirty="0">
                <a:latin typeface="+mj-lt"/>
              </a:rPr>
              <a:t> }</a:t>
            </a:r>
          </a:p>
          <a:p>
            <a:endParaRPr lang="en-US" altLang="en-US" dirty="0">
              <a:latin typeface="+mj-lt"/>
            </a:endParaRPr>
          </a:p>
          <a:p>
            <a:r>
              <a:rPr lang="en-US" altLang="en-US" dirty="0">
                <a:latin typeface="+mj-lt"/>
              </a:rPr>
              <a:t> 	= </a:t>
            </a:r>
            <a:r>
              <a:rPr lang="en-US" altLang="en-US" dirty="0" err="1">
                <a:latin typeface="+mj-lt"/>
              </a:rPr>
              <a:t>Pr</a:t>
            </a:r>
            <a:r>
              <a:rPr lang="en-US" altLang="en-US" dirty="0">
                <a:latin typeface="+mj-lt"/>
              </a:rPr>
              <a:t>{ </a:t>
            </a:r>
            <a:r>
              <a:rPr lang="en-US" altLang="en-US" i="1" dirty="0">
                <a:latin typeface="+mj-lt"/>
              </a:rPr>
              <a:t>X</a:t>
            </a:r>
            <a:r>
              <a:rPr lang="en-US" altLang="en-US" i="1" baseline="-25000" dirty="0">
                <a:latin typeface="+mj-lt"/>
              </a:rPr>
              <a:t>n</a:t>
            </a:r>
            <a:r>
              <a:rPr lang="en-US" altLang="en-US" baseline="-25000" dirty="0">
                <a:latin typeface="+mj-lt"/>
              </a:rPr>
              <a:t>+1</a:t>
            </a:r>
            <a:r>
              <a:rPr lang="en-US" altLang="en-US" dirty="0">
                <a:latin typeface="+mj-lt"/>
              </a:rPr>
              <a:t> = </a:t>
            </a:r>
            <a:r>
              <a:rPr lang="en-US" altLang="en-US" i="1" dirty="0">
                <a:latin typeface="+mj-lt"/>
              </a:rPr>
              <a:t>j</a:t>
            </a:r>
            <a:r>
              <a:rPr lang="en-US" altLang="en-US" dirty="0">
                <a:latin typeface="+mj-lt"/>
              </a:rPr>
              <a:t> |</a:t>
            </a:r>
            <a:r>
              <a:rPr lang="en-US" altLang="en-US" baseline="-25000" dirty="0">
                <a:latin typeface="+mj-lt"/>
              </a:rPr>
              <a:t> </a:t>
            </a:r>
            <a:r>
              <a:rPr lang="en-US" altLang="en-US" i="1" dirty="0" err="1">
                <a:latin typeface="+mj-lt"/>
              </a:rPr>
              <a:t>X</a:t>
            </a:r>
            <a:r>
              <a:rPr lang="en-US" altLang="en-US" i="1" baseline="-25000" dirty="0" err="1">
                <a:latin typeface="+mj-lt"/>
              </a:rPr>
              <a:t>n</a:t>
            </a:r>
            <a:r>
              <a:rPr lang="en-US" altLang="en-US" dirty="0">
                <a:latin typeface="+mj-lt"/>
              </a:rPr>
              <a:t> = </a:t>
            </a:r>
            <a:r>
              <a:rPr lang="en-US" altLang="en-US" i="1" dirty="0" err="1">
                <a:latin typeface="+mj-lt"/>
              </a:rPr>
              <a:t>i</a:t>
            </a:r>
            <a:r>
              <a:rPr lang="en-US" altLang="en-US" dirty="0">
                <a:latin typeface="+mj-lt"/>
              </a:rPr>
              <a:t> }     </a:t>
            </a:r>
            <a:r>
              <a:rPr lang="en-US" altLang="en-US" b="1" dirty="0">
                <a:solidFill>
                  <a:schemeClr val="accent2"/>
                </a:solidFill>
                <a:latin typeface="+mj-lt"/>
                <a:sym typeface="Symbol" panose="05050102010706020507" pitchFamily="18" charset="2"/>
              </a:rPr>
              <a:t></a:t>
            </a:r>
            <a:r>
              <a:rPr lang="en-US" altLang="en-US" b="1" dirty="0">
                <a:solidFill>
                  <a:schemeClr val="accent2"/>
                </a:solidFill>
                <a:latin typeface="+mj-lt"/>
              </a:rPr>
              <a:t> </a:t>
            </a:r>
            <a:r>
              <a:rPr lang="en-US" altLang="en-US" dirty="0">
                <a:solidFill>
                  <a:schemeClr val="accent2"/>
                </a:solidFill>
                <a:latin typeface="+mj-lt"/>
              </a:rPr>
              <a:t>transition probabilities</a:t>
            </a:r>
          </a:p>
          <a:p>
            <a:r>
              <a:rPr lang="en-US" altLang="en-US" dirty="0">
                <a:latin typeface="+mj-lt"/>
              </a:rPr>
              <a:t> </a:t>
            </a:r>
          </a:p>
          <a:p>
            <a:r>
              <a:rPr lang="en-US" altLang="en-US" dirty="0">
                <a:latin typeface="+mj-lt"/>
              </a:rPr>
              <a:t>	for every   </a:t>
            </a:r>
            <a:r>
              <a:rPr lang="en-US" altLang="en-US" i="1" dirty="0" err="1">
                <a:latin typeface="+mj-lt"/>
              </a:rPr>
              <a:t>i</a:t>
            </a:r>
            <a:r>
              <a:rPr lang="en-US" altLang="en-US" dirty="0">
                <a:latin typeface="+mj-lt"/>
              </a:rPr>
              <a:t>, </a:t>
            </a:r>
            <a:r>
              <a:rPr lang="en-US" altLang="en-US" i="1" dirty="0">
                <a:latin typeface="+mj-lt"/>
              </a:rPr>
              <a:t>j</a:t>
            </a:r>
            <a:r>
              <a:rPr lang="en-US" altLang="en-US" dirty="0">
                <a:latin typeface="+mj-lt"/>
              </a:rPr>
              <a:t>, </a:t>
            </a:r>
            <a:r>
              <a:rPr lang="en-US" altLang="en-US" i="1" dirty="0">
                <a:latin typeface="+mj-lt"/>
              </a:rPr>
              <a:t>k</a:t>
            </a:r>
            <a:r>
              <a:rPr lang="en-US" altLang="en-US" baseline="-25000" dirty="0">
                <a:latin typeface="+mj-lt"/>
              </a:rPr>
              <a:t>0</a:t>
            </a:r>
            <a:r>
              <a:rPr lang="en-US" altLang="en-US" dirty="0">
                <a:latin typeface="+mj-lt"/>
              </a:rPr>
              <a:t>, . . . , </a:t>
            </a:r>
            <a:r>
              <a:rPr lang="en-US" altLang="en-US" i="1" dirty="0">
                <a:latin typeface="+mj-lt"/>
              </a:rPr>
              <a:t>k</a:t>
            </a:r>
            <a:r>
              <a:rPr lang="en-US" altLang="en-US" i="1" baseline="-25000" dirty="0">
                <a:latin typeface="+mj-lt"/>
              </a:rPr>
              <a:t>n</a:t>
            </a:r>
            <a:r>
              <a:rPr lang="en-US" altLang="en-US" baseline="-25000" dirty="0">
                <a:latin typeface="+mj-lt"/>
              </a:rPr>
              <a:t>-1 </a:t>
            </a:r>
            <a:r>
              <a:rPr lang="en-US" altLang="en-US" dirty="0">
                <a:latin typeface="+mj-lt"/>
              </a:rPr>
              <a:t>and for every </a:t>
            </a:r>
            <a:r>
              <a:rPr lang="en-US" altLang="en-US" i="1" dirty="0">
                <a:latin typeface="+mj-lt"/>
              </a:rPr>
              <a:t>n</a:t>
            </a:r>
            <a:r>
              <a:rPr lang="en-US" altLang="en-US" dirty="0">
                <a:latin typeface="+mj-lt"/>
              </a:rPr>
              <a:t>. </a:t>
            </a:r>
          </a:p>
          <a:p>
            <a:endParaRPr lang="en-US" altLang="en-US" dirty="0">
              <a:latin typeface="+mj-lt"/>
            </a:endParaRPr>
          </a:p>
          <a:p>
            <a:r>
              <a:rPr lang="en-US" altLang="en-US" dirty="0">
                <a:solidFill>
                  <a:schemeClr val="accent1"/>
                </a:solidFill>
                <a:latin typeface="+mj-lt"/>
              </a:rPr>
              <a:t>Discrete time</a:t>
            </a:r>
            <a:r>
              <a:rPr lang="en-US" altLang="en-US" dirty="0">
                <a:latin typeface="+mj-lt"/>
              </a:rPr>
              <a:t> means </a:t>
            </a:r>
            <a:r>
              <a:rPr lang="en-US" altLang="en-US" i="1" dirty="0">
                <a:latin typeface="+mj-lt"/>
              </a:rPr>
              <a:t>n</a:t>
            </a:r>
            <a:r>
              <a:rPr lang="en-US" altLang="en-US" dirty="0">
                <a:latin typeface="+mj-lt"/>
              </a:rPr>
              <a:t> </a:t>
            </a:r>
            <a:r>
              <a:rPr lang="en-US" altLang="en-US" dirty="0">
                <a:latin typeface="+mj-lt"/>
                <a:sym typeface="Symbol" panose="05050102010706020507" pitchFamily="18" charset="2"/>
              </a:rPr>
              <a:t></a:t>
            </a:r>
            <a:r>
              <a:rPr lang="en-US" altLang="en-US" dirty="0">
                <a:latin typeface="+mj-lt"/>
              </a:rPr>
              <a:t> </a:t>
            </a:r>
            <a:r>
              <a:rPr lang="en-US" altLang="en-US" i="1" dirty="0">
                <a:latin typeface="+mj-lt"/>
              </a:rPr>
              <a:t>N</a:t>
            </a:r>
            <a:r>
              <a:rPr lang="en-US" altLang="en-US" dirty="0">
                <a:latin typeface="+mj-lt"/>
              </a:rPr>
              <a:t> = { 0, 1, 2, . . . }.</a:t>
            </a:r>
          </a:p>
          <a:p>
            <a:endParaRPr lang="en-US" altLang="en-US" dirty="0">
              <a:latin typeface="+mj-lt"/>
            </a:endParaRPr>
          </a:p>
          <a:p>
            <a:r>
              <a:rPr lang="en-US" altLang="en-US" dirty="0">
                <a:latin typeface="+mj-lt"/>
              </a:rPr>
              <a:t>The </a:t>
            </a:r>
            <a:r>
              <a:rPr lang="en-US" altLang="en-US" dirty="0">
                <a:solidFill>
                  <a:schemeClr val="accent1"/>
                </a:solidFill>
                <a:latin typeface="+mj-lt"/>
              </a:rPr>
              <a:t>future</a:t>
            </a:r>
            <a:r>
              <a:rPr lang="en-US" altLang="en-US" dirty="0">
                <a:latin typeface="+mj-lt"/>
              </a:rPr>
              <a:t> behavior of the system depends </a:t>
            </a:r>
            <a:r>
              <a:rPr lang="en-US" altLang="en-US" dirty="0">
                <a:solidFill>
                  <a:schemeClr val="accent1"/>
                </a:solidFill>
                <a:latin typeface="+mj-lt"/>
              </a:rPr>
              <a:t>only</a:t>
            </a:r>
            <a:r>
              <a:rPr lang="en-US" altLang="en-US" dirty="0">
                <a:latin typeface="+mj-lt"/>
              </a:rPr>
              <a:t> on the </a:t>
            </a:r>
          </a:p>
          <a:p>
            <a:pPr>
              <a:lnSpc>
                <a:spcPct val="150000"/>
              </a:lnSpc>
            </a:pPr>
            <a:r>
              <a:rPr lang="en-US" altLang="en-US" dirty="0">
                <a:latin typeface="+mj-lt"/>
              </a:rPr>
              <a:t>current state </a:t>
            </a:r>
            <a:r>
              <a:rPr lang="en-US" altLang="en-US" i="1" dirty="0" err="1">
                <a:latin typeface="+mj-lt"/>
              </a:rPr>
              <a:t>i</a:t>
            </a:r>
            <a:r>
              <a:rPr lang="en-US" altLang="en-US" dirty="0">
                <a:latin typeface="+mj-lt"/>
              </a:rPr>
              <a:t> and not on any of the previous states.</a:t>
            </a:r>
          </a:p>
        </p:txBody>
      </p:sp>
      <p:sp>
        <p:nvSpPr>
          <p:cNvPr id="19459" name="Rectangle 11"/>
          <p:cNvSpPr>
            <a:spLocks noGrp="1" noChangeArrowheads="1"/>
          </p:cNvSpPr>
          <p:nvPr>
            <p:ph type="title"/>
          </p:nvPr>
        </p:nvSpPr>
        <p:spPr/>
        <p:txBody>
          <a:bodyPr>
            <a:normAutofit/>
          </a:bodyPr>
          <a:lstStyle/>
          <a:p>
            <a:r>
              <a:rPr lang="en-US" altLang="en-US" sz="4000" dirty="0" smtClean="0">
                <a:solidFill>
                  <a:srgbClr val="CD0000"/>
                </a:solidFill>
              </a:rPr>
              <a:t>Markov Chain Definition</a:t>
            </a:r>
          </a:p>
        </p:txBody>
      </p:sp>
    </p:spTree>
    <p:extLst>
      <p:ext uri="{BB962C8B-B14F-4D97-AF65-F5344CB8AC3E}">
        <p14:creationId xmlns:p14="http://schemas.microsoft.com/office/powerpoint/2010/main" val="30742297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00">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0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2"/>
          <p:cNvSpPr txBox="1">
            <a:spLocks noChangeArrowheads="1"/>
          </p:cNvSpPr>
          <p:nvPr/>
        </p:nvSpPr>
        <p:spPr bwMode="auto">
          <a:xfrm>
            <a:off x="1582696" y="2146300"/>
            <a:ext cx="8132803" cy="180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Aft>
                <a:spcPct val="50000"/>
              </a:spcAft>
            </a:pPr>
            <a:r>
              <a:rPr lang="en-US" altLang="en-US" sz="2800" dirty="0" err="1">
                <a:latin typeface="+mj-lt"/>
              </a:rPr>
              <a:t>Pr</a:t>
            </a:r>
            <a:r>
              <a:rPr lang="en-US" altLang="en-US" sz="2800" dirty="0">
                <a:latin typeface="+mj-lt"/>
              </a:rPr>
              <a:t>{ </a:t>
            </a:r>
            <a:r>
              <a:rPr lang="en-US" altLang="en-US" sz="2800" i="1" dirty="0">
                <a:latin typeface="+mj-lt"/>
              </a:rPr>
              <a:t>X</a:t>
            </a:r>
            <a:r>
              <a:rPr lang="en-US" altLang="en-US" sz="2800" i="1" baseline="-25000" dirty="0">
                <a:latin typeface="+mj-lt"/>
              </a:rPr>
              <a:t>n</a:t>
            </a:r>
            <a:r>
              <a:rPr lang="en-US" altLang="en-US" sz="2800" baseline="-25000" dirty="0">
                <a:latin typeface="+mj-lt"/>
              </a:rPr>
              <a:t>+1 </a:t>
            </a:r>
            <a:r>
              <a:rPr lang="en-US" altLang="en-US" sz="2800" dirty="0">
                <a:latin typeface="+mj-lt"/>
              </a:rPr>
              <a:t>= </a:t>
            </a:r>
            <a:r>
              <a:rPr lang="en-US" altLang="en-US" sz="2800" i="1" dirty="0">
                <a:latin typeface="+mj-lt"/>
              </a:rPr>
              <a:t>j</a:t>
            </a:r>
            <a:r>
              <a:rPr lang="en-US" altLang="en-US" sz="2800" dirty="0">
                <a:latin typeface="+mj-lt"/>
              </a:rPr>
              <a:t> |</a:t>
            </a:r>
            <a:r>
              <a:rPr lang="en-US" altLang="en-US" sz="2800" baseline="-25000" dirty="0">
                <a:latin typeface="+mj-lt"/>
              </a:rPr>
              <a:t>  </a:t>
            </a:r>
            <a:r>
              <a:rPr lang="en-US" altLang="en-US" sz="2800" i="1" dirty="0" err="1">
                <a:latin typeface="+mj-lt"/>
              </a:rPr>
              <a:t>X</a:t>
            </a:r>
            <a:r>
              <a:rPr lang="en-US" altLang="en-US" sz="2800" i="1" baseline="-25000" dirty="0" err="1">
                <a:latin typeface="+mj-lt"/>
              </a:rPr>
              <a:t>n</a:t>
            </a:r>
            <a:r>
              <a:rPr lang="en-US" altLang="en-US" sz="2800" dirty="0">
                <a:latin typeface="+mj-lt"/>
              </a:rPr>
              <a:t> = </a:t>
            </a:r>
            <a:r>
              <a:rPr lang="en-US" altLang="en-US" sz="2800" i="1" dirty="0" err="1">
                <a:latin typeface="+mj-lt"/>
              </a:rPr>
              <a:t>i</a:t>
            </a:r>
            <a:r>
              <a:rPr lang="en-US" altLang="en-US" sz="2800" dirty="0">
                <a:latin typeface="+mj-lt"/>
              </a:rPr>
              <a:t> } = </a:t>
            </a:r>
            <a:r>
              <a:rPr lang="en-US" altLang="en-US" sz="2800" dirty="0" err="1">
                <a:latin typeface="+mj-lt"/>
              </a:rPr>
              <a:t>Pr</a:t>
            </a:r>
            <a:r>
              <a:rPr lang="en-US" altLang="en-US" sz="2800" dirty="0">
                <a:latin typeface="+mj-lt"/>
              </a:rPr>
              <a:t>{ </a:t>
            </a:r>
            <a:r>
              <a:rPr lang="en-US" altLang="en-US" sz="2800" i="1" dirty="0">
                <a:latin typeface="+mj-lt"/>
              </a:rPr>
              <a:t>X</a:t>
            </a:r>
            <a:r>
              <a:rPr lang="en-US" altLang="en-US" sz="2800" baseline="-25000" dirty="0">
                <a:latin typeface="+mj-lt"/>
              </a:rPr>
              <a:t>1 </a:t>
            </a:r>
            <a:r>
              <a:rPr lang="en-US" altLang="en-US" sz="2800" dirty="0">
                <a:latin typeface="+mj-lt"/>
              </a:rPr>
              <a:t>= </a:t>
            </a:r>
            <a:r>
              <a:rPr lang="en-US" altLang="en-US" sz="2800" i="1" dirty="0">
                <a:latin typeface="+mj-lt"/>
              </a:rPr>
              <a:t>j</a:t>
            </a:r>
            <a:r>
              <a:rPr lang="en-US" altLang="en-US" sz="2800" dirty="0">
                <a:latin typeface="+mj-lt"/>
              </a:rPr>
              <a:t> |</a:t>
            </a:r>
            <a:r>
              <a:rPr lang="en-US" altLang="en-US" sz="2800" baseline="-25000" dirty="0">
                <a:latin typeface="+mj-lt"/>
              </a:rPr>
              <a:t> </a:t>
            </a:r>
            <a:r>
              <a:rPr lang="en-US" altLang="en-US" sz="2800" i="1" dirty="0">
                <a:latin typeface="+mj-lt"/>
              </a:rPr>
              <a:t>X</a:t>
            </a:r>
            <a:r>
              <a:rPr lang="en-US" altLang="en-US" sz="2800" baseline="-25000" dirty="0">
                <a:latin typeface="+mj-lt"/>
              </a:rPr>
              <a:t>0</a:t>
            </a:r>
            <a:r>
              <a:rPr lang="en-US" altLang="en-US" sz="2800" dirty="0">
                <a:latin typeface="+mj-lt"/>
              </a:rPr>
              <a:t> = </a:t>
            </a:r>
            <a:r>
              <a:rPr lang="en-US" altLang="en-US" sz="2800" i="1" dirty="0" err="1">
                <a:latin typeface="+mj-lt"/>
              </a:rPr>
              <a:t>i</a:t>
            </a:r>
            <a:r>
              <a:rPr lang="en-US" altLang="en-US" sz="2800" dirty="0">
                <a:latin typeface="+mj-lt"/>
              </a:rPr>
              <a:t> }  for all </a:t>
            </a:r>
            <a:r>
              <a:rPr lang="en-US" altLang="en-US" sz="2800" i="1" dirty="0">
                <a:latin typeface="+mj-lt"/>
              </a:rPr>
              <a:t>n</a:t>
            </a:r>
          </a:p>
          <a:p>
            <a:pPr algn="ctr">
              <a:spcAft>
                <a:spcPct val="50000"/>
              </a:spcAft>
            </a:pPr>
            <a:r>
              <a:rPr lang="en-US" altLang="en-US" sz="2800" dirty="0">
                <a:latin typeface="+mj-lt"/>
              </a:rPr>
              <a:t>(They don’t change over time) </a:t>
            </a:r>
          </a:p>
          <a:p>
            <a:pPr algn="ctr"/>
            <a:r>
              <a:rPr lang="en-US" altLang="en-US" sz="2800" dirty="0">
                <a:latin typeface="+mj-lt"/>
              </a:rPr>
              <a:t>We will </a:t>
            </a:r>
            <a:r>
              <a:rPr lang="en-US" altLang="en-US" sz="2800" dirty="0">
                <a:solidFill>
                  <a:schemeClr val="accent1"/>
                </a:solidFill>
                <a:latin typeface="+mj-lt"/>
              </a:rPr>
              <a:t>only</a:t>
            </a:r>
            <a:r>
              <a:rPr lang="en-US" altLang="en-US" sz="2800" dirty="0">
                <a:latin typeface="+mj-lt"/>
              </a:rPr>
              <a:t> consider stationary Markov chains.</a:t>
            </a:r>
          </a:p>
        </p:txBody>
      </p:sp>
      <p:sp>
        <p:nvSpPr>
          <p:cNvPr id="2053" name="Rectangle 38"/>
          <p:cNvSpPr>
            <a:spLocks noGrp="1" noChangeArrowheads="1"/>
          </p:cNvSpPr>
          <p:nvPr>
            <p:ph type="title"/>
          </p:nvPr>
        </p:nvSpPr>
        <p:spPr>
          <a:xfrm>
            <a:off x="1582696" y="596900"/>
            <a:ext cx="8153400" cy="762000"/>
          </a:xfrm>
        </p:spPr>
        <p:txBody>
          <a:bodyPr>
            <a:normAutofit/>
          </a:bodyPr>
          <a:lstStyle/>
          <a:p>
            <a:r>
              <a:rPr lang="en-US" altLang="en-US" sz="4000" dirty="0" smtClean="0">
                <a:solidFill>
                  <a:srgbClr val="CD0000"/>
                </a:solidFill>
              </a:rPr>
              <a:t>Stationary Transition Probabilities</a:t>
            </a:r>
          </a:p>
        </p:txBody>
      </p:sp>
    </p:spTree>
    <p:extLst>
      <p:ext uri="{BB962C8B-B14F-4D97-AF65-F5344CB8AC3E}">
        <p14:creationId xmlns:p14="http://schemas.microsoft.com/office/powerpoint/2010/main" val="29798930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a:xfrm>
            <a:off x="828675" y="284104"/>
            <a:ext cx="10515600" cy="1325563"/>
          </a:xfrm>
        </p:spPr>
        <p:txBody>
          <a:bodyPr>
            <a:normAutofit/>
          </a:bodyPr>
          <a:lstStyle/>
          <a:p>
            <a:pPr algn="l"/>
            <a:r>
              <a:rPr lang="en-US" altLang="en-US" sz="4000" dirty="0">
                <a:solidFill>
                  <a:srgbClr val="CD0000"/>
                </a:solidFill>
              </a:rPr>
              <a:t>Markov Process</a:t>
            </a:r>
          </a:p>
        </p:txBody>
      </p:sp>
      <p:sp>
        <p:nvSpPr>
          <p:cNvPr id="263171" name="Text Box 3"/>
          <p:cNvSpPr txBox="1">
            <a:spLocks noChangeArrowheads="1"/>
          </p:cNvSpPr>
          <p:nvPr/>
        </p:nvSpPr>
        <p:spPr bwMode="auto">
          <a:xfrm>
            <a:off x="2046288" y="2173288"/>
            <a:ext cx="7315200" cy="369332"/>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54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a:latin typeface="Times New Roman" panose="02020603050405020304" pitchFamily="18" charset="0"/>
            </a:endParaRPr>
          </a:p>
        </p:txBody>
      </p:sp>
      <p:sp>
        <p:nvSpPr>
          <p:cNvPr id="263173" name="Text Box 5"/>
          <p:cNvSpPr txBox="1">
            <a:spLocks noChangeArrowheads="1"/>
          </p:cNvSpPr>
          <p:nvPr/>
        </p:nvSpPr>
        <p:spPr bwMode="auto">
          <a:xfrm>
            <a:off x="838200" y="1348582"/>
            <a:ext cx="10020300" cy="830997"/>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54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latin typeface="+mj-lt"/>
              </a:rPr>
              <a:t>• </a:t>
            </a:r>
            <a:r>
              <a:rPr lang="en-US" altLang="en-US" sz="2400" dirty="0">
                <a:solidFill>
                  <a:srgbClr val="993300"/>
                </a:solidFill>
                <a:latin typeface="+mj-lt"/>
              </a:rPr>
              <a:t>Markov Property:</a:t>
            </a:r>
            <a:r>
              <a:rPr lang="en-US" altLang="en-US" sz="2400" dirty="0">
                <a:latin typeface="+mj-lt"/>
              </a:rPr>
              <a:t> The state of the system at time </a:t>
            </a:r>
            <a:r>
              <a:rPr lang="en-US" altLang="en-US" sz="2400" i="1" dirty="0">
                <a:latin typeface="+mj-lt"/>
                <a:cs typeface="Times New Roman" panose="02020603050405020304" pitchFamily="18" charset="0"/>
              </a:rPr>
              <a:t>t</a:t>
            </a:r>
            <a:r>
              <a:rPr lang="en-US" altLang="en-US" sz="2400" dirty="0">
                <a:latin typeface="+mj-lt"/>
                <a:cs typeface="Times New Roman" panose="02020603050405020304" pitchFamily="18" charset="0"/>
              </a:rPr>
              <a:t>+1</a:t>
            </a:r>
            <a:r>
              <a:rPr lang="en-US" altLang="en-US" sz="2400" dirty="0">
                <a:latin typeface="+mj-lt"/>
              </a:rPr>
              <a:t> depends only on the state of the system at time </a:t>
            </a:r>
            <a:r>
              <a:rPr lang="en-US" altLang="en-US" sz="2400" i="1" dirty="0">
                <a:latin typeface="+mj-lt"/>
                <a:cs typeface="Times New Roman" panose="02020603050405020304" pitchFamily="18" charset="0"/>
              </a:rPr>
              <a:t>t</a:t>
            </a:r>
          </a:p>
        </p:txBody>
      </p:sp>
      <p:grpSp>
        <p:nvGrpSpPr>
          <p:cNvPr id="263190" name="Group 22"/>
          <p:cNvGrpSpPr>
            <a:grpSpLocks/>
          </p:cNvGrpSpPr>
          <p:nvPr/>
        </p:nvGrpSpPr>
        <p:grpSpPr bwMode="auto">
          <a:xfrm>
            <a:off x="2749550" y="3235325"/>
            <a:ext cx="6089650" cy="528638"/>
            <a:chOff x="772" y="2190"/>
            <a:chExt cx="3836" cy="333"/>
          </a:xfrm>
        </p:grpSpPr>
        <p:sp>
          <p:nvSpPr>
            <p:cNvPr id="263174" name="Oval 6"/>
            <p:cNvSpPr>
              <a:spLocks noChangeArrowheads="1"/>
            </p:cNvSpPr>
            <p:nvPr/>
          </p:nvSpPr>
          <p:spPr bwMode="auto">
            <a:xfrm>
              <a:off x="772" y="2201"/>
              <a:ext cx="386" cy="320"/>
            </a:xfrm>
            <a:prstGeom prst="ellipse">
              <a:avLst/>
            </a:prstGeom>
            <a:solidFill>
              <a:srgbClr val="FF9966"/>
            </a:solidFill>
            <a:ln w="254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i="1">
                  <a:latin typeface="Times New Roman" panose="02020603050405020304" pitchFamily="18" charset="0"/>
                </a:rPr>
                <a:t>X</a:t>
              </a:r>
              <a:r>
                <a:rPr lang="en-US" altLang="en-US" sz="2000" baseline="-25000">
                  <a:latin typeface="Times New Roman" panose="02020603050405020304" pitchFamily="18" charset="0"/>
                </a:rPr>
                <a:t>1</a:t>
              </a:r>
            </a:p>
          </p:txBody>
        </p:sp>
        <p:sp>
          <p:nvSpPr>
            <p:cNvPr id="263175" name="Oval 7"/>
            <p:cNvSpPr>
              <a:spLocks noChangeArrowheads="1"/>
            </p:cNvSpPr>
            <p:nvPr/>
          </p:nvSpPr>
          <p:spPr bwMode="auto">
            <a:xfrm>
              <a:off x="1640" y="2190"/>
              <a:ext cx="386" cy="320"/>
            </a:xfrm>
            <a:prstGeom prst="ellipse">
              <a:avLst/>
            </a:prstGeom>
            <a:solidFill>
              <a:srgbClr val="FF9966"/>
            </a:solidFill>
            <a:ln w="254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altLang="en-US" sz="2000" i="1">
                  <a:latin typeface="Times New Roman" panose="02020603050405020304" pitchFamily="18" charset="0"/>
                </a:rPr>
                <a:t>X</a:t>
              </a:r>
              <a:r>
                <a:rPr lang="en-US" altLang="en-US" sz="2000" baseline="-25000">
                  <a:latin typeface="Times New Roman" panose="02020603050405020304" pitchFamily="18" charset="0"/>
                </a:rPr>
                <a:t>2</a:t>
              </a:r>
            </a:p>
          </p:txBody>
        </p:sp>
        <p:sp>
          <p:nvSpPr>
            <p:cNvPr id="263176" name="Oval 8"/>
            <p:cNvSpPr>
              <a:spLocks noChangeArrowheads="1"/>
            </p:cNvSpPr>
            <p:nvPr/>
          </p:nvSpPr>
          <p:spPr bwMode="auto">
            <a:xfrm>
              <a:off x="2488" y="2199"/>
              <a:ext cx="386" cy="320"/>
            </a:xfrm>
            <a:prstGeom prst="ellipse">
              <a:avLst/>
            </a:prstGeom>
            <a:solidFill>
              <a:srgbClr val="FF9966"/>
            </a:solidFill>
            <a:ln w="254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altLang="en-US" sz="2000" i="1">
                  <a:latin typeface="Times New Roman" panose="02020603050405020304" pitchFamily="18" charset="0"/>
                </a:rPr>
                <a:t>X</a:t>
              </a:r>
              <a:r>
                <a:rPr lang="en-US" altLang="en-US" sz="2000" baseline="-25000">
                  <a:latin typeface="Times New Roman" panose="02020603050405020304" pitchFamily="18" charset="0"/>
                </a:rPr>
                <a:t>3</a:t>
              </a:r>
            </a:p>
          </p:txBody>
        </p:sp>
        <p:sp>
          <p:nvSpPr>
            <p:cNvPr id="263177" name="Oval 9"/>
            <p:cNvSpPr>
              <a:spLocks noChangeArrowheads="1"/>
            </p:cNvSpPr>
            <p:nvPr/>
          </p:nvSpPr>
          <p:spPr bwMode="auto">
            <a:xfrm>
              <a:off x="3343" y="2198"/>
              <a:ext cx="386" cy="320"/>
            </a:xfrm>
            <a:prstGeom prst="ellipse">
              <a:avLst/>
            </a:prstGeom>
            <a:solidFill>
              <a:srgbClr val="FF9966"/>
            </a:solidFill>
            <a:ln w="254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altLang="en-US" sz="2000" i="1">
                  <a:latin typeface="Times New Roman" panose="02020603050405020304" pitchFamily="18" charset="0"/>
                </a:rPr>
                <a:t>X</a:t>
              </a:r>
              <a:r>
                <a:rPr lang="en-US" altLang="en-US" sz="2000" baseline="-25000">
                  <a:latin typeface="Times New Roman" panose="02020603050405020304" pitchFamily="18" charset="0"/>
                </a:rPr>
                <a:t>4</a:t>
              </a:r>
            </a:p>
          </p:txBody>
        </p:sp>
        <p:sp>
          <p:nvSpPr>
            <p:cNvPr id="263178" name="Oval 10"/>
            <p:cNvSpPr>
              <a:spLocks noChangeArrowheads="1"/>
            </p:cNvSpPr>
            <p:nvPr/>
          </p:nvSpPr>
          <p:spPr bwMode="auto">
            <a:xfrm>
              <a:off x="4222" y="2203"/>
              <a:ext cx="386" cy="320"/>
            </a:xfrm>
            <a:prstGeom prst="ellipse">
              <a:avLst/>
            </a:prstGeom>
            <a:solidFill>
              <a:srgbClr val="FF9966"/>
            </a:solidFill>
            <a:ln w="254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a:r>
                <a:rPr lang="en-US" altLang="en-US" sz="2000" i="1">
                  <a:latin typeface="Times New Roman" panose="02020603050405020304" pitchFamily="18" charset="0"/>
                </a:rPr>
                <a:t>X</a:t>
              </a:r>
              <a:r>
                <a:rPr lang="en-US" altLang="en-US" sz="2000" baseline="-25000">
                  <a:latin typeface="Times New Roman" panose="02020603050405020304" pitchFamily="18" charset="0"/>
                </a:rPr>
                <a:t>5</a:t>
              </a:r>
            </a:p>
          </p:txBody>
        </p:sp>
        <p:cxnSp>
          <p:nvCxnSpPr>
            <p:cNvPr id="263180" name="AutoShape 12"/>
            <p:cNvCxnSpPr>
              <a:cxnSpLocks noChangeShapeType="1"/>
              <a:stCxn id="263174" idx="7"/>
              <a:endCxn id="263175" idx="1"/>
            </p:cNvCxnSpPr>
            <p:nvPr/>
          </p:nvCxnSpPr>
          <p:spPr bwMode="auto">
            <a:xfrm rot="16200000">
              <a:off x="1394" y="1940"/>
              <a:ext cx="10" cy="594"/>
            </a:xfrm>
            <a:prstGeom prst="curvedConnector3">
              <a:avLst>
                <a:gd name="adj1" fmla="val 1393750"/>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63181" name="AutoShape 13"/>
            <p:cNvCxnSpPr>
              <a:cxnSpLocks noChangeShapeType="1"/>
              <a:stCxn id="263175" idx="7"/>
              <a:endCxn id="263176" idx="1"/>
            </p:cNvCxnSpPr>
            <p:nvPr/>
          </p:nvCxnSpPr>
          <p:spPr bwMode="auto">
            <a:xfrm rot="5400000" flipV="1">
              <a:off x="2253" y="1949"/>
              <a:ext cx="8" cy="574"/>
            </a:xfrm>
            <a:prstGeom prst="curvedConnector3">
              <a:avLst>
                <a:gd name="adj1" fmla="val -1592306"/>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63182" name="AutoShape 14"/>
            <p:cNvCxnSpPr>
              <a:cxnSpLocks noChangeShapeType="1"/>
              <a:stCxn id="263176" idx="7"/>
              <a:endCxn id="263177" idx="1"/>
            </p:cNvCxnSpPr>
            <p:nvPr/>
          </p:nvCxnSpPr>
          <p:spPr bwMode="auto">
            <a:xfrm rot="16200000">
              <a:off x="3108" y="1948"/>
              <a:ext cx="1" cy="583"/>
            </a:xfrm>
            <a:prstGeom prst="curvedConnector3">
              <a:avLst>
                <a:gd name="adj1" fmla="val 13600000"/>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63183" name="AutoShape 15"/>
            <p:cNvCxnSpPr>
              <a:cxnSpLocks noChangeShapeType="1"/>
              <a:stCxn id="263177" idx="7"/>
              <a:endCxn id="263178" idx="1"/>
            </p:cNvCxnSpPr>
            <p:nvPr/>
          </p:nvCxnSpPr>
          <p:spPr bwMode="auto">
            <a:xfrm rot="5400000" flipV="1">
              <a:off x="3973" y="1939"/>
              <a:ext cx="5" cy="605"/>
            </a:xfrm>
            <a:prstGeom prst="curvedConnector3">
              <a:avLst>
                <a:gd name="adj1" fmla="val -2957144"/>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graphicFrame>
        <p:nvGraphicFramePr>
          <p:cNvPr id="263185" name="Object 17"/>
          <p:cNvGraphicFramePr>
            <a:graphicFrameLocks noChangeAspect="1"/>
          </p:cNvGraphicFramePr>
          <p:nvPr/>
        </p:nvGraphicFramePr>
        <p:xfrm>
          <a:off x="1895475" y="2332038"/>
          <a:ext cx="8489950" cy="455612"/>
        </p:xfrm>
        <a:graphic>
          <a:graphicData uri="http://schemas.openxmlformats.org/presentationml/2006/ole">
            <mc:AlternateContent xmlns:mc="http://schemas.openxmlformats.org/markup-compatibility/2006">
              <mc:Choice xmlns:v="urn:schemas-microsoft-com:vml" Requires="v">
                <p:oleObj spid="_x0000_s14505" name="משוואה" r:id="rId4" imgW="4267080" imgH="228600" progId="Equation.3">
                  <p:embed/>
                </p:oleObj>
              </mc:Choice>
              <mc:Fallback>
                <p:oleObj name="משוואה" r:id="rId4" imgW="426708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5475" y="2332038"/>
                        <a:ext cx="8489950" cy="455612"/>
                      </a:xfrm>
                      <a:prstGeom prst="rect">
                        <a:avLst/>
                      </a:prstGeom>
                      <a:solidFill>
                        <a:srgbClr val="FFFF99"/>
                      </a:solidFill>
                      <a:ln w="12700">
                        <a:solidFill>
                          <a:schemeClr val="hlink"/>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3186" name="Text Box 18"/>
          <p:cNvSpPr txBox="1">
            <a:spLocks noChangeArrowheads="1"/>
          </p:cNvSpPr>
          <p:nvPr/>
        </p:nvSpPr>
        <p:spPr bwMode="auto">
          <a:xfrm>
            <a:off x="1714500" y="3929063"/>
            <a:ext cx="8953500" cy="400110"/>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54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 </a:t>
            </a:r>
            <a:r>
              <a:rPr lang="en-US" altLang="en-US">
                <a:solidFill>
                  <a:srgbClr val="993300"/>
                </a:solidFill>
              </a:rPr>
              <a:t>Stationary Assumption:</a:t>
            </a:r>
            <a:r>
              <a:rPr lang="en-US" altLang="en-US"/>
              <a:t> </a:t>
            </a:r>
            <a:r>
              <a:rPr lang="en-US" altLang="en-US" sz="2000"/>
              <a:t>Transition probabilities are independent of time (</a:t>
            </a:r>
            <a:r>
              <a:rPr lang="en-US" altLang="en-US" sz="2000" i="1">
                <a:latin typeface="Times New Roman" panose="02020603050405020304" pitchFamily="18" charset="0"/>
                <a:cs typeface="Times New Roman" panose="02020603050405020304" pitchFamily="18" charset="0"/>
              </a:rPr>
              <a:t>t</a:t>
            </a:r>
            <a:r>
              <a:rPr lang="en-US" altLang="en-US" sz="2000"/>
              <a:t>)</a:t>
            </a:r>
          </a:p>
        </p:txBody>
      </p:sp>
      <p:graphicFrame>
        <p:nvGraphicFramePr>
          <p:cNvPr id="263187" name="Object 19"/>
          <p:cNvGraphicFramePr>
            <a:graphicFrameLocks noChangeAspect="1"/>
          </p:cNvGraphicFramePr>
          <p:nvPr/>
        </p:nvGraphicFramePr>
        <p:xfrm>
          <a:off x="4379914" y="4746626"/>
          <a:ext cx="3413125" cy="506413"/>
        </p:xfrm>
        <a:graphic>
          <a:graphicData uri="http://schemas.openxmlformats.org/presentationml/2006/ole">
            <mc:AlternateContent xmlns:mc="http://schemas.openxmlformats.org/markup-compatibility/2006">
              <mc:Choice xmlns:v="urn:schemas-microsoft-com:vml" Requires="v">
                <p:oleObj spid="_x0000_s14506" name="Equation" r:id="rId6" imgW="1714320" imgH="253800" progId="Equation.DSMT4">
                  <p:embed/>
                </p:oleObj>
              </mc:Choice>
              <mc:Fallback>
                <p:oleObj name="Equation" r:id="rId6" imgW="1714320" imgH="253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9914" y="4746626"/>
                        <a:ext cx="3413125" cy="506413"/>
                      </a:xfrm>
                      <a:prstGeom prst="rect">
                        <a:avLst/>
                      </a:prstGeom>
                      <a:solidFill>
                        <a:srgbClr val="FFFF99"/>
                      </a:solidFill>
                      <a:ln w="12700">
                        <a:solidFill>
                          <a:schemeClr val="hlink"/>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73300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63185"/>
                                        </p:tgtEl>
                                        <p:attrNameLst>
                                          <p:attrName>style.visibility</p:attrName>
                                        </p:attrNameLst>
                                      </p:cBhvr>
                                      <p:to>
                                        <p:strVal val="visible"/>
                                      </p:to>
                                    </p:set>
                                    <p:animEffect transition="in" filter="blinds(horizontal)">
                                      <p:cBhvr>
                                        <p:cTn id="7" dur="500"/>
                                        <p:tgtEl>
                                          <p:spTgt spid="2631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63186"/>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263187"/>
                                        </p:tgtEl>
                                        <p:attrNameLst>
                                          <p:attrName>style.visibility</p:attrName>
                                        </p:attrNameLst>
                                      </p:cBhvr>
                                      <p:to>
                                        <p:strVal val="visible"/>
                                      </p:to>
                                    </p:set>
                                    <p:animEffect transition="in" filter="blinds(horizontal)">
                                      <p:cBhvr>
                                        <p:cTn id="16" dur="500"/>
                                        <p:tgtEl>
                                          <p:spTgt spid="263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8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3"/>
          <p:cNvSpPr>
            <a:spLocks noGrp="1"/>
          </p:cNvSpPr>
          <p:nvPr>
            <p:ph type="sldNum" sz="quarter" idx="11"/>
          </p:nvPr>
        </p:nvSpPr>
        <p:spPr/>
        <p:txBody>
          <a:bodyPr/>
          <a:lstStyle/>
          <a:p>
            <a:fld id="{6C150E2B-511A-4C34-9F6C-5A68951C6149}" type="slidenum">
              <a:rPr lang="he-IL" altLang="en-US"/>
              <a:pPr/>
              <a:t>48</a:t>
            </a:fld>
            <a:endParaRPr lang="en-US" altLang="en-US"/>
          </a:p>
        </p:txBody>
      </p:sp>
      <p:sp>
        <p:nvSpPr>
          <p:cNvPr id="283650" name="Text Box 2"/>
          <p:cNvSpPr txBox="1">
            <a:spLocks noChangeArrowheads="1"/>
          </p:cNvSpPr>
          <p:nvPr/>
        </p:nvSpPr>
        <p:spPr bwMode="auto">
          <a:xfrm>
            <a:off x="1709739" y="1350686"/>
            <a:ext cx="8332787" cy="2682875"/>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54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dirty="0">
                <a:solidFill>
                  <a:srgbClr val="993300"/>
                </a:solidFill>
                <a:latin typeface="+mj-lt"/>
              </a:rPr>
              <a:t>Weather:</a:t>
            </a:r>
          </a:p>
          <a:p>
            <a:pPr>
              <a:spcBef>
                <a:spcPct val="50000"/>
              </a:spcBef>
              <a:buFontTx/>
              <a:buChar char="•"/>
            </a:pPr>
            <a:r>
              <a:rPr lang="en-US" altLang="en-US" sz="2000" dirty="0">
                <a:latin typeface="+mj-lt"/>
              </a:rPr>
              <a:t> raining today			40% rain tomorrow 	  </a:t>
            </a:r>
          </a:p>
          <a:p>
            <a:pPr>
              <a:spcBef>
                <a:spcPct val="50000"/>
              </a:spcBef>
            </a:pPr>
            <a:r>
              <a:rPr lang="en-US" altLang="en-US" sz="2000" dirty="0">
                <a:latin typeface="+mj-lt"/>
              </a:rPr>
              <a:t>				60% no rain tomorrow	  </a:t>
            </a:r>
            <a:endParaRPr lang="en-US" altLang="en-US" sz="2000" dirty="0">
              <a:latin typeface="+mj-lt"/>
              <a:cs typeface="Times New Roman" panose="02020603050405020304" pitchFamily="18" charset="0"/>
            </a:endParaRPr>
          </a:p>
          <a:p>
            <a:pPr>
              <a:spcBef>
                <a:spcPct val="50000"/>
              </a:spcBef>
              <a:buFontTx/>
              <a:buChar char="•"/>
            </a:pPr>
            <a:endParaRPr lang="en-US" altLang="en-US" sz="2000" dirty="0">
              <a:latin typeface="+mj-lt"/>
            </a:endParaRPr>
          </a:p>
          <a:p>
            <a:pPr>
              <a:spcBef>
                <a:spcPct val="50000"/>
              </a:spcBef>
              <a:buFontTx/>
              <a:buChar char="•"/>
            </a:pPr>
            <a:r>
              <a:rPr lang="en-US" altLang="en-US" sz="2000" dirty="0">
                <a:latin typeface="+mj-lt"/>
              </a:rPr>
              <a:t> not raining today		20% rain tomorrow	</a:t>
            </a:r>
            <a:endParaRPr lang="en-US" altLang="en-US" sz="2000" dirty="0">
              <a:latin typeface="+mj-lt"/>
              <a:cs typeface="Times New Roman" panose="02020603050405020304" pitchFamily="18" charset="0"/>
            </a:endParaRPr>
          </a:p>
          <a:p>
            <a:pPr>
              <a:spcBef>
                <a:spcPct val="50000"/>
              </a:spcBef>
            </a:pPr>
            <a:r>
              <a:rPr lang="en-US" altLang="en-US" sz="2000" dirty="0">
                <a:latin typeface="+mj-lt"/>
              </a:rPr>
              <a:t>				80% no rain tomorrow</a:t>
            </a:r>
            <a:endParaRPr lang="en-US" altLang="en-US" sz="2000" dirty="0">
              <a:latin typeface="+mj-lt"/>
              <a:cs typeface="Times New Roman" panose="02020603050405020304" pitchFamily="18" charset="0"/>
            </a:endParaRPr>
          </a:p>
        </p:txBody>
      </p:sp>
      <p:sp>
        <p:nvSpPr>
          <p:cNvPr id="283655" name="Rectangle 7"/>
          <p:cNvSpPr>
            <a:spLocks noChangeArrowheads="1"/>
          </p:cNvSpPr>
          <p:nvPr/>
        </p:nvSpPr>
        <p:spPr bwMode="auto">
          <a:xfrm>
            <a:off x="1409851" y="195265"/>
            <a:ext cx="8412162"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7" tIns="44450" rIns="90487" bIns="44450" anchor="ctr"/>
          <a:lstStyle>
            <a:lvl1pPr algn="ctr">
              <a:defRPr sz="3600" b="1">
                <a:solidFill>
                  <a:srgbClr val="000099"/>
                </a:solidFill>
                <a:latin typeface="Arial" panose="020B0604020202020204" pitchFamily="34" charset="0"/>
              </a:defRPr>
            </a:lvl1pPr>
            <a:lvl2pPr algn="ctr">
              <a:defRPr sz="3600" b="1">
                <a:solidFill>
                  <a:srgbClr val="000099"/>
                </a:solidFill>
                <a:latin typeface="Arial" panose="020B0604020202020204" pitchFamily="34" charset="0"/>
              </a:defRPr>
            </a:lvl2pPr>
            <a:lvl3pPr algn="ctr">
              <a:defRPr sz="3600" b="1">
                <a:solidFill>
                  <a:srgbClr val="000099"/>
                </a:solidFill>
                <a:latin typeface="Arial" panose="020B0604020202020204" pitchFamily="34" charset="0"/>
              </a:defRPr>
            </a:lvl3pPr>
            <a:lvl4pPr algn="ctr">
              <a:defRPr sz="3600" b="1">
                <a:solidFill>
                  <a:srgbClr val="000099"/>
                </a:solidFill>
                <a:latin typeface="Arial" panose="020B0604020202020204" pitchFamily="34" charset="0"/>
              </a:defRPr>
            </a:lvl4pPr>
            <a:lvl5pPr algn="ctr">
              <a:defRPr sz="3600" b="1">
                <a:solidFill>
                  <a:srgbClr val="000099"/>
                </a:solidFill>
                <a:latin typeface="Arial" panose="020B0604020202020204" pitchFamily="34" charset="0"/>
              </a:defRPr>
            </a:lvl5pPr>
            <a:lvl6pPr marL="457200" algn="ctr" eaLnBrk="0" fontAlgn="base" hangingPunct="0">
              <a:spcBef>
                <a:spcPct val="0"/>
              </a:spcBef>
              <a:spcAft>
                <a:spcPct val="0"/>
              </a:spcAft>
              <a:defRPr sz="3600" b="1">
                <a:solidFill>
                  <a:srgbClr val="000099"/>
                </a:solidFill>
                <a:latin typeface="Arial" panose="020B0604020202020204" pitchFamily="34" charset="0"/>
              </a:defRPr>
            </a:lvl6pPr>
            <a:lvl7pPr marL="914400" algn="ctr" eaLnBrk="0" fontAlgn="base" hangingPunct="0">
              <a:spcBef>
                <a:spcPct val="0"/>
              </a:spcBef>
              <a:spcAft>
                <a:spcPct val="0"/>
              </a:spcAft>
              <a:defRPr sz="3600" b="1">
                <a:solidFill>
                  <a:srgbClr val="000099"/>
                </a:solidFill>
                <a:latin typeface="Arial" panose="020B0604020202020204" pitchFamily="34" charset="0"/>
              </a:defRPr>
            </a:lvl7pPr>
            <a:lvl8pPr marL="1371600" algn="ctr" eaLnBrk="0" fontAlgn="base" hangingPunct="0">
              <a:spcBef>
                <a:spcPct val="0"/>
              </a:spcBef>
              <a:spcAft>
                <a:spcPct val="0"/>
              </a:spcAft>
              <a:defRPr sz="3600" b="1">
                <a:solidFill>
                  <a:srgbClr val="000099"/>
                </a:solidFill>
                <a:latin typeface="Arial" panose="020B0604020202020204" pitchFamily="34" charset="0"/>
              </a:defRPr>
            </a:lvl8pPr>
            <a:lvl9pPr marL="1828800" algn="ctr" eaLnBrk="0" fontAlgn="base" hangingPunct="0">
              <a:spcBef>
                <a:spcPct val="0"/>
              </a:spcBef>
              <a:spcAft>
                <a:spcPct val="0"/>
              </a:spcAft>
              <a:defRPr sz="3600" b="1">
                <a:solidFill>
                  <a:srgbClr val="000099"/>
                </a:solidFill>
                <a:latin typeface="Arial" panose="020B0604020202020204" pitchFamily="34" charset="0"/>
              </a:defRPr>
            </a:lvl9pPr>
          </a:lstStyle>
          <a:p>
            <a:pPr algn="l"/>
            <a:r>
              <a:rPr lang="en-US" altLang="en-US" sz="4000" b="0" dirty="0">
                <a:solidFill>
                  <a:srgbClr val="CD0000"/>
                </a:solidFill>
                <a:latin typeface="+mj-lt"/>
              </a:rPr>
              <a:t>Markov Process - Simple </a:t>
            </a:r>
            <a:r>
              <a:rPr lang="en-US" altLang="en-US" sz="4000" b="0" dirty="0" smtClean="0">
                <a:solidFill>
                  <a:srgbClr val="CD0000"/>
                </a:solidFill>
                <a:latin typeface="+mj-lt"/>
              </a:rPr>
              <a:t>Example</a:t>
            </a:r>
            <a:r>
              <a:rPr lang="en-US" altLang="en-US" dirty="0"/>
              <a:t/>
            </a:r>
            <a:br>
              <a:rPr lang="en-US" altLang="en-US" dirty="0"/>
            </a:br>
            <a:endParaRPr lang="en-US" altLang="en-US" sz="2400" dirty="0"/>
          </a:p>
        </p:txBody>
      </p:sp>
      <p:grpSp>
        <p:nvGrpSpPr>
          <p:cNvPr id="283670" name="Group 22"/>
          <p:cNvGrpSpPr>
            <a:grpSpLocks/>
          </p:cNvGrpSpPr>
          <p:nvPr/>
        </p:nvGrpSpPr>
        <p:grpSpPr bwMode="auto">
          <a:xfrm>
            <a:off x="4105275" y="4475164"/>
            <a:ext cx="3854450" cy="1984375"/>
            <a:chOff x="1646" y="3027"/>
            <a:chExt cx="1610" cy="910"/>
          </a:xfrm>
        </p:grpSpPr>
        <p:sp>
          <p:nvSpPr>
            <p:cNvPr id="283659" name="Oval 11"/>
            <p:cNvSpPr>
              <a:spLocks noChangeArrowheads="1"/>
            </p:cNvSpPr>
            <p:nvPr/>
          </p:nvSpPr>
          <p:spPr bwMode="auto">
            <a:xfrm>
              <a:off x="1707" y="3362"/>
              <a:ext cx="648" cy="258"/>
            </a:xfrm>
            <a:prstGeom prst="ellipse">
              <a:avLst/>
            </a:prstGeom>
            <a:solidFill>
              <a:srgbClr val="FFFF99"/>
            </a:solidFill>
            <a:ln w="254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en-US" sz="2000" b="1">
                  <a:latin typeface="Times New Roman" panose="02020603050405020304" pitchFamily="18" charset="0"/>
                </a:rPr>
                <a:t>rain</a:t>
              </a:r>
            </a:p>
          </p:txBody>
        </p:sp>
        <p:sp>
          <p:nvSpPr>
            <p:cNvPr id="283660" name="Oval 12"/>
            <p:cNvSpPr>
              <a:spLocks noChangeArrowheads="1"/>
            </p:cNvSpPr>
            <p:nvPr/>
          </p:nvSpPr>
          <p:spPr bwMode="auto">
            <a:xfrm>
              <a:off x="2537" y="3376"/>
              <a:ext cx="626" cy="258"/>
            </a:xfrm>
            <a:prstGeom prst="ellipse">
              <a:avLst/>
            </a:prstGeom>
            <a:solidFill>
              <a:srgbClr val="FFFF99"/>
            </a:solidFill>
            <a:ln w="254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en-US" sz="2000" b="1">
                  <a:latin typeface="Times New Roman" panose="02020603050405020304" pitchFamily="18" charset="0"/>
                </a:rPr>
                <a:t>no rain</a:t>
              </a:r>
            </a:p>
          </p:txBody>
        </p:sp>
        <p:cxnSp>
          <p:nvCxnSpPr>
            <p:cNvPr id="283661" name="AutoShape 13"/>
            <p:cNvCxnSpPr>
              <a:cxnSpLocks noChangeShapeType="1"/>
              <a:stCxn id="283659" idx="7"/>
              <a:endCxn id="283660" idx="1"/>
            </p:cNvCxnSpPr>
            <p:nvPr/>
          </p:nvCxnSpPr>
          <p:spPr bwMode="auto">
            <a:xfrm rot="16200000" flipH="1">
              <a:off x="2437" y="3222"/>
              <a:ext cx="14" cy="369"/>
            </a:xfrm>
            <a:prstGeom prst="curvedConnector3">
              <a:avLst>
                <a:gd name="adj1" fmla="val -1018674"/>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83662" name="AutoShape 14"/>
            <p:cNvCxnSpPr>
              <a:cxnSpLocks noChangeShapeType="1"/>
              <a:stCxn id="283660" idx="3"/>
              <a:endCxn id="283659" idx="5"/>
            </p:cNvCxnSpPr>
            <p:nvPr/>
          </p:nvCxnSpPr>
          <p:spPr bwMode="auto">
            <a:xfrm rot="5400000" flipH="1">
              <a:off x="2437" y="3405"/>
              <a:ext cx="14" cy="369"/>
            </a:xfrm>
            <a:prstGeom prst="curvedConnector3">
              <a:avLst>
                <a:gd name="adj1" fmla="val -1018674"/>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83663" name="AutoShape 15"/>
            <p:cNvCxnSpPr>
              <a:cxnSpLocks noChangeShapeType="1"/>
              <a:stCxn id="283660" idx="7"/>
              <a:endCxn id="283660" idx="6"/>
            </p:cNvCxnSpPr>
            <p:nvPr/>
          </p:nvCxnSpPr>
          <p:spPr bwMode="auto">
            <a:xfrm rot="16200000" flipH="1">
              <a:off x="3072" y="3414"/>
              <a:ext cx="91" cy="92"/>
            </a:xfrm>
            <a:prstGeom prst="curvedConnector4">
              <a:avLst>
                <a:gd name="adj1" fmla="val -156347"/>
                <a:gd name="adj2" fmla="val 204156"/>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83664" name="AutoShape 16"/>
            <p:cNvCxnSpPr>
              <a:cxnSpLocks noChangeShapeType="1"/>
              <a:stCxn id="283659" idx="1"/>
              <a:endCxn id="283659" idx="2"/>
            </p:cNvCxnSpPr>
            <p:nvPr/>
          </p:nvCxnSpPr>
          <p:spPr bwMode="auto">
            <a:xfrm rot="16200000" flipH="1" flipV="1">
              <a:off x="1709" y="3398"/>
              <a:ext cx="91" cy="95"/>
            </a:xfrm>
            <a:prstGeom prst="curvedConnector4">
              <a:avLst>
                <a:gd name="adj1" fmla="val -156347"/>
                <a:gd name="adj2" fmla="val 200620"/>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83665" name="Text Box 17"/>
            <p:cNvSpPr txBox="1">
              <a:spLocks noChangeArrowheads="1"/>
            </p:cNvSpPr>
            <p:nvPr/>
          </p:nvSpPr>
          <p:spPr bwMode="auto">
            <a:xfrm>
              <a:off x="2284" y="3027"/>
              <a:ext cx="385" cy="168"/>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54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latin typeface="Times New Roman" panose="02020603050405020304" pitchFamily="18" charset="0"/>
                </a:rPr>
                <a:t>0.6</a:t>
              </a:r>
            </a:p>
          </p:txBody>
        </p:sp>
        <p:sp>
          <p:nvSpPr>
            <p:cNvPr id="283666" name="Text Box 18"/>
            <p:cNvSpPr txBox="1">
              <a:spLocks noChangeArrowheads="1"/>
            </p:cNvSpPr>
            <p:nvPr/>
          </p:nvSpPr>
          <p:spPr bwMode="auto">
            <a:xfrm>
              <a:off x="1646" y="3076"/>
              <a:ext cx="326" cy="168"/>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54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latin typeface="Times New Roman" panose="02020603050405020304" pitchFamily="18" charset="0"/>
                </a:rPr>
                <a:t>0.4</a:t>
              </a:r>
            </a:p>
          </p:txBody>
        </p:sp>
        <p:sp>
          <p:nvSpPr>
            <p:cNvPr id="283667" name="Text Box 19"/>
            <p:cNvSpPr txBox="1">
              <a:spLocks noChangeArrowheads="1"/>
            </p:cNvSpPr>
            <p:nvPr/>
          </p:nvSpPr>
          <p:spPr bwMode="auto">
            <a:xfrm>
              <a:off x="2913" y="3103"/>
              <a:ext cx="343" cy="168"/>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54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latin typeface="Times New Roman" panose="02020603050405020304" pitchFamily="18" charset="0"/>
                </a:rPr>
                <a:t>0.8</a:t>
              </a:r>
            </a:p>
          </p:txBody>
        </p:sp>
        <p:sp>
          <p:nvSpPr>
            <p:cNvPr id="283668" name="Text Box 20"/>
            <p:cNvSpPr txBox="1">
              <a:spLocks noChangeArrowheads="1"/>
            </p:cNvSpPr>
            <p:nvPr/>
          </p:nvSpPr>
          <p:spPr bwMode="auto">
            <a:xfrm>
              <a:off x="2277" y="3769"/>
              <a:ext cx="376" cy="168"/>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54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latin typeface="Times New Roman" panose="02020603050405020304" pitchFamily="18" charset="0"/>
                </a:rPr>
                <a:t>0.2</a:t>
              </a:r>
            </a:p>
          </p:txBody>
        </p:sp>
      </p:grpSp>
      <p:sp>
        <p:nvSpPr>
          <p:cNvPr id="283671" name="Text Box 23"/>
          <p:cNvSpPr txBox="1">
            <a:spLocks noChangeArrowheads="1"/>
          </p:cNvSpPr>
          <p:nvPr/>
        </p:nvSpPr>
        <p:spPr bwMode="auto">
          <a:xfrm>
            <a:off x="1709739" y="4249738"/>
            <a:ext cx="1652953" cy="369332"/>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254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993300"/>
                </a:solidFill>
              </a:rPr>
              <a:t>Stochastic FSM:</a:t>
            </a:r>
          </a:p>
        </p:txBody>
      </p:sp>
    </p:spTree>
    <p:extLst>
      <p:ext uri="{BB962C8B-B14F-4D97-AF65-F5344CB8AC3E}">
        <p14:creationId xmlns:p14="http://schemas.microsoft.com/office/powerpoint/2010/main" val="2812369980"/>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365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3650">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83650">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3650">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5" presetClass="entr" presetSubtype="10" fill="hold" nodeType="clickEffect">
                                  <p:stCondLst>
                                    <p:cond delay="0"/>
                                  </p:stCondLst>
                                  <p:childTnLst>
                                    <p:set>
                                      <p:cBhvr>
                                        <p:cTn id="18" dur="1" fill="hold">
                                          <p:stCondLst>
                                            <p:cond delay="0"/>
                                          </p:stCondLst>
                                        </p:cTn>
                                        <p:tgtEl>
                                          <p:spTgt spid="283670"/>
                                        </p:tgtEl>
                                        <p:attrNameLst>
                                          <p:attrName>style.visibility</p:attrName>
                                        </p:attrNameLst>
                                      </p:cBhvr>
                                      <p:to>
                                        <p:strVal val="visible"/>
                                      </p:to>
                                    </p:set>
                                    <p:animEffect transition="in" filter="checkerboard(across)">
                                      <p:cBhvr>
                                        <p:cTn id="19" dur="500"/>
                                        <p:tgtEl>
                                          <p:spTgt spid="283670"/>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283671"/>
                                        </p:tgtEl>
                                        <p:attrNameLst>
                                          <p:attrName>style.visibility</p:attrName>
                                        </p:attrNameLst>
                                      </p:cBhvr>
                                      <p:to>
                                        <p:strVal val="visible"/>
                                      </p:to>
                                    </p:set>
                                    <p:animEffect transition="in" filter="checkerboard(across)">
                                      <p:cBhvr>
                                        <p:cTn id="22" dur="500"/>
                                        <p:tgtEl>
                                          <p:spTgt spid="2836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7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524000" y="228600"/>
            <a:ext cx="8763000" cy="762000"/>
          </a:xfrm>
        </p:spPr>
        <p:txBody>
          <a:bodyPr>
            <a:normAutofit/>
          </a:bodyPr>
          <a:lstStyle/>
          <a:p>
            <a:r>
              <a:rPr lang="en-US" altLang="en-US" sz="4000" dirty="0" smtClean="0">
                <a:solidFill>
                  <a:srgbClr val="CD0000"/>
                </a:solidFill>
              </a:rPr>
              <a:t>Components of Stochastic Processes</a:t>
            </a:r>
          </a:p>
        </p:txBody>
      </p:sp>
      <p:sp>
        <p:nvSpPr>
          <p:cNvPr id="18435" name="Text Box 3"/>
          <p:cNvSpPr txBox="1">
            <a:spLocks noChangeArrowheads="1"/>
          </p:cNvSpPr>
          <p:nvPr/>
        </p:nvSpPr>
        <p:spPr bwMode="auto">
          <a:xfrm>
            <a:off x="2133600" y="1143000"/>
            <a:ext cx="8077200" cy="18158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dirty="0">
                <a:latin typeface="+mj-lt"/>
              </a:rPr>
              <a:t>The </a:t>
            </a:r>
            <a:r>
              <a:rPr lang="en-US" altLang="en-US" sz="2800" dirty="0">
                <a:solidFill>
                  <a:schemeClr val="accent1"/>
                </a:solidFill>
                <a:latin typeface="+mj-lt"/>
              </a:rPr>
              <a:t>state space</a:t>
            </a:r>
            <a:r>
              <a:rPr lang="en-US" altLang="en-US" dirty="0">
                <a:latin typeface="+mj-lt"/>
              </a:rPr>
              <a:t> of a stochastic process is </a:t>
            </a:r>
          </a:p>
          <a:p>
            <a:pPr>
              <a:spcAft>
                <a:spcPct val="50000"/>
              </a:spcAft>
            </a:pPr>
            <a:r>
              <a:rPr lang="en-US" altLang="en-US" dirty="0">
                <a:latin typeface="+mj-lt"/>
              </a:rPr>
              <a:t>	the set of all values that the </a:t>
            </a:r>
            <a:r>
              <a:rPr lang="en-US" altLang="en-US" i="1" dirty="0" err="1">
                <a:latin typeface="+mj-lt"/>
              </a:rPr>
              <a:t>X</a:t>
            </a:r>
            <a:r>
              <a:rPr lang="en-US" altLang="en-US" i="1" baseline="-25000" dirty="0" err="1">
                <a:latin typeface="+mj-lt"/>
              </a:rPr>
              <a:t>n</a:t>
            </a:r>
            <a:r>
              <a:rPr lang="en-US" altLang="en-US" dirty="0" err="1">
                <a:latin typeface="+mj-lt"/>
              </a:rPr>
              <a:t>’s</a:t>
            </a:r>
            <a:r>
              <a:rPr lang="en-US" altLang="en-US" dirty="0">
                <a:latin typeface="+mj-lt"/>
              </a:rPr>
              <a:t> can take.</a:t>
            </a:r>
          </a:p>
          <a:p>
            <a:r>
              <a:rPr lang="en-US" altLang="en-US" dirty="0">
                <a:latin typeface="+mj-lt"/>
              </a:rPr>
              <a:t>(we will be concerned with </a:t>
            </a:r>
          </a:p>
          <a:p>
            <a:r>
              <a:rPr lang="en-US" altLang="en-US" dirty="0">
                <a:latin typeface="+mj-lt"/>
              </a:rPr>
              <a:t>	stochastic processes with a finite # of states )</a:t>
            </a:r>
          </a:p>
        </p:txBody>
      </p:sp>
      <p:sp>
        <p:nvSpPr>
          <p:cNvPr id="18436" name="Text Box 5"/>
          <p:cNvSpPr txBox="1">
            <a:spLocks noChangeArrowheads="1"/>
          </p:cNvSpPr>
          <p:nvPr/>
        </p:nvSpPr>
        <p:spPr bwMode="auto">
          <a:xfrm>
            <a:off x="2209800" y="3276601"/>
            <a:ext cx="7620000" cy="2678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dirty="0">
                <a:solidFill>
                  <a:schemeClr val="accent1"/>
                </a:solidFill>
                <a:latin typeface="+mj-lt"/>
              </a:rPr>
              <a:t>Time</a:t>
            </a:r>
            <a:r>
              <a:rPr lang="en-US" altLang="en-US" dirty="0">
                <a:latin typeface="+mj-lt"/>
              </a:rPr>
              <a:t>: </a:t>
            </a:r>
            <a:r>
              <a:rPr lang="en-US" altLang="en-US" i="1" dirty="0">
                <a:latin typeface="+mj-lt"/>
              </a:rPr>
              <a:t>n</a:t>
            </a:r>
            <a:r>
              <a:rPr lang="en-US" altLang="en-US" dirty="0">
                <a:latin typeface="+mj-lt"/>
              </a:rPr>
              <a:t> = 0, 1, 2, . . .</a:t>
            </a:r>
          </a:p>
          <a:p>
            <a:pPr>
              <a:spcBef>
                <a:spcPct val="50000"/>
              </a:spcBef>
            </a:pPr>
            <a:r>
              <a:rPr lang="en-US" altLang="en-US" dirty="0">
                <a:solidFill>
                  <a:schemeClr val="accent1"/>
                </a:solidFill>
                <a:latin typeface="+mj-lt"/>
              </a:rPr>
              <a:t>State</a:t>
            </a:r>
            <a:r>
              <a:rPr lang="en-US" altLang="en-US" dirty="0">
                <a:latin typeface="+mj-lt"/>
              </a:rPr>
              <a:t>: </a:t>
            </a:r>
            <a:r>
              <a:rPr lang="en-US" altLang="en-US" i="1" dirty="0">
                <a:latin typeface="+mj-lt"/>
              </a:rPr>
              <a:t>v</a:t>
            </a:r>
            <a:r>
              <a:rPr lang="en-US" altLang="en-US" dirty="0">
                <a:latin typeface="+mj-lt"/>
              </a:rPr>
              <a:t>-dimensional vector, </a:t>
            </a:r>
            <a:r>
              <a:rPr lang="en-US" altLang="en-US" b="1" dirty="0">
                <a:latin typeface="+mj-lt"/>
              </a:rPr>
              <a:t>s</a:t>
            </a:r>
            <a:r>
              <a:rPr lang="en-US" altLang="en-US" dirty="0">
                <a:latin typeface="+mj-lt"/>
              </a:rPr>
              <a:t> = (</a:t>
            </a:r>
            <a:r>
              <a:rPr lang="en-US" altLang="en-US" i="1" dirty="0">
                <a:latin typeface="+mj-lt"/>
              </a:rPr>
              <a:t>s</a:t>
            </a:r>
            <a:r>
              <a:rPr lang="en-US" altLang="en-US" baseline="-25000" dirty="0">
                <a:latin typeface="+mj-lt"/>
              </a:rPr>
              <a:t>1</a:t>
            </a:r>
            <a:r>
              <a:rPr lang="en-US" altLang="en-US" dirty="0">
                <a:latin typeface="+mj-lt"/>
              </a:rPr>
              <a:t>, </a:t>
            </a:r>
            <a:r>
              <a:rPr lang="en-US" altLang="en-US" i="1" dirty="0">
                <a:latin typeface="+mj-lt"/>
              </a:rPr>
              <a:t>s</a:t>
            </a:r>
            <a:r>
              <a:rPr lang="en-US" altLang="en-US" baseline="-25000" dirty="0">
                <a:latin typeface="+mj-lt"/>
              </a:rPr>
              <a:t>2</a:t>
            </a:r>
            <a:r>
              <a:rPr lang="en-US" altLang="en-US" dirty="0">
                <a:latin typeface="+mj-lt"/>
              </a:rPr>
              <a:t>, . . . , </a:t>
            </a:r>
            <a:r>
              <a:rPr lang="en-US" altLang="en-US" i="1" dirty="0" err="1">
                <a:latin typeface="+mj-lt"/>
              </a:rPr>
              <a:t>s</a:t>
            </a:r>
            <a:r>
              <a:rPr lang="en-US" altLang="en-US" i="1" baseline="-25000" dirty="0" err="1">
                <a:latin typeface="+mj-lt"/>
              </a:rPr>
              <a:t>v</a:t>
            </a:r>
            <a:r>
              <a:rPr lang="en-US" altLang="en-US" dirty="0">
                <a:latin typeface="+mj-lt"/>
              </a:rPr>
              <a:t>)</a:t>
            </a:r>
          </a:p>
          <a:p>
            <a:pPr>
              <a:spcBef>
                <a:spcPct val="50000"/>
              </a:spcBef>
            </a:pPr>
            <a:r>
              <a:rPr lang="en-US" altLang="en-US" dirty="0">
                <a:latin typeface="+mj-lt"/>
              </a:rPr>
              <a:t>   In general, there are </a:t>
            </a:r>
            <a:r>
              <a:rPr lang="en-US" altLang="en-US" i="1" dirty="0">
                <a:latin typeface="+mj-lt"/>
              </a:rPr>
              <a:t>m</a:t>
            </a:r>
            <a:r>
              <a:rPr lang="en-US" altLang="en-US" dirty="0">
                <a:latin typeface="+mj-lt"/>
              </a:rPr>
              <a:t> states, </a:t>
            </a:r>
          </a:p>
          <a:p>
            <a:pPr>
              <a:spcBef>
                <a:spcPct val="50000"/>
              </a:spcBef>
            </a:pPr>
            <a:r>
              <a:rPr lang="en-US" altLang="en-US" dirty="0">
                <a:latin typeface="+mj-lt"/>
              </a:rPr>
              <a:t>	</a:t>
            </a:r>
            <a:r>
              <a:rPr lang="en-US" altLang="en-US" b="1" dirty="0">
                <a:latin typeface="+mj-lt"/>
              </a:rPr>
              <a:t>s</a:t>
            </a:r>
            <a:r>
              <a:rPr lang="en-US" altLang="en-US" baseline="30000" dirty="0">
                <a:latin typeface="+mj-lt"/>
              </a:rPr>
              <a:t>1</a:t>
            </a:r>
            <a:r>
              <a:rPr lang="en-US" altLang="en-US" dirty="0">
                <a:latin typeface="+mj-lt"/>
              </a:rPr>
              <a:t>, </a:t>
            </a:r>
            <a:r>
              <a:rPr lang="en-US" altLang="en-US" b="1" dirty="0">
                <a:latin typeface="+mj-lt"/>
              </a:rPr>
              <a:t>s</a:t>
            </a:r>
            <a:r>
              <a:rPr lang="en-US" altLang="en-US" baseline="30000" dirty="0">
                <a:latin typeface="+mj-lt"/>
              </a:rPr>
              <a:t>2</a:t>
            </a:r>
            <a:r>
              <a:rPr lang="en-US" altLang="en-US" dirty="0">
                <a:latin typeface="+mj-lt"/>
              </a:rPr>
              <a:t>, . . . , </a:t>
            </a:r>
            <a:r>
              <a:rPr lang="en-US" altLang="en-US" b="1" dirty="0" err="1">
                <a:latin typeface="+mj-lt"/>
              </a:rPr>
              <a:t>s</a:t>
            </a:r>
            <a:r>
              <a:rPr lang="en-US" altLang="en-US" i="1" baseline="30000" dirty="0" err="1">
                <a:latin typeface="+mj-lt"/>
              </a:rPr>
              <a:t>m</a:t>
            </a:r>
            <a:r>
              <a:rPr lang="en-US" altLang="en-US" dirty="0">
                <a:latin typeface="+mj-lt"/>
              </a:rPr>
              <a:t>  or  </a:t>
            </a:r>
            <a:r>
              <a:rPr lang="en-US" altLang="en-US" b="1" dirty="0">
                <a:latin typeface="+mj-lt"/>
              </a:rPr>
              <a:t>s</a:t>
            </a:r>
            <a:r>
              <a:rPr lang="en-US" altLang="en-US" baseline="30000" dirty="0">
                <a:latin typeface="+mj-lt"/>
              </a:rPr>
              <a:t>0</a:t>
            </a:r>
            <a:r>
              <a:rPr lang="en-US" altLang="en-US" dirty="0">
                <a:latin typeface="+mj-lt"/>
              </a:rPr>
              <a:t>, </a:t>
            </a:r>
            <a:r>
              <a:rPr lang="en-US" altLang="en-US" b="1" dirty="0">
                <a:latin typeface="+mj-lt"/>
              </a:rPr>
              <a:t>s</a:t>
            </a:r>
            <a:r>
              <a:rPr lang="en-US" altLang="en-US" baseline="30000" dirty="0">
                <a:latin typeface="+mj-lt"/>
              </a:rPr>
              <a:t>1</a:t>
            </a:r>
            <a:r>
              <a:rPr lang="en-US" altLang="en-US" dirty="0">
                <a:latin typeface="+mj-lt"/>
              </a:rPr>
              <a:t>, . . . , </a:t>
            </a:r>
            <a:r>
              <a:rPr lang="en-US" altLang="en-US" b="1" dirty="0">
                <a:latin typeface="+mj-lt"/>
              </a:rPr>
              <a:t>s</a:t>
            </a:r>
            <a:r>
              <a:rPr lang="en-US" altLang="en-US" i="1" baseline="30000" dirty="0">
                <a:latin typeface="+mj-lt"/>
              </a:rPr>
              <a:t>m</a:t>
            </a:r>
            <a:r>
              <a:rPr lang="en-US" altLang="en-US" baseline="30000" dirty="0">
                <a:latin typeface="+mj-lt"/>
              </a:rPr>
              <a:t>-1</a:t>
            </a:r>
            <a:r>
              <a:rPr lang="en-US" altLang="en-US" dirty="0">
                <a:latin typeface="+mj-lt"/>
              </a:rPr>
              <a:t> </a:t>
            </a:r>
          </a:p>
          <a:p>
            <a:pPr>
              <a:spcBef>
                <a:spcPct val="50000"/>
              </a:spcBef>
            </a:pPr>
            <a:r>
              <a:rPr lang="en-US" altLang="en-US" dirty="0">
                <a:latin typeface="+mj-lt"/>
              </a:rPr>
              <a:t>  Also, </a:t>
            </a:r>
            <a:r>
              <a:rPr lang="en-US" altLang="en-US" i="1" dirty="0" err="1">
                <a:latin typeface="+mj-lt"/>
              </a:rPr>
              <a:t>X</a:t>
            </a:r>
            <a:r>
              <a:rPr lang="en-US" altLang="en-US" i="1" baseline="-25000" dirty="0" err="1">
                <a:latin typeface="+mj-lt"/>
              </a:rPr>
              <a:t>n</a:t>
            </a:r>
            <a:r>
              <a:rPr lang="en-US" altLang="en-US" dirty="0">
                <a:latin typeface="+mj-lt"/>
              </a:rPr>
              <a:t> takes one of </a:t>
            </a:r>
            <a:r>
              <a:rPr lang="en-US" altLang="en-US" i="1" dirty="0">
                <a:latin typeface="+mj-lt"/>
              </a:rPr>
              <a:t>m</a:t>
            </a:r>
            <a:r>
              <a:rPr lang="en-US" altLang="en-US" dirty="0">
                <a:latin typeface="+mj-lt"/>
              </a:rPr>
              <a:t> values, so </a:t>
            </a:r>
            <a:r>
              <a:rPr lang="en-US" altLang="en-US" i="1" dirty="0" err="1">
                <a:latin typeface="+mj-lt"/>
              </a:rPr>
              <a:t>X</a:t>
            </a:r>
            <a:r>
              <a:rPr lang="en-US" altLang="en-US" i="1" baseline="-25000" dirty="0" err="1">
                <a:latin typeface="+mj-lt"/>
              </a:rPr>
              <a:t>n</a:t>
            </a:r>
            <a:r>
              <a:rPr lang="en-US" altLang="en-US" dirty="0">
                <a:latin typeface="+mj-lt"/>
              </a:rPr>
              <a:t> </a:t>
            </a:r>
            <a:r>
              <a:rPr lang="en-US" altLang="en-US" dirty="0">
                <a:latin typeface="+mj-lt"/>
                <a:sym typeface="Symbol" panose="05050102010706020507" pitchFamily="18" charset="2"/>
              </a:rPr>
              <a:t></a:t>
            </a:r>
            <a:r>
              <a:rPr lang="en-US" altLang="en-US" dirty="0">
                <a:latin typeface="+mj-lt"/>
              </a:rPr>
              <a:t> </a:t>
            </a:r>
            <a:r>
              <a:rPr lang="en-US" altLang="en-US" b="1" dirty="0">
                <a:latin typeface="+mj-lt"/>
              </a:rPr>
              <a:t>s</a:t>
            </a:r>
            <a:r>
              <a:rPr lang="en-US" altLang="en-US" dirty="0">
                <a:latin typeface="+mj-lt"/>
              </a:rPr>
              <a:t>.</a:t>
            </a:r>
          </a:p>
        </p:txBody>
      </p:sp>
    </p:spTree>
    <p:extLst>
      <p:ext uri="{BB962C8B-B14F-4D97-AF65-F5344CB8AC3E}">
        <p14:creationId xmlns:p14="http://schemas.microsoft.com/office/powerpoint/2010/main" val="4309783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787400" y="159390"/>
            <a:ext cx="10515600" cy="1325563"/>
          </a:xfrm>
        </p:spPr>
        <p:txBody>
          <a:bodyPr>
            <a:normAutofit/>
          </a:bodyPr>
          <a:lstStyle/>
          <a:p>
            <a:r>
              <a:rPr lang="en-US" dirty="0" smtClean="0">
                <a:solidFill>
                  <a:srgbClr val="CD0000"/>
                </a:solidFill>
              </a:rPr>
              <a:t>Turing Test</a:t>
            </a:r>
            <a:endParaRPr lang="en-US" dirty="0">
              <a:solidFill>
                <a:srgbClr val="CD0000"/>
              </a:solidFill>
            </a:endParaRPr>
          </a:p>
        </p:txBody>
      </p:sp>
      <p:sp>
        <p:nvSpPr>
          <p:cNvPr id="194563" name="Rectangle 3"/>
          <p:cNvSpPr>
            <a:spLocks noGrp="1" noChangeArrowheads="1"/>
          </p:cNvSpPr>
          <p:nvPr>
            <p:ph type="body" idx="1"/>
          </p:nvPr>
        </p:nvSpPr>
        <p:spPr>
          <a:xfrm>
            <a:off x="1148686" y="1383353"/>
            <a:ext cx="8153400" cy="4525963"/>
          </a:xfrm>
        </p:spPr>
        <p:txBody>
          <a:bodyPr>
            <a:normAutofit/>
          </a:bodyPr>
          <a:lstStyle/>
          <a:p>
            <a:r>
              <a:rPr lang="en-US" dirty="0">
                <a:latin typeface="+mj-lt"/>
              </a:rPr>
              <a:t>The </a:t>
            </a:r>
            <a:r>
              <a:rPr lang="en-US" b="1" dirty="0">
                <a:latin typeface="+mj-lt"/>
              </a:rPr>
              <a:t>Turing test</a:t>
            </a:r>
            <a:r>
              <a:rPr lang="en-US" dirty="0">
                <a:latin typeface="+mj-lt"/>
              </a:rPr>
              <a:t> is a </a:t>
            </a:r>
            <a:r>
              <a:rPr lang="en-US" b="1" dirty="0">
                <a:latin typeface="+mj-lt"/>
              </a:rPr>
              <a:t>test</a:t>
            </a:r>
            <a:r>
              <a:rPr lang="en-US" dirty="0">
                <a:latin typeface="+mj-lt"/>
              </a:rPr>
              <a:t>, developed by Alan </a:t>
            </a:r>
            <a:r>
              <a:rPr lang="en-US" b="1" dirty="0">
                <a:latin typeface="+mj-lt"/>
              </a:rPr>
              <a:t>Turing</a:t>
            </a:r>
            <a:r>
              <a:rPr lang="en-US" dirty="0">
                <a:latin typeface="+mj-lt"/>
              </a:rPr>
              <a:t> in 1950, of a machine's ability to exhibit intelligent behavior equivalent to, or indistinguishable from, that of a human.</a:t>
            </a:r>
            <a:endParaRPr lang="en-US" i="1" dirty="0">
              <a:latin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5687" y="2708916"/>
            <a:ext cx="5874314" cy="3753604"/>
          </a:xfrm>
          <a:prstGeom prst="rect">
            <a:avLst/>
          </a:prstGeom>
        </p:spPr>
      </p:pic>
    </p:spTree>
    <p:extLst>
      <p:ext uri="{BB962C8B-B14F-4D97-AF65-F5344CB8AC3E}">
        <p14:creationId xmlns:p14="http://schemas.microsoft.com/office/powerpoint/2010/main" val="13298277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447800" y="215900"/>
            <a:ext cx="8077200" cy="685800"/>
          </a:xfrm>
        </p:spPr>
        <p:txBody>
          <a:bodyPr>
            <a:normAutofit fontScale="90000"/>
          </a:bodyPr>
          <a:lstStyle/>
          <a:p>
            <a:r>
              <a:rPr lang="en-US" altLang="en-US" i="1" dirty="0" smtClean="0">
                <a:solidFill>
                  <a:srgbClr val="CD0000"/>
                </a:solidFill>
              </a:rPr>
              <a:t>n</a:t>
            </a:r>
            <a:r>
              <a:rPr lang="en-US" altLang="en-US" dirty="0" smtClean="0">
                <a:solidFill>
                  <a:srgbClr val="CD0000"/>
                </a:solidFill>
              </a:rPr>
              <a:t>-Step Transition Probabilities</a:t>
            </a:r>
          </a:p>
        </p:txBody>
      </p:sp>
      <p:sp>
        <p:nvSpPr>
          <p:cNvPr id="31747" name="Text Box 3"/>
          <p:cNvSpPr txBox="1">
            <a:spLocks noChangeArrowheads="1"/>
          </p:cNvSpPr>
          <p:nvPr/>
        </p:nvSpPr>
        <p:spPr bwMode="auto">
          <a:xfrm>
            <a:off x="1447800" y="1130300"/>
            <a:ext cx="7975600" cy="14957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tabLst>
                <a:tab pos="1371600" algn="l"/>
              </a:tabLst>
              <a:defRPr sz="2400">
                <a:solidFill>
                  <a:schemeClr val="tx1"/>
                </a:solidFill>
                <a:latin typeface="Times New Roman" panose="02020603050405020304" pitchFamily="18" charset="0"/>
              </a:defRPr>
            </a:lvl1pPr>
            <a:lvl2pPr marL="742950" indent="-285750">
              <a:tabLst>
                <a:tab pos="1371600" algn="l"/>
              </a:tabLst>
              <a:defRPr sz="2400">
                <a:solidFill>
                  <a:schemeClr val="tx1"/>
                </a:solidFill>
                <a:latin typeface="Times New Roman" panose="02020603050405020304" pitchFamily="18" charset="0"/>
              </a:defRPr>
            </a:lvl2pPr>
            <a:lvl3pPr marL="1143000" indent="-228600">
              <a:tabLst>
                <a:tab pos="1371600" algn="l"/>
              </a:tabLst>
              <a:defRPr sz="2400">
                <a:solidFill>
                  <a:schemeClr val="tx1"/>
                </a:solidFill>
                <a:latin typeface="Times New Roman" panose="02020603050405020304" pitchFamily="18" charset="0"/>
              </a:defRPr>
            </a:lvl3pPr>
            <a:lvl4pPr marL="1600200" indent="-228600">
              <a:tabLst>
                <a:tab pos="1371600" algn="l"/>
              </a:tabLst>
              <a:defRPr sz="2400">
                <a:solidFill>
                  <a:schemeClr val="tx1"/>
                </a:solidFill>
                <a:latin typeface="Times New Roman" panose="02020603050405020304" pitchFamily="18" charset="0"/>
              </a:defRPr>
            </a:lvl4pPr>
            <a:lvl5pPr marL="2057400" indent="-228600">
              <a:tabLst>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371600" algn="l"/>
              </a:tabLst>
              <a:defRPr sz="2400">
                <a:solidFill>
                  <a:schemeClr val="tx1"/>
                </a:solidFill>
                <a:latin typeface="Times New Roman" panose="02020603050405020304" pitchFamily="18" charset="0"/>
              </a:defRPr>
            </a:lvl9pPr>
          </a:lstStyle>
          <a:p>
            <a:pPr>
              <a:spcAft>
                <a:spcPct val="40000"/>
              </a:spcAft>
            </a:pPr>
            <a:r>
              <a:rPr lang="en-US" altLang="en-US" dirty="0">
                <a:latin typeface="+mj-lt"/>
              </a:rPr>
              <a:t>This idea generalizes to an arbitrary number of steps.</a:t>
            </a:r>
          </a:p>
          <a:p>
            <a:pPr>
              <a:spcAft>
                <a:spcPct val="40000"/>
              </a:spcAft>
            </a:pPr>
            <a:r>
              <a:rPr lang="en-US" altLang="en-US" dirty="0">
                <a:latin typeface="+mj-lt"/>
              </a:rPr>
              <a:t>For </a:t>
            </a:r>
            <a:r>
              <a:rPr lang="en-US" altLang="en-US" i="1" dirty="0">
                <a:latin typeface="+mj-lt"/>
              </a:rPr>
              <a:t>n</a:t>
            </a:r>
            <a:r>
              <a:rPr lang="en-US" altLang="en-US" dirty="0">
                <a:latin typeface="+mj-lt"/>
              </a:rPr>
              <a:t> = 3: P</a:t>
            </a:r>
            <a:r>
              <a:rPr lang="en-US" altLang="en-US" baseline="30000" dirty="0">
                <a:latin typeface="+mj-lt"/>
              </a:rPr>
              <a:t>(3) </a:t>
            </a:r>
            <a:r>
              <a:rPr lang="en-US" altLang="en-US" dirty="0">
                <a:latin typeface="+mj-lt"/>
              </a:rPr>
              <a:t>= P</a:t>
            </a:r>
            <a:r>
              <a:rPr lang="en-US" altLang="en-US" baseline="30000" dirty="0">
                <a:latin typeface="+mj-lt"/>
              </a:rPr>
              <a:t>(2) </a:t>
            </a:r>
            <a:r>
              <a:rPr lang="en-US" altLang="en-US" dirty="0">
                <a:latin typeface="+mj-lt"/>
              </a:rPr>
              <a:t>P = P</a:t>
            </a:r>
            <a:r>
              <a:rPr lang="en-US" altLang="en-US" baseline="30000" dirty="0">
                <a:latin typeface="+mj-lt"/>
              </a:rPr>
              <a:t>2 </a:t>
            </a:r>
            <a:r>
              <a:rPr lang="en-US" altLang="en-US" dirty="0">
                <a:latin typeface="+mj-lt"/>
              </a:rPr>
              <a:t>P = P</a:t>
            </a:r>
            <a:r>
              <a:rPr lang="en-US" altLang="en-US" baseline="30000" dirty="0">
                <a:latin typeface="+mj-lt"/>
              </a:rPr>
              <a:t>3</a:t>
            </a:r>
          </a:p>
          <a:p>
            <a:pPr>
              <a:spcAft>
                <a:spcPct val="40000"/>
              </a:spcAft>
            </a:pPr>
            <a:r>
              <a:rPr lang="en-US" altLang="en-US" dirty="0">
                <a:latin typeface="+mj-lt"/>
              </a:rPr>
              <a:t>	or more generally, P</a:t>
            </a:r>
            <a:r>
              <a:rPr lang="en-US" altLang="en-US" baseline="30000" dirty="0">
                <a:latin typeface="+mj-lt"/>
              </a:rPr>
              <a:t>(</a:t>
            </a:r>
            <a:r>
              <a:rPr lang="en-US" altLang="en-US" i="1" baseline="30000" dirty="0">
                <a:latin typeface="+mj-lt"/>
              </a:rPr>
              <a:t>n</a:t>
            </a:r>
            <a:r>
              <a:rPr lang="en-US" altLang="en-US" baseline="30000" dirty="0">
                <a:latin typeface="+mj-lt"/>
              </a:rPr>
              <a:t>) </a:t>
            </a:r>
            <a:r>
              <a:rPr lang="en-US" altLang="en-US" dirty="0">
                <a:latin typeface="+mj-lt"/>
              </a:rPr>
              <a:t>= P</a:t>
            </a:r>
            <a:r>
              <a:rPr lang="en-US" altLang="en-US" baseline="30000" dirty="0">
                <a:latin typeface="+mj-lt"/>
              </a:rPr>
              <a:t>(</a:t>
            </a:r>
            <a:r>
              <a:rPr lang="en-US" altLang="en-US" i="1" baseline="30000" dirty="0">
                <a:latin typeface="+mj-lt"/>
              </a:rPr>
              <a:t>m</a:t>
            </a:r>
            <a:r>
              <a:rPr lang="en-US" altLang="en-US" baseline="30000" dirty="0">
                <a:latin typeface="+mj-lt"/>
              </a:rPr>
              <a:t>)</a:t>
            </a:r>
            <a:r>
              <a:rPr lang="en-US" altLang="en-US" dirty="0">
                <a:latin typeface="+mj-lt"/>
              </a:rPr>
              <a:t> P</a:t>
            </a:r>
            <a:r>
              <a:rPr lang="en-US" altLang="en-US" baseline="30000" dirty="0">
                <a:latin typeface="+mj-lt"/>
              </a:rPr>
              <a:t>(</a:t>
            </a:r>
            <a:r>
              <a:rPr lang="en-US" altLang="en-US" i="1" baseline="30000" dirty="0">
                <a:latin typeface="+mj-lt"/>
              </a:rPr>
              <a:t>n</a:t>
            </a:r>
            <a:r>
              <a:rPr lang="en-US" altLang="en-US" baseline="30000" dirty="0">
                <a:latin typeface="+mj-lt"/>
              </a:rPr>
              <a:t>-</a:t>
            </a:r>
            <a:r>
              <a:rPr lang="en-US" altLang="en-US" i="1" baseline="30000" dirty="0">
                <a:latin typeface="+mj-lt"/>
              </a:rPr>
              <a:t>m</a:t>
            </a:r>
            <a:r>
              <a:rPr lang="en-US" altLang="en-US" baseline="30000" dirty="0">
                <a:latin typeface="+mj-lt"/>
              </a:rPr>
              <a:t>)</a:t>
            </a:r>
            <a:endParaRPr lang="en-US" altLang="en-US" dirty="0">
              <a:latin typeface="+mj-lt"/>
            </a:endParaRPr>
          </a:p>
        </p:txBody>
      </p:sp>
      <p:sp>
        <p:nvSpPr>
          <p:cNvPr id="98311" name="Text Box 7"/>
          <p:cNvSpPr txBox="1">
            <a:spLocks noChangeArrowheads="1"/>
          </p:cNvSpPr>
          <p:nvPr/>
        </p:nvSpPr>
        <p:spPr bwMode="auto">
          <a:xfrm>
            <a:off x="1752600" y="4800600"/>
            <a:ext cx="8610600"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6075" indent="-288925">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dirty="0">
                <a:solidFill>
                  <a:schemeClr val="accent1"/>
                </a:solidFill>
                <a:latin typeface="+mj-lt"/>
              </a:rPr>
              <a:t>Interpretation</a:t>
            </a:r>
            <a:r>
              <a:rPr lang="en-US" altLang="en-US" dirty="0">
                <a:latin typeface="+mj-lt"/>
              </a:rPr>
              <a:t>: </a:t>
            </a:r>
          </a:p>
          <a:p>
            <a:r>
              <a:rPr lang="en-US" altLang="en-US" dirty="0">
                <a:latin typeface="+mj-lt"/>
              </a:rPr>
              <a:t>	RHS is the probability of going from </a:t>
            </a:r>
            <a:r>
              <a:rPr lang="en-US" altLang="en-US" i="1" dirty="0" err="1">
                <a:latin typeface="+mj-lt"/>
              </a:rPr>
              <a:t>i</a:t>
            </a:r>
            <a:r>
              <a:rPr lang="en-US" altLang="en-US" dirty="0">
                <a:latin typeface="+mj-lt"/>
              </a:rPr>
              <a:t> to </a:t>
            </a:r>
            <a:r>
              <a:rPr lang="en-US" altLang="en-US" i="1" dirty="0">
                <a:latin typeface="+mj-lt"/>
              </a:rPr>
              <a:t>k</a:t>
            </a:r>
            <a:r>
              <a:rPr lang="en-US" altLang="en-US" dirty="0">
                <a:latin typeface="+mj-lt"/>
              </a:rPr>
              <a:t> in </a:t>
            </a:r>
            <a:r>
              <a:rPr lang="en-US" altLang="en-US" i="1" dirty="0">
                <a:latin typeface="+mj-lt"/>
              </a:rPr>
              <a:t>m</a:t>
            </a:r>
            <a:r>
              <a:rPr lang="en-US" altLang="en-US" dirty="0">
                <a:latin typeface="+mj-lt"/>
              </a:rPr>
              <a:t> steps &amp; then going from </a:t>
            </a:r>
            <a:r>
              <a:rPr lang="en-US" altLang="en-US" i="1" dirty="0">
                <a:latin typeface="+mj-lt"/>
              </a:rPr>
              <a:t>k</a:t>
            </a:r>
            <a:r>
              <a:rPr lang="en-US" altLang="en-US" dirty="0">
                <a:latin typeface="+mj-lt"/>
              </a:rPr>
              <a:t> to </a:t>
            </a:r>
            <a:r>
              <a:rPr lang="en-US" altLang="en-US" i="1" dirty="0">
                <a:latin typeface="+mj-lt"/>
              </a:rPr>
              <a:t>j</a:t>
            </a:r>
            <a:r>
              <a:rPr lang="en-US" altLang="en-US" dirty="0">
                <a:latin typeface="+mj-lt"/>
              </a:rPr>
              <a:t> in the remaining </a:t>
            </a:r>
            <a:r>
              <a:rPr lang="en-US" altLang="en-US" i="1" dirty="0">
                <a:latin typeface="+mj-lt"/>
              </a:rPr>
              <a:t>n </a:t>
            </a:r>
            <a:r>
              <a:rPr lang="en-US" altLang="en-US" dirty="0">
                <a:latin typeface="+mj-lt"/>
                <a:sym typeface="Symbol" panose="05050102010706020507" pitchFamily="18" charset="2"/>
              </a:rPr>
              <a:t> </a:t>
            </a:r>
            <a:r>
              <a:rPr lang="en-US" altLang="en-US" i="1" dirty="0">
                <a:latin typeface="+mj-lt"/>
              </a:rPr>
              <a:t>m</a:t>
            </a:r>
            <a:r>
              <a:rPr lang="en-US" altLang="en-US" dirty="0">
                <a:latin typeface="+mj-lt"/>
              </a:rPr>
              <a:t> steps, summed over all possible intermediate states </a:t>
            </a:r>
            <a:r>
              <a:rPr lang="en-US" altLang="en-US" i="1" dirty="0">
                <a:latin typeface="+mj-lt"/>
              </a:rPr>
              <a:t>k</a:t>
            </a:r>
            <a:r>
              <a:rPr lang="en-US" altLang="en-US" dirty="0">
                <a:latin typeface="+mj-lt"/>
              </a:rPr>
              <a:t>.</a:t>
            </a:r>
          </a:p>
        </p:txBody>
      </p:sp>
      <p:grpSp>
        <p:nvGrpSpPr>
          <p:cNvPr id="31749" name="Group 10"/>
          <p:cNvGrpSpPr>
            <a:grpSpLocks/>
          </p:cNvGrpSpPr>
          <p:nvPr/>
        </p:nvGrpSpPr>
        <p:grpSpPr bwMode="auto">
          <a:xfrm>
            <a:off x="1974850" y="2678113"/>
            <a:ext cx="7970838" cy="2122488"/>
            <a:chOff x="284" y="1687"/>
            <a:chExt cx="5021" cy="1337"/>
          </a:xfrm>
        </p:grpSpPr>
        <p:sp>
          <p:nvSpPr>
            <p:cNvPr id="31750" name="Text Box 4"/>
            <p:cNvSpPr txBox="1">
              <a:spLocks noChangeArrowheads="1"/>
            </p:cNvSpPr>
            <p:nvPr/>
          </p:nvSpPr>
          <p:spPr bwMode="auto">
            <a:xfrm>
              <a:off x="284" y="1687"/>
              <a:ext cx="4120" cy="7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dirty="0">
                  <a:latin typeface="Bookman Old Style" panose="02050604050505020204" pitchFamily="18" charset="0"/>
                </a:rPr>
                <a:t>The </a:t>
              </a:r>
              <a:r>
                <a:rPr lang="en-US" altLang="en-US" i="1" dirty="0" err="1">
                  <a:latin typeface="Bookman Old Style" panose="02050604050505020204" pitchFamily="18" charset="0"/>
                </a:rPr>
                <a:t>ij</a:t>
              </a:r>
              <a:r>
                <a:rPr lang="en-US" altLang="en-US" i="1" dirty="0">
                  <a:latin typeface="Bookman Old Style" panose="02050604050505020204" pitchFamily="18" charset="0"/>
                </a:rPr>
                <a:t> </a:t>
              </a:r>
              <a:r>
                <a:rPr lang="en-US" altLang="en-US" dirty="0" err="1">
                  <a:latin typeface="Bookman Old Style" panose="02050604050505020204" pitchFamily="18" charset="0"/>
                </a:rPr>
                <a:t>th</a:t>
              </a:r>
              <a:r>
                <a:rPr lang="en-US" altLang="en-US" dirty="0">
                  <a:latin typeface="Bookman Old Style" panose="02050604050505020204" pitchFamily="18" charset="0"/>
                </a:rPr>
                <a:t> entry of this reduces to</a:t>
              </a:r>
            </a:p>
            <a:p>
              <a:endParaRPr lang="en-US" altLang="en-US" dirty="0">
                <a:latin typeface="Bookman Old Style" panose="02050604050505020204" pitchFamily="18" charset="0"/>
              </a:endParaRPr>
            </a:p>
            <a:p>
              <a:r>
                <a:rPr lang="en-US" altLang="en-US" dirty="0">
                  <a:latin typeface="Bookman Old Style" panose="02050604050505020204" pitchFamily="18" charset="0"/>
                </a:rPr>
                <a:t>	 </a:t>
              </a:r>
              <a:r>
                <a:rPr lang="en-US" altLang="en-US" i="1" dirty="0" err="1">
                  <a:latin typeface="Bookman Old Style" panose="02050604050505020204" pitchFamily="18" charset="0"/>
                </a:rPr>
                <a:t>p</a:t>
              </a:r>
              <a:r>
                <a:rPr lang="en-US" altLang="en-US" i="1" baseline="-25000" dirty="0" err="1">
                  <a:latin typeface="Bookman Old Style" panose="02050604050505020204" pitchFamily="18" charset="0"/>
                </a:rPr>
                <a:t>ij</a:t>
              </a:r>
              <a:r>
                <a:rPr lang="en-US" altLang="en-US" baseline="30000" dirty="0">
                  <a:latin typeface="Bookman Old Style" panose="02050604050505020204" pitchFamily="18" charset="0"/>
                </a:rPr>
                <a:t>(</a:t>
              </a:r>
              <a:r>
                <a:rPr lang="en-US" altLang="en-US" i="1" baseline="30000" dirty="0">
                  <a:latin typeface="Bookman Old Style" panose="02050604050505020204" pitchFamily="18" charset="0"/>
                </a:rPr>
                <a:t>n</a:t>
              </a:r>
              <a:r>
                <a:rPr lang="en-US" altLang="en-US" baseline="30000" dirty="0">
                  <a:latin typeface="Bookman Old Style" panose="02050604050505020204" pitchFamily="18" charset="0"/>
                </a:rPr>
                <a:t>)</a:t>
              </a:r>
              <a:r>
                <a:rPr lang="en-US" altLang="en-US" dirty="0">
                  <a:latin typeface="Bookman Old Style" panose="02050604050505020204" pitchFamily="18" charset="0"/>
                </a:rPr>
                <a:t> = </a:t>
              </a:r>
              <a:r>
                <a:rPr lang="en-US" altLang="en-US" sz="2800" dirty="0">
                  <a:latin typeface="Bookman Old Style" panose="02050604050505020204" pitchFamily="18" charset="0"/>
                  <a:sym typeface="Symbol" panose="05050102010706020507" pitchFamily="18" charset="2"/>
                </a:rPr>
                <a:t></a:t>
              </a:r>
              <a:r>
                <a:rPr lang="en-US" altLang="en-US" dirty="0">
                  <a:solidFill>
                    <a:srgbClr val="000000"/>
                  </a:solidFill>
                  <a:latin typeface="Bookman Old Style" panose="02050604050505020204" pitchFamily="18" charset="0"/>
                </a:rPr>
                <a:t> </a:t>
              </a:r>
              <a:r>
                <a:rPr lang="en-US" altLang="en-US" i="1" dirty="0" err="1">
                  <a:latin typeface="Bookman Old Style" panose="02050604050505020204" pitchFamily="18" charset="0"/>
                </a:rPr>
                <a:t>p</a:t>
              </a:r>
              <a:r>
                <a:rPr lang="en-US" altLang="en-US" i="1" baseline="-25000" dirty="0" err="1">
                  <a:latin typeface="Bookman Old Style" panose="02050604050505020204" pitchFamily="18" charset="0"/>
                </a:rPr>
                <a:t>ik</a:t>
              </a:r>
              <a:r>
                <a:rPr lang="en-US" altLang="en-US" baseline="30000" dirty="0">
                  <a:latin typeface="Bookman Old Style" panose="02050604050505020204" pitchFamily="18" charset="0"/>
                </a:rPr>
                <a:t>(</a:t>
              </a:r>
              <a:r>
                <a:rPr lang="en-US" altLang="en-US" i="1" baseline="30000" dirty="0">
                  <a:latin typeface="Bookman Old Style" panose="02050604050505020204" pitchFamily="18" charset="0"/>
                </a:rPr>
                <a:t>m</a:t>
              </a:r>
              <a:r>
                <a:rPr lang="en-US" altLang="en-US" baseline="30000" dirty="0">
                  <a:latin typeface="Bookman Old Style" panose="02050604050505020204" pitchFamily="18" charset="0"/>
                </a:rPr>
                <a:t>) </a:t>
              </a:r>
              <a:r>
                <a:rPr lang="en-US" altLang="en-US" i="1" dirty="0" err="1">
                  <a:latin typeface="Bookman Old Style" panose="02050604050505020204" pitchFamily="18" charset="0"/>
                </a:rPr>
                <a:t>p</a:t>
              </a:r>
              <a:r>
                <a:rPr lang="en-US" altLang="en-US" i="1" baseline="-25000" dirty="0" err="1">
                  <a:latin typeface="Bookman Old Style" panose="02050604050505020204" pitchFamily="18" charset="0"/>
                </a:rPr>
                <a:t>kj</a:t>
              </a:r>
              <a:r>
                <a:rPr lang="en-US" altLang="en-US" baseline="30000" dirty="0">
                  <a:latin typeface="Bookman Old Style" panose="02050604050505020204" pitchFamily="18" charset="0"/>
                </a:rPr>
                <a:t>(</a:t>
              </a:r>
              <a:r>
                <a:rPr lang="en-US" altLang="en-US" i="1" baseline="30000" dirty="0">
                  <a:latin typeface="Bookman Old Style" panose="02050604050505020204" pitchFamily="18" charset="0"/>
                </a:rPr>
                <a:t>n</a:t>
              </a:r>
              <a:r>
                <a:rPr lang="en-US" altLang="en-US" baseline="30000" dirty="0">
                  <a:latin typeface="Bookman Old Style" panose="02050604050505020204" pitchFamily="18" charset="0"/>
                </a:rPr>
                <a:t>-</a:t>
              </a:r>
              <a:r>
                <a:rPr lang="en-US" altLang="en-US" i="1" baseline="30000" dirty="0">
                  <a:latin typeface="Bookman Old Style" panose="02050604050505020204" pitchFamily="18" charset="0"/>
                </a:rPr>
                <a:t>m</a:t>
              </a:r>
              <a:r>
                <a:rPr lang="en-US" altLang="en-US" baseline="30000" dirty="0">
                  <a:latin typeface="Bookman Old Style" panose="02050604050505020204" pitchFamily="18" charset="0"/>
                </a:rPr>
                <a:t>)	</a:t>
              </a:r>
              <a:r>
                <a:rPr lang="en-US" altLang="en-US" dirty="0">
                  <a:latin typeface="Bookman Old Style" panose="02050604050505020204" pitchFamily="18" charset="0"/>
                </a:rPr>
                <a:t>1 </a:t>
              </a:r>
              <a:r>
                <a:rPr lang="en-US" altLang="en-US" dirty="0">
                  <a:latin typeface="Bookman Old Style" panose="02050604050505020204" pitchFamily="18" charset="0"/>
                  <a:sym typeface="Symbol" panose="05050102010706020507" pitchFamily="18" charset="2"/>
                </a:rPr>
                <a:t></a:t>
              </a:r>
              <a:r>
                <a:rPr lang="en-US" altLang="en-US" dirty="0">
                  <a:latin typeface="Bookman Old Style" panose="02050604050505020204" pitchFamily="18" charset="0"/>
                </a:rPr>
                <a:t> </a:t>
              </a:r>
              <a:r>
                <a:rPr lang="en-US" altLang="en-US" i="1" dirty="0">
                  <a:latin typeface="Bookman Old Style" panose="02050604050505020204" pitchFamily="18" charset="0"/>
                </a:rPr>
                <a:t>m</a:t>
              </a:r>
              <a:r>
                <a:rPr lang="en-US" altLang="en-US" dirty="0">
                  <a:latin typeface="Bookman Old Style" panose="02050604050505020204" pitchFamily="18" charset="0"/>
                </a:rPr>
                <a:t> </a:t>
              </a:r>
              <a:r>
                <a:rPr lang="en-US" altLang="en-US" dirty="0">
                  <a:latin typeface="Bookman Old Style" panose="02050604050505020204" pitchFamily="18" charset="0"/>
                  <a:sym typeface="Symbol" panose="05050102010706020507" pitchFamily="18" charset="2"/>
                </a:rPr>
                <a:t></a:t>
              </a:r>
              <a:r>
                <a:rPr lang="en-US" altLang="en-US" dirty="0">
                  <a:latin typeface="Bookman Old Style" panose="02050604050505020204" pitchFamily="18" charset="0"/>
                </a:rPr>
                <a:t> </a:t>
              </a:r>
              <a:r>
                <a:rPr lang="en-US" altLang="en-US" i="1" dirty="0">
                  <a:latin typeface="Bookman Old Style" panose="02050604050505020204" pitchFamily="18" charset="0"/>
                </a:rPr>
                <a:t>n</a:t>
              </a:r>
              <a:r>
                <a:rPr lang="en-US" altLang="en-US" dirty="0">
                  <a:latin typeface="Bookman Old Style" panose="02050604050505020204" pitchFamily="18" charset="0"/>
                  <a:sym typeface="Symbol" panose="05050102010706020507" pitchFamily="18" charset="2"/>
                </a:rPr>
                <a:t></a:t>
              </a:r>
              <a:r>
                <a:rPr lang="en-US" altLang="en-US" dirty="0">
                  <a:latin typeface="Bookman Old Style" panose="02050604050505020204" pitchFamily="18" charset="0"/>
                </a:rPr>
                <a:t>1</a:t>
              </a:r>
              <a:endParaRPr lang="en-US" altLang="en-US" dirty="0"/>
            </a:p>
          </p:txBody>
        </p:sp>
        <p:sp>
          <p:nvSpPr>
            <p:cNvPr id="31751" name="Rectangle 5"/>
            <p:cNvSpPr>
              <a:spLocks noChangeArrowheads="1"/>
            </p:cNvSpPr>
            <p:nvPr/>
          </p:nvSpPr>
          <p:spPr bwMode="auto">
            <a:xfrm>
              <a:off x="1552" y="2016"/>
              <a:ext cx="24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i="1">
                  <a:latin typeface="Bookman Old Style" panose="02050604050505020204" pitchFamily="18" charset="0"/>
                </a:rPr>
                <a:t>m</a:t>
              </a:r>
            </a:p>
          </p:txBody>
        </p:sp>
        <p:sp>
          <p:nvSpPr>
            <p:cNvPr id="31752" name="Rectangle 6"/>
            <p:cNvSpPr>
              <a:spLocks noChangeArrowheads="1"/>
            </p:cNvSpPr>
            <p:nvPr/>
          </p:nvSpPr>
          <p:spPr bwMode="auto">
            <a:xfrm>
              <a:off x="1456" y="2448"/>
              <a:ext cx="285"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i="1">
                  <a:latin typeface="Bookman Old Style" panose="02050604050505020204" pitchFamily="18" charset="0"/>
                </a:rPr>
                <a:t>k</a:t>
              </a:r>
              <a:r>
                <a:rPr lang="en-US" altLang="en-US" sz="900">
                  <a:latin typeface="Bookman Old Style" panose="02050604050505020204" pitchFamily="18" charset="0"/>
                </a:rPr>
                <a:t> </a:t>
              </a:r>
              <a:r>
                <a:rPr lang="en-US" altLang="en-US" sz="1800">
                  <a:latin typeface="Bookman Old Style" panose="02050604050505020204" pitchFamily="18" charset="0"/>
                </a:rPr>
                <a:t>=0</a:t>
              </a:r>
            </a:p>
          </p:txBody>
        </p:sp>
        <p:sp>
          <p:nvSpPr>
            <p:cNvPr id="31753" name="Text Box 8"/>
            <p:cNvSpPr txBox="1">
              <a:spLocks noChangeArrowheads="1"/>
            </p:cNvSpPr>
            <p:nvPr/>
          </p:nvSpPr>
          <p:spPr bwMode="auto">
            <a:xfrm>
              <a:off x="2496" y="2736"/>
              <a:ext cx="280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solidFill>
                    <a:schemeClr val="accent1"/>
                  </a:solidFill>
                </a:rPr>
                <a:t>Chapman - Kolmogorov Equations</a:t>
              </a:r>
            </a:p>
          </p:txBody>
        </p:sp>
        <p:sp>
          <p:nvSpPr>
            <p:cNvPr id="31754" name="Line 9"/>
            <p:cNvSpPr>
              <a:spLocks noChangeShapeType="1"/>
            </p:cNvSpPr>
            <p:nvPr/>
          </p:nvSpPr>
          <p:spPr bwMode="auto">
            <a:xfrm flipH="1" flipV="1">
              <a:off x="2176" y="2592"/>
              <a:ext cx="336" cy="240"/>
            </a:xfrm>
            <a:prstGeom prst="line">
              <a:avLst/>
            </a:prstGeom>
            <a:noFill/>
            <a:ln w="28575">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2361071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3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a:bodyPr>
          <a:lstStyle/>
          <a:p>
            <a:r>
              <a:rPr lang="en-US" altLang="en-US" sz="4000" dirty="0" smtClean="0">
                <a:solidFill>
                  <a:srgbClr val="CD0000"/>
                </a:solidFill>
              </a:rPr>
              <a:t>What You Should Know About Markov Chains</a:t>
            </a:r>
          </a:p>
        </p:txBody>
      </p:sp>
      <p:sp>
        <p:nvSpPr>
          <p:cNvPr id="45059" name="Rectangle 3"/>
          <p:cNvSpPr>
            <a:spLocks noGrp="1" noChangeArrowheads="1"/>
          </p:cNvSpPr>
          <p:nvPr>
            <p:ph type="body" idx="1"/>
          </p:nvPr>
        </p:nvSpPr>
        <p:spPr>
          <a:xfrm>
            <a:off x="1803400" y="1690688"/>
            <a:ext cx="8267700" cy="4419600"/>
          </a:xfrm>
        </p:spPr>
        <p:txBody>
          <a:bodyPr/>
          <a:lstStyle/>
          <a:p>
            <a:r>
              <a:rPr lang="en-US" altLang="en-US" dirty="0" smtClean="0">
                <a:latin typeface="+mj-lt"/>
              </a:rPr>
              <a:t>How to define states of a discrete time process.</a:t>
            </a:r>
          </a:p>
          <a:p>
            <a:r>
              <a:rPr lang="en-US" altLang="en-US" dirty="0" smtClean="0">
                <a:latin typeface="+mj-lt"/>
              </a:rPr>
              <a:t>How to construct a state-transition matrix.</a:t>
            </a:r>
          </a:p>
          <a:p>
            <a:r>
              <a:rPr lang="en-US" altLang="en-US" dirty="0" smtClean="0">
                <a:latin typeface="+mj-lt"/>
              </a:rPr>
              <a:t>How to find the </a:t>
            </a:r>
            <a:r>
              <a:rPr lang="en-US" altLang="en-US" i="1" dirty="0" smtClean="0">
                <a:latin typeface="+mj-lt"/>
              </a:rPr>
              <a:t>n</a:t>
            </a:r>
            <a:r>
              <a:rPr lang="en-US" altLang="en-US" dirty="0" smtClean="0">
                <a:latin typeface="+mj-lt"/>
              </a:rPr>
              <a:t>-step state-transition probabilities (using the Excel add-in).</a:t>
            </a:r>
          </a:p>
          <a:p>
            <a:r>
              <a:rPr lang="en-US" altLang="en-US" dirty="0" smtClean="0">
                <a:latin typeface="+mj-lt"/>
              </a:rPr>
              <a:t>How to determine the unconditional probabilities after </a:t>
            </a:r>
            <a:r>
              <a:rPr lang="en-US" altLang="en-US" i="1" dirty="0" smtClean="0">
                <a:latin typeface="+mj-lt"/>
              </a:rPr>
              <a:t>n</a:t>
            </a:r>
            <a:r>
              <a:rPr lang="en-US" altLang="en-US" dirty="0" smtClean="0">
                <a:latin typeface="+mj-lt"/>
              </a:rPr>
              <a:t> steps</a:t>
            </a:r>
          </a:p>
          <a:p>
            <a:r>
              <a:rPr lang="en-US" altLang="en-US" dirty="0" smtClean="0">
                <a:latin typeface="+mj-lt"/>
              </a:rPr>
              <a:t>How to determine steady-state probabilities (using the Excel add-in).</a:t>
            </a:r>
          </a:p>
        </p:txBody>
      </p:sp>
    </p:spTree>
    <p:extLst>
      <p:ext uri="{BB962C8B-B14F-4D97-AF65-F5344CB8AC3E}">
        <p14:creationId xmlns:p14="http://schemas.microsoft.com/office/powerpoint/2010/main" val="9994974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dirty="0">
                <a:solidFill>
                  <a:srgbClr val="CD0000"/>
                </a:solidFill>
              </a:rPr>
              <a:t>Finite State Machines</a:t>
            </a:r>
          </a:p>
        </p:txBody>
      </p:sp>
      <p:sp>
        <p:nvSpPr>
          <p:cNvPr id="194563" name="Rectangle 3"/>
          <p:cNvSpPr>
            <a:spLocks noGrp="1" noChangeArrowheads="1"/>
          </p:cNvSpPr>
          <p:nvPr>
            <p:ph type="body" idx="1"/>
          </p:nvPr>
        </p:nvSpPr>
        <p:spPr>
          <a:xfrm>
            <a:off x="1148686" y="1586553"/>
            <a:ext cx="9201814" cy="4525963"/>
          </a:xfrm>
        </p:spPr>
        <p:txBody>
          <a:bodyPr>
            <a:normAutofit/>
          </a:bodyPr>
          <a:lstStyle/>
          <a:p>
            <a:pPr marL="0" indent="0">
              <a:buNone/>
            </a:pPr>
            <a:r>
              <a:rPr lang="en-US" dirty="0">
                <a:latin typeface="+mj-lt"/>
              </a:rPr>
              <a:t>A </a:t>
            </a:r>
            <a:r>
              <a:rPr lang="en-US" b="1" dirty="0">
                <a:latin typeface="+mj-lt"/>
              </a:rPr>
              <a:t>finite</a:t>
            </a:r>
            <a:r>
              <a:rPr lang="en-US" dirty="0">
                <a:latin typeface="+mj-lt"/>
              </a:rPr>
              <a:t>-</a:t>
            </a:r>
            <a:r>
              <a:rPr lang="en-US" b="1" dirty="0">
                <a:latin typeface="+mj-lt"/>
              </a:rPr>
              <a:t>state machine</a:t>
            </a:r>
            <a:r>
              <a:rPr lang="en-US" dirty="0">
                <a:latin typeface="+mj-lt"/>
              </a:rPr>
              <a:t> (FSM) or </a:t>
            </a:r>
            <a:r>
              <a:rPr lang="en-US" b="1" dirty="0" smtClean="0">
                <a:latin typeface="+mj-lt"/>
              </a:rPr>
              <a:t>finite</a:t>
            </a:r>
            <a:r>
              <a:rPr lang="en-US" dirty="0" smtClean="0">
                <a:latin typeface="+mj-lt"/>
              </a:rPr>
              <a:t>-</a:t>
            </a:r>
            <a:r>
              <a:rPr lang="en-US" b="1" dirty="0" smtClean="0">
                <a:latin typeface="+mj-lt"/>
              </a:rPr>
              <a:t>state </a:t>
            </a:r>
            <a:r>
              <a:rPr lang="en-US" dirty="0" smtClean="0">
                <a:latin typeface="+mj-lt"/>
              </a:rPr>
              <a:t>automaton </a:t>
            </a:r>
            <a:r>
              <a:rPr lang="en-US" dirty="0">
                <a:latin typeface="+mj-lt"/>
              </a:rPr>
              <a:t>(plural: automata), or simply a </a:t>
            </a:r>
            <a:r>
              <a:rPr lang="en-US" b="1" dirty="0">
                <a:latin typeface="+mj-lt"/>
              </a:rPr>
              <a:t>state machine</a:t>
            </a:r>
            <a:r>
              <a:rPr lang="en-US" dirty="0">
                <a:latin typeface="+mj-lt"/>
              </a:rPr>
              <a:t>, is a mathematical model of computation used to design both computer programs and sequential logic circuits. It is conceived as an abstract </a:t>
            </a:r>
            <a:r>
              <a:rPr lang="en-US" b="1" dirty="0">
                <a:latin typeface="+mj-lt"/>
              </a:rPr>
              <a:t>machine</a:t>
            </a:r>
            <a:r>
              <a:rPr lang="en-US" dirty="0">
                <a:latin typeface="+mj-lt"/>
              </a:rPr>
              <a:t> that can be in one of a </a:t>
            </a:r>
            <a:r>
              <a:rPr lang="en-US" b="1" dirty="0">
                <a:latin typeface="+mj-lt"/>
              </a:rPr>
              <a:t>finite</a:t>
            </a:r>
            <a:r>
              <a:rPr lang="en-US" dirty="0">
                <a:latin typeface="+mj-lt"/>
              </a:rPr>
              <a:t> number of states.</a:t>
            </a:r>
            <a:endParaRPr lang="en-US" i="1" dirty="0">
              <a:latin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155" y="4064641"/>
            <a:ext cx="4714875" cy="2047875"/>
          </a:xfrm>
          <a:prstGeom prst="rect">
            <a:avLst/>
          </a:prstGeom>
        </p:spPr>
      </p:pic>
    </p:spTree>
    <p:extLst>
      <p:ext uri="{BB962C8B-B14F-4D97-AF65-F5344CB8AC3E}">
        <p14:creationId xmlns:p14="http://schemas.microsoft.com/office/powerpoint/2010/main" val="21575798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1003300" y="317501"/>
            <a:ext cx="8534400" cy="1066800"/>
          </a:xfrm>
        </p:spPr>
        <p:txBody>
          <a:bodyPr>
            <a:normAutofit/>
          </a:bodyPr>
          <a:lstStyle/>
          <a:p>
            <a:r>
              <a:rPr lang="en-US" altLang="en-US" sz="4000" dirty="0">
                <a:solidFill>
                  <a:srgbClr val="CD0000"/>
                </a:solidFill>
              </a:rPr>
              <a:t>Representing a Finite State Machine</a:t>
            </a:r>
          </a:p>
        </p:txBody>
      </p:sp>
      <p:sp>
        <p:nvSpPr>
          <p:cNvPr id="9219" name="Content Placeholder 2"/>
          <p:cNvSpPr>
            <a:spLocks noGrp="1"/>
          </p:cNvSpPr>
          <p:nvPr>
            <p:ph idx="1"/>
          </p:nvPr>
        </p:nvSpPr>
        <p:spPr/>
        <p:txBody>
          <a:bodyPr/>
          <a:lstStyle/>
          <a:p>
            <a:r>
              <a:rPr lang="en-US" altLang="en-US" dirty="0" smtClean="0">
                <a:latin typeface="+mj-lt"/>
              </a:rPr>
              <a:t>It can also be represented using a </a:t>
            </a:r>
            <a:r>
              <a:rPr lang="en-US" altLang="en-US" b="1" dirty="0" smtClean="0">
                <a:latin typeface="+mj-lt"/>
              </a:rPr>
              <a:t>state diagram</a:t>
            </a:r>
            <a:r>
              <a:rPr lang="en-US" altLang="en-US" dirty="0" smtClean="0">
                <a:latin typeface="+mj-lt"/>
              </a:rPr>
              <a:t> which has the same information as the state transition diagram.</a:t>
            </a:r>
          </a:p>
          <a:p>
            <a:pPr>
              <a:buFont typeface="Georgia" panose="02040502050405020303" pitchFamily="18" charset="0"/>
              <a:buNone/>
            </a:pPr>
            <a:endParaRPr lang="en-US" altLang="en-US" dirty="0" smtClean="0"/>
          </a:p>
          <a:p>
            <a:pPr>
              <a:buFont typeface="Georgia" panose="02040502050405020303" pitchFamily="18" charset="0"/>
              <a:buNone/>
            </a:pPr>
            <a:endParaRPr lang="en-US" altLang="en-US" dirty="0" smtClean="0"/>
          </a:p>
        </p:txBody>
      </p:sp>
      <p:sp>
        <p:nvSpPr>
          <p:cNvPr id="4" name="Oval 3"/>
          <p:cNvSpPr/>
          <p:nvPr/>
        </p:nvSpPr>
        <p:spPr>
          <a:xfrm>
            <a:off x="4076700" y="3657600"/>
            <a:ext cx="11430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State</a:t>
            </a:r>
            <a:r>
              <a:rPr lang="en-US" baseline="-25000" dirty="0"/>
              <a:t>0</a:t>
            </a:r>
            <a:endParaRPr lang="en-US" dirty="0"/>
          </a:p>
        </p:txBody>
      </p:sp>
      <p:sp>
        <p:nvSpPr>
          <p:cNvPr id="5" name="Oval 4"/>
          <p:cNvSpPr/>
          <p:nvPr/>
        </p:nvSpPr>
        <p:spPr>
          <a:xfrm>
            <a:off x="6438900" y="3657600"/>
            <a:ext cx="11430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State</a:t>
            </a:r>
            <a:r>
              <a:rPr lang="en-US" baseline="-25000" dirty="0"/>
              <a:t>1</a:t>
            </a:r>
            <a:endParaRPr lang="en-US" dirty="0"/>
          </a:p>
        </p:txBody>
      </p:sp>
      <p:cxnSp>
        <p:nvCxnSpPr>
          <p:cNvPr id="14" name="Curved Connector 13"/>
          <p:cNvCxnSpPr>
            <a:stCxn id="4" idx="7"/>
            <a:endCxn id="5" idx="1"/>
          </p:cNvCxnSpPr>
          <p:nvPr/>
        </p:nvCxnSpPr>
        <p:spPr>
          <a:xfrm rot="5400000" flipH="1" flipV="1">
            <a:off x="5829301" y="3048001"/>
            <a:ext cx="1587" cy="1554162"/>
          </a:xfrm>
          <a:prstGeom prst="curvedConnector3">
            <a:avLst>
              <a:gd name="adj1" fmla="val 24936272"/>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5" idx="3"/>
            <a:endCxn id="4" idx="5"/>
          </p:cNvCxnSpPr>
          <p:nvPr/>
        </p:nvCxnSpPr>
        <p:spPr>
          <a:xfrm rot="5400000">
            <a:off x="5829300" y="3856038"/>
            <a:ext cx="1588" cy="1554162"/>
          </a:xfrm>
          <a:prstGeom prst="curvedConnector3">
            <a:avLst>
              <a:gd name="adj1" fmla="val 24936272"/>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9224" name="TextBox 24"/>
          <p:cNvSpPr txBox="1">
            <a:spLocks noChangeArrowheads="1"/>
          </p:cNvSpPr>
          <p:nvPr/>
        </p:nvSpPr>
        <p:spPr bwMode="auto">
          <a:xfrm>
            <a:off x="5143500" y="5105400"/>
            <a:ext cx="1447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Calibri" panose="020F0502020204030204" pitchFamily="34" charset="0"/>
              </a:rPr>
              <a:t>Input / Output</a:t>
            </a:r>
          </a:p>
        </p:txBody>
      </p:sp>
      <p:sp>
        <p:nvSpPr>
          <p:cNvPr id="9225" name="TextBox 25"/>
          <p:cNvSpPr txBox="1">
            <a:spLocks noChangeArrowheads="1"/>
          </p:cNvSpPr>
          <p:nvPr/>
        </p:nvSpPr>
        <p:spPr bwMode="auto">
          <a:xfrm>
            <a:off x="5143500" y="3048000"/>
            <a:ext cx="1447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Calibri" panose="020F0502020204030204" pitchFamily="34" charset="0"/>
              </a:rPr>
              <a:t>Input / Output</a:t>
            </a:r>
          </a:p>
        </p:txBody>
      </p:sp>
    </p:spTree>
    <p:extLst>
      <p:ext uri="{BB962C8B-B14F-4D97-AF65-F5344CB8AC3E}">
        <p14:creationId xmlns:p14="http://schemas.microsoft.com/office/powerpoint/2010/main" val="19747499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838200" y="225425"/>
            <a:ext cx="10515600" cy="1325563"/>
          </a:xfrm>
        </p:spPr>
        <p:txBody>
          <a:bodyPr>
            <a:normAutofit/>
          </a:bodyPr>
          <a:lstStyle/>
          <a:p>
            <a:r>
              <a:rPr lang="en-US" altLang="en-US" sz="4000" dirty="0">
                <a:solidFill>
                  <a:srgbClr val="CD0000"/>
                </a:solidFill>
              </a:rPr>
              <a:t>What is a state machine?</a:t>
            </a:r>
          </a:p>
        </p:txBody>
      </p:sp>
      <p:sp>
        <p:nvSpPr>
          <p:cNvPr id="8195" name="Rectangle 3"/>
          <p:cNvSpPr>
            <a:spLocks noGrp="1" noChangeArrowheads="1"/>
          </p:cNvSpPr>
          <p:nvPr>
            <p:ph type="body" idx="1"/>
          </p:nvPr>
        </p:nvSpPr>
        <p:spPr>
          <a:xfrm>
            <a:off x="1485900" y="1447800"/>
            <a:ext cx="9220200" cy="5029200"/>
          </a:xfrm>
        </p:spPr>
        <p:txBody>
          <a:bodyPr/>
          <a:lstStyle/>
          <a:p>
            <a:r>
              <a:rPr lang="en-US" altLang="en-US" dirty="0">
                <a:latin typeface="+mj-lt"/>
              </a:rPr>
              <a:t>A state machine is a different way of thinking about computation</a:t>
            </a:r>
          </a:p>
          <a:p>
            <a:r>
              <a:rPr lang="en-US" altLang="en-US" dirty="0">
                <a:latin typeface="+mj-lt"/>
              </a:rPr>
              <a:t>A state machine has some number of </a:t>
            </a:r>
            <a:r>
              <a:rPr lang="en-US" altLang="en-US" dirty="0">
                <a:solidFill>
                  <a:schemeClr val="tx2"/>
                </a:solidFill>
                <a:latin typeface="+mj-lt"/>
              </a:rPr>
              <a:t>states</a:t>
            </a:r>
            <a:r>
              <a:rPr lang="en-US" altLang="en-US" dirty="0">
                <a:latin typeface="+mj-lt"/>
              </a:rPr>
              <a:t>, and </a:t>
            </a:r>
            <a:r>
              <a:rPr lang="en-US" altLang="en-US" dirty="0">
                <a:solidFill>
                  <a:schemeClr val="tx2"/>
                </a:solidFill>
                <a:latin typeface="+mj-lt"/>
              </a:rPr>
              <a:t>transitions</a:t>
            </a:r>
            <a:r>
              <a:rPr lang="en-US" altLang="en-US" dirty="0">
                <a:latin typeface="+mj-lt"/>
              </a:rPr>
              <a:t> between those states</a:t>
            </a:r>
          </a:p>
          <a:p>
            <a:r>
              <a:rPr lang="en-US" altLang="en-US" dirty="0">
                <a:latin typeface="+mj-lt"/>
              </a:rPr>
              <a:t>Transitions occur because of inputs</a:t>
            </a:r>
          </a:p>
          <a:p>
            <a:r>
              <a:rPr lang="en-US" altLang="en-US" dirty="0">
                <a:latin typeface="+mj-lt"/>
              </a:rPr>
              <a:t>A “pure” state machine only knows which state it is in—it has no other memory or knowledge</a:t>
            </a:r>
          </a:p>
          <a:p>
            <a:pPr lvl="1"/>
            <a:r>
              <a:rPr lang="en-US" altLang="en-US" dirty="0">
                <a:latin typeface="+mj-lt"/>
              </a:rPr>
              <a:t>This is the kind of state machine you learn about in your math classes</a:t>
            </a:r>
          </a:p>
          <a:p>
            <a:pPr lvl="1"/>
            <a:r>
              <a:rPr lang="en-US" altLang="en-US" dirty="0">
                <a:latin typeface="+mj-lt"/>
              </a:rPr>
              <a:t>When you program a state machine, you don’t have that restriction</a:t>
            </a:r>
          </a:p>
        </p:txBody>
      </p:sp>
    </p:spTree>
    <p:extLst>
      <p:ext uri="{BB962C8B-B14F-4D97-AF65-F5344CB8AC3E}">
        <p14:creationId xmlns:p14="http://schemas.microsoft.com/office/powerpoint/2010/main" val="9411859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 name="Slide Number Placeholder 4"/>
          <p:cNvSpPr>
            <a:spLocks noGrp="1"/>
          </p:cNvSpPr>
          <p:nvPr>
            <p:ph type="sldNum" sz="quarter" idx="10"/>
          </p:nvPr>
        </p:nvSpPr>
        <p:spPr/>
        <p:txBody>
          <a:bodyPr/>
          <a:lstStyle/>
          <a:p>
            <a:fld id="{3F840C39-B082-4A25-90F3-9936E16FA5D2}" type="slidenum">
              <a:rPr lang="en-US" altLang="en-US"/>
              <a:pPr/>
              <a:t>55</a:t>
            </a:fld>
            <a:endParaRPr lang="en-US" altLang="en-US"/>
          </a:p>
        </p:txBody>
      </p:sp>
      <p:sp>
        <p:nvSpPr>
          <p:cNvPr id="10242" name="Rectangle 2"/>
          <p:cNvSpPr>
            <a:spLocks noGrp="1" noChangeArrowheads="1"/>
          </p:cNvSpPr>
          <p:nvPr>
            <p:ph type="title"/>
          </p:nvPr>
        </p:nvSpPr>
        <p:spPr/>
        <p:txBody>
          <a:bodyPr>
            <a:normAutofit/>
          </a:bodyPr>
          <a:lstStyle/>
          <a:p>
            <a:r>
              <a:rPr lang="en-US" altLang="en-US" sz="4000" dirty="0">
                <a:solidFill>
                  <a:srgbClr val="CD0000"/>
                </a:solidFill>
              </a:rPr>
              <a:t>Example I: Even or odd</a:t>
            </a:r>
          </a:p>
        </p:txBody>
      </p:sp>
      <p:sp>
        <p:nvSpPr>
          <p:cNvPr id="10243" name="Rectangle 3"/>
          <p:cNvSpPr>
            <a:spLocks noGrp="1" noChangeArrowheads="1"/>
          </p:cNvSpPr>
          <p:nvPr>
            <p:ph type="body" sz="half" idx="1"/>
          </p:nvPr>
        </p:nvSpPr>
        <p:spPr>
          <a:xfrm>
            <a:off x="2133600" y="1524000"/>
            <a:ext cx="8001000" cy="1600200"/>
          </a:xfrm>
        </p:spPr>
        <p:txBody>
          <a:bodyPr/>
          <a:lstStyle/>
          <a:p>
            <a:r>
              <a:rPr lang="en-US" altLang="en-US" sz="2400" dirty="0">
                <a:latin typeface="+mj-lt"/>
              </a:rPr>
              <a:t>The following machine determines whether the number of </a:t>
            </a:r>
            <a:r>
              <a:rPr lang="en-US" altLang="en-US" sz="2400" dirty="0">
                <a:solidFill>
                  <a:schemeClr val="accent2"/>
                </a:solidFill>
                <a:latin typeface="+mj-lt"/>
              </a:rPr>
              <a:t>A</a:t>
            </a:r>
            <a:r>
              <a:rPr lang="en-US" altLang="en-US" sz="2400" dirty="0">
                <a:latin typeface="+mj-lt"/>
              </a:rPr>
              <a:t>s in a string is even or odd</a:t>
            </a:r>
          </a:p>
          <a:p>
            <a:pPr lvl="1"/>
            <a:r>
              <a:rPr lang="en-US" altLang="en-US" sz="2000" dirty="0">
                <a:latin typeface="+mj-lt"/>
              </a:rPr>
              <a:t>Circles represent states; arrows represent transitions</a:t>
            </a:r>
          </a:p>
        </p:txBody>
      </p:sp>
      <p:grpSp>
        <p:nvGrpSpPr>
          <p:cNvPr id="10268" name="Group 28"/>
          <p:cNvGrpSpPr>
            <a:grpSpLocks/>
          </p:cNvGrpSpPr>
          <p:nvPr/>
        </p:nvGrpSpPr>
        <p:grpSpPr bwMode="auto">
          <a:xfrm>
            <a:off x="3352800" y="3124201"/>
            <a:ext cx="5029200" cy="1893888"/>
            <a:chOff x="1152" y="2112"/>
            <a:chExt cx="3168" cy="1193"/>
          </a:xfrm>
        </p:grpSpPr>
        <p:sp>
          <p:nvSpPr>
            <p:cNvPr id="10259" name="Text Box 19"/>
            <p:cNvSpPr txBox="1">
              <a:spLocks noChangeArrowheads="1"/>
            </p:cNvSpPr>
            <p:nvPr/>
          </p:nvSpPr>
          <p:spPr bwMode="auto">
            <a:xfrm>
              <a:off x="2592" y="2112"/>
              <a:ext cx="240"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type="none" w="lg"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chemeClr val="accent2"/>
                  </a:solidFill>
                  <a:latin typeface="Trebuchet MS" panose="020B0603020202020204" pitchFamily="34" charset="0"/>
                </a:rPr>
                <a:t>A</a:t>
              </a:r>
              <a:endParaRPr lang="en-US" altLang="en-US">
                <a:solidFill>
                  <a:schemeClr val="accent2"/>
                </a:solidFill>
                <a:latin typeface="Times New Roman" panose="02020603050405020304" pitchFamily="18" charset="0"/>
              </a:endParaRPr>
            </a:p>
          </p:txBody>
        </p:sp>
        <p:sp>
          <p:nvSpPr>
            <p:cNvPr id="10246" name="Oval 6"/>
            <p:cNvSpPr>
              <a:spLocks noChangeArrowheads="1"/>
            </p:cNvSpPr>
            <p:nvPr/>
          </p:nvSpPr>
          <p:spPr bwMode="auto">
            <a:xfrm>
              <a:off x="1968" y="2304"/>
              <a:ext cx="720" cy="480"/>
            </a:xfrm>
            <a:prstGeom prst="ellipse">
              <a:avLst/>
            </a:pr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latin typeface="Trebuchet MS" panose="020B0603020202020204" pitchFamily="34" charset="0"/>
                </a:rPr>
                <a:t>even</a:t>
              </a:r>
              <a:endParaRPr lang="en-US" altLang="en-US">
                <a:latin typeface="Times New Roman" panose="02020603050405020304" pitchFamily="18" charset="0"/>
              </a:endParaRPr>
            </a:p>
          </p:txBody>
        </p:sp>
        <p:sp>
          <p:nvSpPr>
            <p:cNvPr id="10247" name="Oval 7"/>
            <p:cNvSpPr>
              <a:spLocks noChangeArrowheads="1"/>
            </p:cNvSpPr>
            <p:nvPr/>
          </p:nvSpPr>
          <p:spPr bwMode="auto">
            <a:xfrm>
              <a:off x="3216" y="2304"/>
              <a:ext cx="720" cy="480"/>
            </a:xfrm>
            <a:prstGeom prst="ellipse">
              <a:avLst/>
            </a:pr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latin typeface="Trebuchet MS" panose="020B0603020202020204" pitchFamily="34" charset="0"/>
                </a:rPr>
                <a:t>odd</a:t>
              </a:r>
              <a:endParaRPr lang="en-US" altLang="en-US">
                <a:latin typeface="Times New Roman" panose="02020603050405020304" pitchFamily="18" charset="0"/>
              </a:endParaRPr>
            </a:p>
          </p:txBody>
        </p:sp>
        <p:sp>
          <p:nvSpPr>
            <p:cNvPr id="10248" name="Freeform 8"/>
            <p:cNvSpPr>
              <a:spLocks/>
            </p:cNvSpPr>
            <p:nvPr/>
          </p:nvSpPr>
          <p:spPr bwMode="auto">
            <a:xfrm>
              <a:off x="1439" y="2383"/>
              <a:ext cx="530" cy="161"/>
            </a:xfrm>
            <a:custGeom>
              <a:avLst/>
              <a:gdLst>
                <a:gd name="T0" fmla="*/ 0 w 528"/>
                <a:gd name="T1" fmla="*/ 160 h 160"/>
                <a:gd name="T2" fmla="*/ 240 w 528"/>
                <a:gd name="T3" fmla="*/ 16 h 160"/>
                <a:gd name="T4" fmla="*/ 528 w 528"/>
                <a:gd name="T5" fmla="*/ 64 h 160"/>
              </a:gdLst>
              <a:ahLst/>
              <a:cxnLst>
                <a:cxn ang="0">
                  <a:pos x="T0" y="T1"/>
                </a:cxn>
                <a:cxn ang="0">
                  <a:pos x="T2" y="T3"/>
                </a:cxn>
                <a:cxn ang="0">
                  <a:pos x="T4" y="T5"/>
                </a:cxn>
              </a:cxnLst>
              <a:rect l="0" t="0" r="r" b="b"/>
              <a:pathLst>
                <a:path w="528" h="160">
                  <a:moveTo>
                    <a:pt x="0" y="160"/>
                  </a:moveTo>
                  <a:cubicBezTo>
                    <a:pt x="76" y="96"/>
                    <a:pt x="152" y="32"/>
                    <a:pt x="240" y="16"/>
                  </a:cubicBezTo>
                  <a:cubicBezTo>
                    <a:pt x="328" y="0"/>
                    <a:pt x="428" y="32"/>
                    <a:pt x="528" y="64"/>
                  </a:cubicBezTo>
                </a:path>
              </a:pathLst>
            </a:custGeom>
            <a:noFill/>
            <a:ln w="19050" cap="flat" cmpd="sng">
              <a:solidFill>
                <a:schemeClr val="tx1"/>
              </a:solidFill>
              <a:prstDash val="solid"/>
              <a:round/>
              <a:headEnd type="none" w="med" len="me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9" name="Freeform 9"/>
            <p:cNvSpPr>
              <a:spLocks/>
            </p:cNvSpPr>
            <p:nvPr/>
          </p:nvSpPr>
          <p:spPr bwMode="auto">
            <a:xfrm>
              <a:off x="2688" y="2304"/>
              <a:ext cx="576" cy="144"/>
            </a:xfrm>
            <a:custGeom>
              <a:avLst/>
              <a:gdLst>
                <a:gd name="T0" fmla="*/ 0 w 576"/>
                <a:gd name="T1" fmla="*/ 144 h 144"/>
                <a:gd name="T2" fmla="*/ 240 w 576"/>
                <a:gd name="T3" fmla="*/ 0 h 144"/>
                <a:gd name="T4" fmla="*/ 576 w 576"/>
                <a:gd name="T5" fmla="*/ 144 h 144"/>
              </a:gdLst>
              <a:ahLst/>
              <a:cxnLst>
                <a:cxn ang="0">
                  <a:pos x="T0" y="T1"/>
                </a:cxn>
                <a:cxn ang="0">
                  <a:pos x="T2" y="T3"/>
                </a:cxn>
                <a:cxn ang="0">
                  <a:pos x="T4" y="T5"/>
                </a:cxn>
              </a:cxnLst>
              <a:rect l="0" t="0" r="r" b="b"/>
              <a:pathLst>
                <a:path w="576" h="144">
                  <a:moveTo>
                    <a:pt x="0" y="144"/>
                  </a:moveTo>
                  <a:cubicBezTo>
                    <a:pt x="72" y="72"/>
                    <a:pt x="144" y="0"/>
                    <a:pt x="240" y="0"/>
                  </a:cubicBezTo>
                  <a:cubicBezTo>
                    <a:pt x="336" y="0"/>
                    <a:pt x="528" y="120"/>
                    <a:pt x="576" y="144"/>
                  </a:cubicBezTo>
                </a:path>
              </a:pathLst>
            </a:custGeom>
            <a:noFill/>
            <a:ln w="19050" cap="flat" cmpd="sng">
              <a:solidFill>
                <a:schemeClr val="tx1"/>
              </a:solidFill>
              <a:prstDash val="solid"/>
              <a:round/>
              <a:headEnd type="none" w="med" len="me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0" name="Freeform 10"/>
            <p:cNvSpPr>
              <a:spLocks/>
            </p:cNvSpPr>
            <p:nvPr/>
          </p:nvSpPr>
          <p:spPr bwMode="auto">
            <a:xfrm>
              <a:off x="2640" y="2640"/>
              <a:ext cx="624" cy="96"/>
            </a:xfrm>
            <a:custGeom>
              <a:avLst/>
              <a:gdLst>
                <a:gd name="T0" fmla="*/ 624 w 624"/>
                <a:gd name="T1" fmla="*/ 0 h 96"/>
                <a:gd name="T2" fmla="*/ 336 w 624"/>
                <a:gd name="T3" fmla="*/ 96 h 96"/>
                <a:gd name="T4" fmla="*/ 0 w 624"/>
                <a:gd name="T5" fmla="*/ 0 h 96"/>
              </a:gdLst>
              <a:ahLst/>
              <a:cxnLst>
                <a:cxn ang="0">
                  <a:pos x="T0" y="T1"/>
                </a:cxn>
                <a:cxn ang="0">
                  <a:pos x="T2" y="T3"/>
                </a:cxn>
                <a:cxn ang="0">
                  <a:pos x="T4" y="T5"/>
                </a:cxn>
              </a:cxnLst>
              <a:rect l="0" t="0" r="r" b="b"/>
              <a:pathLst>
                <a:path w="624" h="96">
                  <a:moveTo>
                    <a:pt x="624" y="0"/>
                  </a:moveTo>
                  <a:cubicBezTo>
                    <a:pt x="532" y="48"/>
                    <a:pt x="440" y="96"/>
                    <a:pt x="336" y="96"/>
                  </a:cubicBezTo>
                  <a:cubicBezTo>
                    <a:pt x="232" y="96"/>
                    <a:pt x="116" y="48"/>
                    <a:pt x="0" y="0"/>
                  </a:cubicBezTo>
                </a:path>
              </a:pathLst>
            </a:custGeom>
            <a:noFill/>
            <a:ln w="19050" cap="flat" cmpd="sng">
              <a:solidFill>
                <a:schemeClr val="tx1"/>
              </a:solidFill>
              <a:prstDash val="solid"/>
              <a:round/>
              <a:headEnd type="none" w="med" len="me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5" name="Freeform 15"/>
            <p:cNvSpPr>
              <a:spLocks/>
            </p:cNvSpPr>
            <p:nvPr/>
          </p:nvSpPr>
          <p:spPr bwMode="auto">
            <a:xfrm>
              <a:off x="2174" y="2784"/>
              <a:ext cx="304" cy="382"/>
            </a:xfrm>
            <a:custGeom>
              <a:avLst/>
              <a:gdLst>
                <a:gd name="T0" fmla="*/ 82 w 304"/>
                <a:gd name="T1" fmla="*/ 0 h 382"/>
                <a:gd name="T2" fmla="*/ 8 w 304"/>
                <a:gd name="T3" fmla="*/ 133 h 382"/>
                <a:gd name="T4" fmla="*/ 33 w 304"/>
                <a:gd name="T5" fmla="*/ 314 h 382"/>
                <a:gd name="T6" fmla="*/ 181 w 304"/>
                <a:gd name="T7" fmla="*/ 371 h 382"/>
                <a:gd name="T8" fmla="*/ 288 w 304"/>
                <a:gd name="T9" fmla="*/ 248 h 382"/>
                <a:gd name="T10" fmla="*/ 274 w 304"/>
                <a:gd name="T11" fmla="*/ 96 h 382"/>
                <a:gd name="T12" fmla="*/ 226 w 304"/>
                <a:gd name="T13" fmla="*/ 0 h 382"/>
              </a:gdLst>
              <a:ahLst/>
              <a:cxnLst>
                <a:cxn ang="0">
                  <a:pos x="T0" y="T1"/>
                </a:cxn>
                <a:cxn ang="0">
                  <a:pos x="T2" y="T3"/>
                </a:cxn>
                <a:cxn ang="0">
                  <a:pos x="T4" y="T5"/>
                </a:cxn>
                <a:cxn ang="0">
                  <a:pos x="T6" y="T7"/>
                </a:cxn>
                <a:cxn ang="0">
                  <a:pos x="T8" y="T9"/>
                </a:cxn>
                <a:cxn ang="0">
                  <a:pos x="T10" y="T11"/>
                </a:cxn>
                <a:cxn ang="0">
                  <a:pos x="T12" y="T13"/>
                </a:cxn>
              </a:cxnLst>
              <a:rect l="0" t="0" r="r" b="b"/>
              <a:pathLst>
                <a:path w="304" h="382">
                  <a:moveTo>
                    <a:pt x="82" y="0"/>
                  </a:moveTo>
                  <a:cubicBezTo>
                    <a:pt x="70" y="22"/>
                    <a:pt x="16" y="81"/>
                    <a:pt x="8" y="133"/>
                  </a:cubicBezTo>
                  <a:cubicBezTo>
                    <a:pt x="0" y="185"/>
                    <a:pt x="4" y="274"/>
                    <a:pt x="33" y="314"/>
                  </a:cubicBezTo>
                  <a:cubicBezTo>
                    <a:pt x="62" y="354"/>
                    <a:pt x="139" y="382"/>
                    <a:pt x="181" y="371"/>
                  </a:cubicBezTo>
                  <a:cubicBezTo>
                    <a:pt x="223" y="360"/>
                    <a:pt x="272" y="294"/>
                    <a:pt x="288" y="248"/>
                  </a:cubicBezTo>
                  <a:cubicBezTo>
                    <a:pt x="304" y="202"/>
                    <a:pt x="284" y="137"/>
                    <a:pt x="274" y="96"/>
                  </a:cubicBezTo>
                  <a:cubicBezTo>
                    <a:pt x="264" y="55"/>
                    <a:pt x="234" y="16"/>
                    <a:pt x="226" y="0"/>
                  </a:cubicBezTo>
                </a:path>
              </a:pathLst>
            </a:custGeom>
            <a:noFill/>
            <a:ln w="19050" cap="flat" cmpd="sng">
              <a:solidFill>
                <a:schemeClr val="tx1"/>
              </a:solidFill>
              <a:prstDash val="solid"/>
              <a:round/>
              <a:headEnd type="none" w="med" len="me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7" name="Freeform 17"/>
            <p:cNvSpPr>
              <a:spLocks/>
            </p:cNvSpPr>
            <p:nvPr/>
          </p:nvSpPr>
          <p:spPr bwMode="auto">
            <a:xfrm>
              <a:off x="3440" y="2784"/>
              <a:ext cx="304" cy="382"/>
            </a:xfrm>
            <a:custGeom>
              <a:avLst/>
              <a:gdLst>
                <a:gd name="T0" fmla="*/ 82 w 304"/>
                <a:gd name="T1" fmla="*/ 0 h 382"/>
                <a:gd name="T2" fmla="*/ 8 w 304"/>
                <a:gd name="T3" fmla="*/ 133 h 382"/>
                <a:gd name="T4" fmla="*/ 33 w 304"/>
                <a:gd name="T5" fmla="*/ 314 h 382"/>
                <a:gd name="T6" fmla="*/ 181 w 304"/>
                <a:gd name="T7" fmla="*/ 371 h 382"/>
                <a:gd name="T8" fmla="*/ 288 w 304"/>
                <a:gd name="T9" fmla="*/ 248 h 382"/>
                <a:gd name="T10" fmla="*/ 274 w 304"/>
                <a:gd name="T11" fmla="*/ 96 h 382"/>
                <a:gd name="T12" fmla="*/ 226 w 304"/>
                <a:gd name="T13" fmla="*/ 0 h 382"/>
              </a:gdLst>
              <a:ahLst/>
              <a:cxnLst>
                <a:cxn ang="0">
                  <a:pos x="T0" y="T1"/>
                </a:cxn>
                <a:cxn ang="0">
                  <a:pos x="T2" y="T3"/>
                </a:cxn>
                <a:cxn ang="0">
                  <a:pos x="T4" y="T5"/>
                </a:cxn>
                <a:cxn ang="0">
                  <a:pos x="T6" y="T7"/>
                </a:cxn>
                <a:cxn ang="0">
                  <a:pos x="T8" y="T9"/>
                </a:cxn>
                <a:cxn ang="0">
                  <a:pos x="T10" y="T11"/>
                </a:cxn>
                <a:cxn ang="0">
                  <a:pos x="T12" y="T13"/>
                </a:cxn>
              </a:cxnLst>
              <a:rect l="0" t="0" r="r" b="b"/>
              <a:pathLst>
                <a:path w="304" h="382">
                  <a:moveTo>
                    <a:pt x="82" y="0"/>
                  </a:moveTo>
                  <a:cubicBezTo>
                    <a:pt x="70" y="22"/>
                    <a:pt x="16" y="81"/>
                    <a:pt x="8" y="133"/>
                  </a:cubicBezTo>
                  <a:cubicBezTo>
                    <a:pt x="0" y="185"/>
                    <a:pt x="4" y="274"/>
                    <a:pt x="33" y="314"/>
                  </a:cubicBezTo>
                  <a:cubicBezTo>
                    <a:pt x="62" y="354"/>
                    <a:pt x="139" y="382"/>
                    <a:pt x="181" y="371"/>
                  </a:cubicBezTo>
                  <a:cubicBezTo>
                    <a:pt x="223" y="360"/>
                    <a:pt x="272" y="294"/>
                    <a:pt x="288" y="248"/>
                  </a:cubicBezTo>
                  <a:cubicBezTo>
                    <a:pt x="304" y="202"/>
                    <a:pt x="284" y="137"/>
                    <a:pt x="274" y="96"/>
                  </a:cubicBezTo>
                  <a:cubicBezTo>
                    <a:pt x="264" y="55"/>
                    <a:pt x="234" y="16"/>
                    <a:pt x="226" y="0"/>
                  </a:cubicBezTo>
                </a:path>
              </a:pathLst>
            </a:custGeom>
            <a:noFill/>
            <a:ln w="19050" cap="flat" cmpd="sng">
              <a:solidFill>
                <a:schemeClr val="tx1"/>
              </a:solidFill>
              <a:prstDash val="solid"/>
              <a:round/>
              <a:headEnd type="none" w="med" len="me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8" name="Text Box 18"/>
            <p:cNvSpPr txBox="1">
              <a:spLocks noChangeArrowheads="1"/>
            </p:cNvSpPr>
            <p:nvPr/>
          </p:nvSpPr>
          <p:spPr bwMode="auto">
            <a:xfrm>
              <a:off x="1152" y="2496"/>
              <a:ext cx="480"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type="none" w="lg"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chemeClr val="accent2"/>
                  </a:solidFill>
                  <a:latin typeface="Times New Roman" panose="02020603050405020304" pitchFamily="18" charset="0"/>
                </a:rPr>
                <a:t>start</a:t>
              </a:r>
            </a:p>
          </p:txBody>
        </p:sp>
        <p:sp>
          <p:nvSpPr>
            <p:cNvPr id="10260" name="Text Box 20"/>
            <p:cNvSpPr txBox="1">
              <a:spLocks noChangeArrowheads="1"/>
            </p:cNvSpPr>
            <p:nvPr/>
          </p:nvSpPr>
          <p:spPr bwMode="auto">
            <a:xfrm>
              <a:off x="3072" y="2640"/>
              <a:ext cx="240"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type="none" w="lg"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chemeClr val="accent2"/>
                  </a:solidFill>
                  <a:latin typeface="Trebuchet MS" panose="020B0603020202020204" pitchFamily="34" charset="0"/>
                </a:rPr>
                <a:t>A</a:t>
              </a:r>
              <a:endParaRPr lang="en-US" altLang="en-US">
                <a:solidFill>
                  <a:schemeClr val="accent2"/>
                </a:solidFill>
                <a:latin typeface="Times New Roman" panose="02020603050405020304" pitchFamily="18" charset="0"/>
              </a:endParaRPr>
            </a:p>
          </p:txBody>
        </p:sp>
        <p:sp>
          <p:nvSpPr>
            <p:cNvPr id="10261" name="Text Box 21"/>
            <p:cNvSpPr txBox="1">
              <a:spLocks noChangeArrowheads="1"/>
            </p:cNvSpPr>
            <p:nvPr/>
          </p:nvSpPr>
          <p:spPr bwMode="auto">
            <a:xfrm>
              <a:off x="1584" y="3072"/>
              <a:ext cx="1248"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type="none" w="lg"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chemeClr val="accent2"/>
                  </a:solidFill>
                  <a:latin typeface="Times New Roman" panose="02020603050405020304" pitchFamily="18" charset="0"/>
                </a:rPr>
                <a:t>anything but </a:t>
              </a:r>
              <a:r>
                <a:rPr lang="en-US" altLang="en-US">
                  <a:solidFill>
                    <a:schemeClr val="accent2"/>
                  </a:solidFill>
                  <a:latin typeface="Trebuchet MS" panose="020B0603020202020204" pitchFamily="34" charset="0"/>
                </a:rPr>
                <a:t>A</a:t>
              </a:r>
              <a:endParaRPr lang="en-US" altLang="en-US">
                <a:solidFill>
                  <a:schemeClr val="accent2"/>
                </a:solidFill>
                <a:latin typeface="Times New Roman" panose="02020603050405020304" pitchFamily="18" charset="0"/>
              </a:endParaRPr>
            </a:p>
          </p:txBody>
        </p:sp>
        <p:sp>
          <p:nvSpPr>
            <p:cNvPr id="10262" name="Text Box 22"/>
            <p:cNvSpPr txBox="1">
              <a:spLocks noChangeArrowheads="1"/>
            </p:cNvSpPr>
            <p:nvPr/>
          </p:nvSpPr>
          <p:spPr bwMode="auto">
            <a:xfrm>
              <a:off x="3072" y="3072"/>
              <a:ext cx="1248"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type="none" w="lg"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chemeClr val="accent2"/>
                  </a:solidFill>
                  <a:latin typeface="Times New Roman" panose="02020603050405020304" pitchFamily="18" charset="0"/>
                </a:rPr>
                <a:t>anything but </a:t>
              </a:r>
              <a:r>
                <a:rPr lang="en-US" altLang="en-US">
                  <a:solidFill>
                    <a:schemeClr val="accent2"/>
                  </a:solidFill>
                  <a:latin typeface="Trebuchet MS" panose="020B0603020202020204" pitchFamily="34" charset="0"/>
                </a:rPr>
                <a:t>A</a:t>
              </a:r>
              <a:endParaRPr lang="en-US" altLang="en-US">
                <a:solidFill>
                  <a:schemeClr val="accent2"/>
                </a:solidFill>
                <a:latin typeface="Times New Roman" panose="02020603050405020304" pitchFamily="18" charset="0"/>
              </a:endParaRPr>
            </a:p>
          </p:txBody>
        </p:sp>
      </p:grpSp>
    </p:spTree>
    <p:extLst>
      <p:ext uri="{BB962C8B-B14F-4D97-AF65-F5344CB8AC3E}">
        <p14:creationId xmlns:p14="http://schemas.microsoft.com/office/powerpoint/2010/main" val="3109548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wipe(left)">
                                      <p:cBhvr>
                                        <p:cTn id="7" dur="500"/>
                                        <p:tgtEl>
                                          <p:spTgt spid="102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243">
                                            <p:txEl>
                                              <p:pRg st="1" end="1"/>
                                            </p:txEl>
                                          </p:spTgt>
                                        </p:tgtEl>
                                        <p:attrNameLst>
                                          <p:attrName>style.visibility</p:attrName>
                                        </p:attrNameLst>
                                      </p:cBhvr>
                                      <p:to>
                                        <p:strVal val="visible"/>
                                      </p:to>
                                    </p:set>
                                    <p:animEffect transition="in" filter="wipe(left)">
                                      <p:cBhvr>
                                        <p:cTn id="12" dur="500"/>
                                        <p:tgtEl>
                                          <p:spTgt spid="1024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268"/>
                                        </p:tgtEl>
                                        <p:attrNameLst>
                                          <p:attrName>style.visibility</p:attrName>
                                        </p:attrNameLst>
                                      </p:cBhvr>
                                      <p:to>
                                        <p:strVal val="visible"/>
                                      </p:to>
                                    </p:set>
                                    <p:animEffect transition="in" filter="wipe(left)">
                                      <p:cBhvr>
                                        <p:cTn id="17" dur="500"/>
                                        <p:tgtEl>
                                          <p:spTgt spid="10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bldLvl="2"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4815"/>
            <a:ext cx="8596668" cy="1320800"/>
          </a:xfrm>
        </p:spPr>
        <p:txBody>
          <a:bodyPr/>
          <a:lstStyle/>
          <a:p>
            <a:r>
              <a:rPr lang="en-US" dirty="0" smtClean="0">
                <a:solidFill>
                  <a:srgbClr val="CD0000"/>
                </a:solidFill>
              </a:rPr>
              <a:t>FSM </a:t>
            </a:r>
            <a:r>
              <a:rPr lang="mr-IN" dirty="0" smtClean="0">
                <a:solidFill>
                  <a:srgbClr val="CD0000"/>
                </a:solidFill>
              </a:rPr>
              <a:t>–</a:t>
            </a:r>
            <a:r>
              <a:rPr lang="en-US" dirty="0" smtClean="0">
                <a:solidFill>
                  <a:srgbClr val="CD0000"/>
                </a:solidFill>
              </a:rPr>
              <a:t> Finite State </a:t>
            </a:r>
            <a:r>
              <a:rPr lang="en-US" dirty="0">
                <a:solidFill>
                  <a:srgbClr val="CD0000"/>
                </a:solidFill>
              </a:rPr>
              <a:t>M</a:t>
            </a:r>
            <a:r>
              <a:rPr lang="en-US" altLang="en-US" dirty="0" smtClean="0">
                <a:solidFill>
                  <a:srgbClr val="CD0000"/>
                </a:solidFill>
              </a:rPr>
              <a:t>achine</a:t>
            </a:r>
            <a:endParaRPr lang="en-US" dirty="0">
              <a:solidFill>
                <a:srgbClr val="CD0000"/>
              </a:solidFill>
            </a:endParaRPr>
          </a:p>
        </p:txBody>
      </p:sp>
      <p:sp>
        <p:nvSpPr>
          <p:cNvPr id="5" name="Content Placeholder 4"/>
          <p:cNvSpPr>
            <a:spLocks noGrp="1"/>
          </p:cNvSpPr>
          <p:nvPr>
            <p:ph idx="1"/>
          </p:nvPr>
        </p:nvSpPr>
        <p:spPr>
          <a:xfrm>
            <a:off x="677334" y="1069449"/>
            <a:ext cx="10615506" cy="3880773"/>
          </a:xfrm>
        </p:spPr>
        <p:txBody>
          <a:bodyPr/>
          <a:lstStyle/>
          <a:p>
            <a:r>
              <a:rPr lang="en-US" dirty="0">
                <a:latin typeface="+mj-lt"/>
              </a:rPr>
              <a:t>The AI of F.E.A.R. - </a:t>
            </a:r>
            <a:r>
              <a:rPr lang="en-US" dirty="0">
                <a:latin typeface="+mj-lt"/>
                <a:hlinkClick r:id="rId3"/>
              </a:rPr>
              <a:t>http://alumni.media.mit.edu/~jorkin/gdc2006_orkin_jeff_fear.pdf</a:t>
            </a:r>
            <a:endParaRPr lang="en-US" dirty="0">
              <a:latin typeface="+mj-lt"/>
            </a:endParaRPr>
          </a:p>
          <a:p>
            <a:r>
              <a:rPr lang="en-US" dirty="0">
                <a:latin typeface="+mj-lt"/>
              </a:rPr>
              <a:t>Planning System that constitute the Smart Object State</a:t>
            </a:r>
          </a:p>
          <a:p>
            <a:pPr lvl="1"/>
            <a:r>
              <a:rPr lang="en-US" dirty="0">
                <a:latin typeface="+mj-lt"/>
              </a:rPr>
              <a:t>Construct all possible Plans</a:t>
            </a:r>
          </a:p>
          <a:p>
            <a:pPr lvl="1"/>
            <a:r>
              <a:rPr lang="en-US" dirty="0">
                <a:latin typeface="+mj-lt"/>
              </a:rPr>
              <a:t>Find the best Plan using A*	</a:t>
            </a:r>
          </a:p>
          <a:p>
            <a:pPr lvl="1"/>
            <a:r>
              <a:rPr lang="en-US" dirty="0">
                <a:latin typeface="+mj-lt"/>
              </a:rPr>
              <a:t>Break the Plan into Actions</a:t>
            </a:r>
          </a:p>
          <a:p>
            <a:pPr lvl="1"/>
            <a:r>
              <a:rPr lang="en-US" dirty="0">
                <a:latin typeface="+mj-lt"/>
              </a:rPr>
              <a:t>Animate each Action</a:t>
            </a:r>
          </a:p>
          <a:p>
            <a:endParaRPr lang="en-US" dirty="0"/>
          </a:p>
        </p:txBody>
      </p:sp>
      <p:pic>
        <p:nvPicPr>
          <p:cNvPr id="3" name="Picture 2"/>
          <p:cNvPicPr>
            <a:picLocks noChangeAspect="1"/>
          </p:cNvPicPr>
          <p:nvPr/>
        </p:nvPicPr>
        <p:blipFill>
          <a:blip r:embed="rId4"/>
          <a:stretch>
            <a:fillRect/>
          </a:stretch>
        </p:blipFill>
        <p:spPr>
          <a:xfrm>
            <a:off x="3648763" y="4206800"/>
            <a:ext cx="8061960" cy="2511365"/>
          </a:xfrm>
          <a:prstGeom prst="rect">
            <a:avLst/>
          </a:prstGeom>
        </p:spPr>
      </p:pic>
    </p:spTree>
    <p:extLst>
      <p:ext uri="{BB962C8B-B14F-4D97-AF65-F5344CB8AC3E}">
        <p14:creationId xmlns:p14="http://schemas.microsoft.com/office/powerpoint/2010/main" val="2002176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normAutofit/>
          </a:bodyPr>
          <a:lstStyle/>
          <a:p>
            <a:pPr eaLnBrk="1" hangingPunct="1"/>
            <a:r>
              <a:rPr lang="en-US" altLang="en-US" sz="4000" dirty="0" smtClean="0">
                <a:solidFill>
                  <a:srgbClr val="CD0000"/>
                </a:solidFill>
              </a:rPr>
              <a:t>Expert Systems</a:t>
            </a:r>
          </a:p>
        </p:txBody>
      </p:sp>
      <p:sp>
        <p:nvSpPr>
          <p:cNvPr id="24580" name="Rectangle 3"/>
          <p:cNvSpPr>
            <a:spLocks noGrp="1" noChangeArrowheads="1"/>
          </p:cNvSpPr>
          <p:nvPr>
            <p:ph type="body" idx="1"/>
          </p:nvPr>
        </p:nvSpPr>
        <p:spPr>
          <a:xfrm>
            <a:off x="1155700" y="1800225"/>
            <a:ext cx="10515600" cy="4351338"/>
          </a:xfrm>
        </p:spPr>
        <p:txBody>
          <a:bodyPr/>
          <a:lstStyle/>
          <a:p>
            <a:pPr marL="63500" indent="0">
              <a:buNone/>
            </a:pPr>
            <a:r>
              <a:rPr lang="en-US" sz="2400" dirty="0">
                <a:latin typeface="+mj-lt"/>
              </a:rPr>
              <a:t>In artificial intelligence, an </a:t>
            </a:r>
            <a:r>
              <a:rPr lang="en-US" sz="2400" b="1" dirty="0">
                <a:latin typeface="+mj-lt"/>
              </a:rPr>
              <a:t>expert system</a:t>
            </a:r>
            <a:r>
              <a:rPr lang="en-US" sz="2400" dirty="0">
                <a:latin typeface="+mj-lt"/>
              </a:rPr>
              <a:t> is a computer </a:t>
            </a:r>
            <a:r>
              <a:rPr lang="en-US" sz="2400" b="1" dirty="0">
                <a:latin typeface="+mj-lt"/>
              </a:rPr>
              <a:t>system</a:t>
            </a:r>
            <a:r>
              <a:rPr lang="en-US" sz="2400" dirty="0">
                <a:latin typeface="+mj-lt"/>
              </a:rPr>
              <a:t> that emulates the decision-making ability of a human </a:t>
            </a:r>
            <a:r>
              <a:rPr lang="en-US" sz="2400" b="1" dirty="0">
                <a:latin typeface="+mj-lt"/>
              </a:rPr>
              <a:t>expert</a:t>
            </a:r>
            <a:r>
              <a:rPr lang="en-US" sz="2400" dirty="0">
                <a:latin typeface="+mj-lt"/>
              </a:rPr>
              <a:t>. </a:t>
            </a:r>
            <a:r>
              <a:rPr lang="en-US" sz="2400" b="1" dirty="0">
                <a:latin typeface="+mj-lt"/>
              </a:rPr>
              <a:t>Expert systems</a:t>
            </a:r>
            <a:r>
              <a:rPr lang="en-US" sz="2400" dirty="0">
                <a:latin typeface="+mj-lt"/>
              </a:rPr>
              <a:t> are designed to solve complex problems by reasoning about knowledge, represented primarily as if–then rules rather than through conventional procedural code.</a:t>
            </a:r>
            <a:endParaRPr lang="en-US" altLang="en-US" sz="2000" dirty="0">
              <a:latin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1020" y="3467608"/>
            <a:ext cx="5656580" cy="3033984"/>
          </a:xfrm>
          <a:prstGeom prst="rect">
            <a:avLst/>
          </a:prstGeom>
        </p:spPr>
      </p:pic>
    </p:spTree>
    <p:extLst>
      <p:ext uri="{BB962C8B-B14F-4D97-AF65-F5344CB8AC3E}">
        <p14:creationId xmlns:p14="http://schemas.microsoft.com/office/powerpoint/2010/main" val="30618922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normAutofit/>
          </a:bodyPr>
          <a:lstStyle/>
          <a:p>
            <a:pPr eaLnBrk="1" hangingPunct="1"/>
            <a:r>
              <a:rPr lang="en-US" altLang="en-US" sz="4000" dirty="0" smtClean="0">
                <a:solidFill>
                  <a:srgbClr val="CD0000"/>
                </a:solidFill>
              </a:rPr>
              <a:t>Expert Systems</a:t>
            </a:r>
          </a:p>
        </p:txBody>
      </p:sp>
      <p:sp>
        <p:nvSpPr>
          <p:cNvPr id="24580" name="Rectangle 3"/>
          <p:cNvSpPr>
            <a:spLocks noGrp="1" noChangeArrowheads="1"/>
          </p:cNvSpPr>
          <p:nvPr>
            <p:ph type="body" idx="1"/>
          </p:nvPr>
        </p:nvSpPr>
        <p:spPr>
          <a:xfrm>
            <a:off x="990600" y="1690688"/>
            <a:ext cx="10515600" cy="4351338"/>
          </a:xfrm>
        </p:spPr>
        <p:txBody>
          <a:bodyPr/>
          <a:lstStyle/>
          <a:p>
            <a:pPr marL="63500" indent="0">
              <a:buNone/>
            </a:pPr>
            <a:r>
              <a:rPr lang="en-US" altLang="en-US" sz="2400" b="1" dirty="0">
                <a:solidFill>
                  <a:srgbClr val="CD0000"/>
                </a:solidFill>
                <a:latin typeface="+mj-lt"/>
              </a:rPr>
              <a:t>Knowledge-based system</a:t>
            </a:r>
            <a:r>
              <a:rPr lang="en-US" altLang="en-US" sz="2400" dirty="0">
                <a:solidFill>
                  <a:srgbClr val="CD0000"/>
                </a:solidFill>
                <a:latin typeface="+mj-lt"/>
              </a:rPr>
              <a:t>  </a:t>
            </a:r>
          </a:p>
          <a:p>
            <a:pPr marL="63500" indent="0">
              <a:buNone/>
            </a:pPr>
            <a:r>
              <a:rPr lang="en-US" altLang="en-US" sz="2400" dirty="0">
                <a:latin typeface="+mj-lt"/>
              </a:rPr>
              <a:t>Software that uses a specific set of information, from which it extracts and processes particular pieces</a:t>
            </a:r>
          </a:p>
          <a:p>
            <a:pPr marL="63500" indent="0">
              <a:buNone/>
            </a:pPr>
            <a:r>
              <a:rPr lang="en-US" altLang="en-US" sz="2400" b="1" dirty="0">
                <a:solidFill>
                  <a:srgbClr val="CD0000"/>
                </a:solidFill>
                <a:latin typeface="+mj-lt"/>
              </a:rPr>
              <a:t>Expert system </a:t>
            </a:r>
            <a:r>
              <a:rPr lang="en-US" altLang="en-US" sz="2400" dirty="0">
                <a:solidFill>
                  <a:srgbClr val="CD0000"/>
                </a:solidFill>
                <a:latin typeface="+mj-lt"/>
              </a:rPr>
              <a:t> </a:t>
            </a:r>
          </a:p>
          <a:p>
            <a:pPr marL="63500" indent="0">
              <a:buNone/>
            </a:pPr>
            <a:r>
              <a:rPr lang="en-US" altLang="en-US" sz="2400" dirty="0">
                <a:latin typeface="+mj-lt"/>
              </a:rPr>
              <a:t>A software system based the knowledge of human experts; it is a</a:t>
            </a:r>
          </a:p>
          <a:p>
            <a:pPr lvl="1" eaLnBrk="1" hangingPunct="1"/>
            <a:r>
              <a:rPr lang="en-US" altLang="en-US" sz="2000" b="1" dirty="0">
                <a:solidFill>
                  <a:srgbClr val="CD0000"/>
                </a:solidFill>
                <a:latin typeface="+mj-lt"/>
              </a:rPr>
              <a:t>Rule-based system</a:t>
            </a:r>
            <a:endParaRPr lang="en-US" altLang="en-US" sz="2000" dirty="0">
              <a:solidFill>
                <a:srgbClr val="CD0000"/>
              </a:solidFill>
              <a:latin typeface="+mj-lt"/>
            </a:endParaRPr>
          </a:p>
          <a:p>
            <a:pPr lvl="1" eaLnBrk="1" hangingPunct="1"/>
            <a:r>
              <a:rPr lang="en-US" altLang="en-US" sz="2000" dirty="0">
                <a:latin typeface="+mj-lt"/>
              </a:rPr>
              <a:t>A software system based on a set of </a:t>
            </a:r>
            <a:r>
              <a:rPr lang="en-US" altLang="en-US" sz="2000" i="1" dirty="0">
                <a:latin typeface="+mj-lt"/>
              </a:rPr>
              <a:t>if-then</a:t>
            </a:r>
            <a:r>
              <a:rPr lang="en-US" altLang="en-US" sz="2000" dirty="0">
                <a:latin typeface="+mj-lt"/>
              </a:rPr>
              <a:t> rules</a:t>
            </a:r>
          </a:p>
          <a:p>
            <a:pPr lvl="1" eaLnBrk="1" hangingPunct="1"/>
            <a:r>
              <a:rPr lang="en-US" altLang="en-US" sz="2000" b="1" dirty="0">
                <a:solidFill>
                  <a:srgbClr val="CD0000"/>
                </a:solidFill>
                <a:latin typeface="+mj-lt"/>
              </a:rPr>
              <a:t>Inference engine</a:t>
            </a:r>
            <a:endParaRPr lang="en-US" altLang="en-US" sz="2000" dirty="0">
              <a:solidFill>
                <a:srgbClr val="CD0000"/>
              </a:solidFill>
              <a:latin typeface="+mj-lt"/>
            </a:endParaRPr>
          </a:p>
          <a:p>
            <a:pPr lvl="1" eaLnBrk="1" hangingPunct="1"/>
            <a:r>
              <a:rPr lang="en-US" altLang="en-US" sz="2000" dirty="0">
                <a:latin typeface="+mj-lt"/>
              </a:rPr>
              <a:t>The software that processes rules to draw conclusions</a:t>
            </a:r>
          </a:p>
        </p:txBody>
      </p:sp>
    </p:spTree>
    <p:extLst>
      <p:ext uri="{BB962C8B-B14F-4D97-AF65-F5344CB8AC3E}">
        <p14:creationId xmlns:p14="http://schemas.microsoft.com/office/powerpoint/2010/main" val="35666929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normAutofit/>
          </a:bodyPr>
          <a:lstStyle/>
          <a:p>
            <a:r>
              <a:rPr lang="en-US" altLang="en-US" sz="4000" dirty="0">
                <a:solidFill>
                  <a:srgbClr val="CD0000"/>
                </a:solidFill>
              </a:rPr>
              <a:t>Expert System Main Components</a:t>
            </a:r>
            <a:endParaRPr lang="en-US" altLang="en-US" sz="4000" dirty="0" smtClean="0">
              <a:solidFill>
                <a:srgbClr val="CD0000"/>
              </a:solidFill>
            </a:endParaRPr>
          </a:p>
        </p:txBody>
      </p:sp>
      <p:sp>
        <p:nvSpPr>
          <p:cNvPr id="24580" name="Rectangle 3"/>
          <p:cNvSpPr>
            <a:spLocks noGrp="1" noChangeArrowheads="1"/>
          </p:cNvSpPr>
          <p:nvPr>
            <p:ph type="body" idx="1"/>
          </p:nvPr>
        </p:nvSpPr>
        <p:spPr>
          <a:xfrm>
            <a:off x="990600" y="1690688"/>
            <a:ext cx="10515600" cy="4351338"/>
          </a:xfrm>
        </p:spPr>
        <p:txBody>
          <a:bodyPr>
            <a:normAutofit/>
          </a:bodyPr>
          <a:lstStyle/>
          <a:p>
            <a:pPr marL="63500" indent="0">
              <a:buNone/>
            </a:pPr>
            <a:endParaRPr lang="en-US" altLang="en-US" dirty="0">
              <a:latin typeface="+mj-lt"/>
            </a:endParaRPr>
          </a:p>
          <a:p>
            <a:pPr marL="63500" indent="0">
              <a:buNone/>
            </a:pPr>
            <a:r>
              <a:rPr lang="en-US" altLang="en-US" dirty="0">
                <a:latin typeface="+mj-lt"/>
              </a:rPr>
              <a:t>Knowledge base – obtainable from books, magazines, knowledgeable persons, etc.</a:t>
            </a:r>
          </a:p>
          <a:p>
            <a:pPr marL="63500" indent="0">
              <a:buNone/>
            </a:pPr>
            <a:endParaRPr lang="en-US" altLang="en-US" dirty="0">
              <a:latin typeface="+mj-lt"/>
            </a:endParaRPr>
          </a:p>
          <a:p>
            <a:pPr marL="63500" indent="0">
              <a:buNone/>
            </a:pPr>
            <a:r>
              <a:rPr lang="en-US" altLang="en-US" dirty="0">
                <a:latin typeface="+mj-lt"/>
              </a:rPr>
              <a:t>Inference engine – draws conclusions from the knowledge base</a:t>
            </a:r>
          </a:p>
        </p:txBody>
      </p:sp>
    </p:spTree>
    <p:extLst>
      <p:ext uri="{BB962C8B-B14F-4D97-AF65-F5344CB8AC3E}">
        <p14:creationId xmlns:p14="http://schemas.microsoft.com/office/powerpoint/2010/main" val="1871717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normAutofit/>
          </a:bodyPr>
          <a:lstStyle/>
          <a:p>
            <a:pPr eaLnBrk="1" hangingPunct="1"/>
            <a:r>
              <a:rPr lang="en-US" altLang="en-US" sz="4000" dirty="0">
                <a:solidFill>
                  <a:srgbClr val="CD0000"/>
                </a:solidFill>
              </a:rPr>
              <a:t>Allen Newell &amp; Herbert Simon</a:t>
            </a:r>
          </a:p>
        </p:txBody>
      </p:sp>
      <p:sp>
        <p:nvSpPr>
          <p:cNvPr id="62467" name="Content Placeholder 2"/>
          <p:cNvSpPr>
            <a:spLocks noGrp="1"/>
          </p:cNvSpPr>
          <p:nvPr>
            <p:ph sz="half" idx="1"/>
          </p:nvPr>
        </p:nvSpPr>
        <p:spPr>
          <a:xfrm>
            <a:off x="6172200" y="1600201"/>
            <a:ext cx="5181600" cy="4525963"/>
          </a:xfrm>
        </p:spPr>
        <p:txBody>
          <a:bodyPr>
            <a:normAutofit/>
          </a:bodyPr>
          <a:lstStyle/>
          <a:p>
            <a:pPr eaLnBrk="1" hangingPunct="1">
              <a:buFont typeface="Arial" panose="020B0604020202020204" pitchFamily="34" charset="0"/>
              <a:buNone/>
            </a:pPr>
            <a:r>
              <a:rPr lang="en-US" altLang="en-US" sz="2400" dirty="0">
                <a:latin typeface="+mj-lt"/>
                <a:cs typeface="Arial" panose="020B0604020202020204" pitchFamily="34" charset="0"/>
              </a:rPr>
              <a:t>      In late 1955, Newell and Simon developed </a:t>
            </a:r>
            <a:r>
              <a:rPr lang="en-US" altLang="en-US" sz="2400" i="1" dirty="0">
                <a:latin typeface="+mj-lt"/>
                <a:cs typeface="Arial" panose="020B0604020202020204" pitchFamily="34" charset="0"/>
              </a:rPr>
              <a:t>The Logic Theorist</a:t>
            </a:r>
            <a:r>
              <a:rPr lang="en-US" altLang="en-US" sz="2400" dirty="0">
                <a:latin typeface="+mj-lt"/>
                <a:cs typeface="Arial" panose="020B0604020202020204" pitchFamily="34" charset="0"/>
              </a:rPr>
              <a:t>, considered by many to be the first AI program. The program, representing each problem as a tree model, would attempt to solve it by selecting the branch that would most likely result in the correct conclusion. The impact that the logic theorist made on both the public and the field of AI has made it a crucial stepping stone in developing the AI field.</a:t>
            </a:r>
          </a:p>
        </p:txBody>
      </p:sp>
      <p:pic>
        <p:nvPicPr>
          <p:cNvPr id="62468"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343025" y="1554164"/>
            <a:ext cx="3914775" cy="4572000"/>
          </a:xfrm>
        </p:spPr>
      </p:pic>
    </p:spTree>
    <p:extLst>
      <p:ext uri="{BB962C8B-B14F-4D97-AF65-F5344CB8AC3E}">
        <p14:creationId xmlns:p14="http://schemas.microsoft.com/office/powerpoint/2010/main" val="40169286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1"/>
          <p:cNvSpPr txBox="1">
            <a:spLocks noChangeArrowheads="1"/>
          </p:cNvSpPr>
          <p:nvPr/>
        </p:nvSpPr>
        <p:spPr bwMode="auto">
          <a:xfrm>
            <a:off x="917868" y="556137"/>
            <a:ext cx="8147893" cy="10513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0" tIns="0" rIns="0" bIns="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5pPr>
            <a:lvl6pPr marL="25146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6pPr>
            <a:lvl7pPr marL="29718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7pPr>
            <a:lvl8pPr marL="34290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8pPr>
            <a:lvl9pPr marL="38862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9pPr>
          </a:lstStyle>
          <a:p>
            <a:pPr eaLnBrk="1" hangingPunct="1">
              <a:lnSpc>
                <a:spcPct val="95000"/>
              </a:lnSpc>
              <a:buFont typeface="Arial" panose="020B0604020202020204" pitchFamily="34" charset="0"/>
              <a:buNone/>
            </a:pPr>
            <a:r>
              <a:rPr lang="en-US" altLang="en-US" sz="4000" dirty="0">
                <a:solidFill>
                  <a:srgbClr val="CD0000"/>
                </a:solidFill>
                <a:latin typeface="+mj-lt"/>
              </a:rPr>
              <a:t>Expert </a:t>
            </a:r>
            <a:r>
              <a:rPr lang="en-US" altLang="en-US" sz="4000" dirty="0" smtClean="0">
                <a:solidFill>
                  <a:srgbClr val="CD0000"/>
                </a:solidFill>
                <a:latin typeface="+mj-lt"/>
              </a:rPr>
              <a:t>Systems - </a:t>
            </a:r>
            <a:r>
              <a:rPr lang="en-GB" altLang="en-US" sz="4000" dirty="0" err="1" smtClean="0">
                <a:solidFill>
                  <a:srgbClr val="CD0000"/>
                </a:solidFill>
                <a:latin typeface="+mj-lt"/>
              </a:rPr>
              <a:t>chatbots</a:t>
            </a:r>
            <a:endParaRPr lang="en-GB" altLang="en-US" sz="4000" dirty="0">
              <a:solidFill>
                <a:srgbClr val="CD0000"/>
              </a:solidFill>
              <a:latin typeface="+mj-lt"/>
            </a:endParaRPr>
          </a:p>
        </p:txBody>
      </p:sp>
      <p:sp>
        <p:nvSpPr>
          <p:cNvPr id="3075" name="Text Box 2"/>
          <p:cNvSpPr txBox="1">
            <a:spLocks noChangeArrowheads="1"/>
          </p:cNvSpPr>
          <p:nvPr/>
        </p:nvSpPr>
        <p:spPr bwMode="auto">
          <a:xfrm>
            <a:off x="1336968" y="1607478"/>
            <a:ext cx="8147893" cy="33389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0" tIns="0" rIns="0" bIns="0">
            <a:spAutoFit/>
          </a:bodyPr>
          <a:lstStyle>
            <a:lvl1pPr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1pPr>
            <a:lvl2pPr indent="-3429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2pPr>
            <a:lvl3pPr marL="1143000" indent="-2286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3pPr>
            <a:lvl4pPr marL="1600200" indent="-2286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4pPr>
            <a:lvl5pPr marL="2057400" indent="-2286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5pPr>
            <a:lvl6pPr marL="25146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6pPr>
            <a:lvl7pPr marL="29718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7pPr>
            <a:lvl8pPr marL="34290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8pPr>
            <a:lvl9pPr marL="38862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9pPr>
          </a:lstStyle>
          <a:p>
            <a:pPr lvl="1" eaLnBrk="1" hangingPunct="1">
              <a:lnSpc>
                <a:spcPct val="95000"/>
              </a:lnSpc>
              <a:buFont typeface="Arial" panose="020B0604020202020204" pitchFamily="34" charset="0"/>
              <a:buChar char="•"/>
            </a:pPr>
            <a:r>
              <a:rPr lang="en-GB" altLang="en-US" sz="2800" dirty="0">
                <a:solidFill>
                  <a:srgbClr val="000000"/>
                </a:solidFill>
                <a:latin typeface="+mj-lt"/>
              </a:rPr>
              <a:t>A </a:t>
            </a:r>
            <a:r>
              <a:rPr lang="en-GB" altLang="en-US" sz="2800" dirty="0" err="1">
                <a:solidFill>
                  <a:srgbClr val="000000"/>
                </a:solidFill>
                <a:latin typeface="+mj-lt"/>
              </a:rPr>
              <a:t>chatbot</a:t>
            </a:r>
            <a:r>
              <a:rPr lang="en-GB" altLang="en-US" sz="2800" dirty="0">
                <a:solidFill>
                  <a:srgbClr val="000000"/>
                </a:solidFill>
                <a:latin typeface="+mj-lt"/>
              </a:rPr>
              <a:t> is a conversational agent that interacts with users using natural language. </a:t>
            </a:r>
          </a:p>
          <a:p>
            <a:pPr lvl="1" eaLnBrk="1" hangingPunct="1">
              <a:lnSpc>
                <a:spcPct val="95000"/>
              </a:lnSpc>
              <a:buFont typeface="Arial" panose="020B0604020202020204" pitchFamily="34" charset="0"/>
              <a:buNone/>
            </a:pPr>
            <a:endParaRPr lang="en-GB" altLang="en-US" sz="2800" dirty="0">
              <a:solidFill>
                <a:srgbClr val="000000"/>
              </a:solidFill>
              <a:latin typeface="+mj-lt"/>
            </a:endParaRPr>
          </a:p>
          <a:p>
            <a:pPr lvl="1" eaLnBrk="1" hangingPunct="1">
              <a:lnSpc>
                <a:spcPct val="95000"/>
              </a:lnSpc>
              <a:buFont typeface="Arial" panose="020B0604020202020204" pitchFamily="34" charset="0"/>
              <a:buChar char="•"/>
            </a:pPr>
            <a:r>
              <a:rPr lang="en-GB" altLang="en-US" sz="2800" dirty="0">
                <a:solidFill>
                  <a:srgbClr val="000000"/>
                </a:solidFill>
                <a:latin typeface="+mj-lt"/>
              </a:rPr>
              <a:t>Started as an attempt to fool humans.</a:t>
            </a:r>
          </a:p>
          <a:p>
            <a:pPr lvl="1" eaLnBrk="1" hangingPunct="1">
              <a:lnSpc>
                <a:spcPct val="95000"/>
              </a:lnSpc>
            </a:pPr>
            <a:endParaRPr lang="en-GB" altLang="en-US" sz="2800" dirty="0">
              <a:solidFill>
                <a:srgbClr val="000000"/>
              </a:solidFill>
              <a:latin typeface="+mj-lt"/>
            </a:endParaRPr>
          </a:p>
          <a:p>
            <a:pPr lvl="1" eaLnBrk="1" hangingPunct="1">
              <a:lnSpc>
                <a:spcPct val="95000"/>
              </a:lnSpc>
              <a:buFont typeface="Arial" panose="020B0604020202020204" pitchFamily="34" charset="0"/>
              <a:buChar char="•"/>
            </a:pPr>
            <a:r>
              <a:rPr lang="en-GB" altLang="en-US" sz="2800" dirty="0">
                <a:solidFill>
                  <a:srgbClr val="000000"/>
                </a:solidFill>
                <a:latin typeface="+mj-lt"/>
              </a:rPr>
              <a:t>Numerous applications of </a:t>
            </a:r>
            <a:r>
              <a:rPr lang="en-GB" altLang="en-US" sz="2800" dirty="0" err="1">
                <a:solidFill>
                  <a:srgbClr val="000000"/>
                </a:solidFill>
                <a:latin typeface="+mj-lt"/>
              </a:rPr>
              <a:t>chatbots</a:t>
            </a:r>
            <a:r>
              <a:rPr lang="en-GB" altLang="en-US" sz="2800" dirty="0">
                <a:solidFill>
                  <a:srgbClr val="000000"/>
                </a:solidFill>
                <a:latin typeface="+mj-lt"/>
              </a:rPr>
              <a:t> such as Customer Service, call </a:t>
            </a:r>
            <a:r>
              <a:rPr lang="en-GB" altLang="en-US" sz="2800" dirty="0" err="1">
                <a:solidFill>
                  <a:srgbClr val="000000"/>
                </a:solidFill>
                <a:latin typeface="+mj-lt"/>
              </a:rPr>
              <a:t>centers</a:t>
            </a:r>
            <a:r>
              <a:rPr lang="en-GB" altLang="en-US" sz="2800" dirty="0">
                <a:solidFill>
                  <a:srgbClr val="000000"/>
                </a:solidFill>
                <a:latin typeface="+mj-lt"/>
              </a:rPr>
              <a:t> </a:t>
            </a:r>
            <a:r>
              <a:rPr lang="en-GB" altLang="en-US" sz="2800" dirty="0" err="1">
                <a:solidFill>
                  <a:srgbClr val="000000"/>
                </a:solidFill>
                <a:latin typeface="+mj-lt"/>
              </a:rPr>
              <a:t>etc</a:t>
            </a:r>
            <a:endParaRPr lang="en-GB" altLang="en-US" sz="2800" dirty="0">
              <a:solidFill>
                <a:srgbClr val="000000"/>
              </a:solidFill>
              <a:latin typeface="+mj-lt"/>
            </a:endParaRPr>
          </a:p>
          <a:p>
            <a:pPr eaLnBrk="1" hangingPunct="1">
              <a:lnSpc>
                <a:spcPct val="95000"/>
              </a:lnSpc>
              <a:buFont typeface="Arial" panose="020B0604020202020204" pitchFamily="34" charset="0"/>
              <a:buNone/>
            </a:pPr>
            <a:endParaRPr lang="en-GB" altLang="en-US" sz="3239" dirty="0">
              <a:solidFill>
                <a:srgbClr val="000000"/>
              </a:solidFill>
              <a:latin typeface="Arial" panose="020B0604020202020204" pitchFamily="34" charset="0"/>
            </a:endParaRPr>
          </a:p>
        </p:txBody>
      </p:sp>
    </p:spTree>
    <p:extLst>
      <p:ext uri="{BB962C8B-B14F-4D97-AF65-F5344CB8AC3E}">
        <p14:creationId xmlns:p14="http://schemas.microsoft.com/office/powerpoint/2010/main" val="416911780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1"/>
          <p:cNvSpPr txBox="1">
            <a:spLocks noChangeArrowheads="1"/>
          </p:cNvSpPr>
          <p:nvPr/>
        </p:nvSpPr>
        <p:spPr bwMode="auto">
          <a:xfrm>
            <a:off x="1349668" y="485073"/>
            <a:ext cx="8147893" cy="10513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0" tIns="0" rIns="0" bIns="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5pPr>
            <a:lvl6pPr marL="25146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6pPr>
            <a:lvl7pPr marL="29718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7pPr>
            <a:lvl8pPr marL="34290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8pPr>
            <a:lvl9pPr marL="38862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9pPr>
          </a:lstStyle>
          <a:p>
            <a:pPr eaLnBrk="1" hangingPunct="1">
              <a:lnSpc>
                <a:spcPct val="95000"/>
              </a:lnSpc>
            </a:pPr>
            <a:r>
              <a:rPr lang="en-GB" altLang="en-US" sz="4000" dirty="0" err="1" smtClean="0">
                <a:solidFill>
                  <a:srgbClr val="CD0000"/>
                </a:solidFill>
                <a:latin typeface="+mj-lt"/>
              </a:rPr>
              <a:t>Chatbot</a:t>
            </a:r>
            <a:r>
              <a:rPr lang="en-GB" altLang="en-US" sz="4000" dirty="0" smtClean="0">
                <a:solidFill>
                  <a:srgbClr val="CD0000"/>
                </a:solidFill>
                <a:latin typeface="+mj-lt"/>
              </a:rPr>
              <a:t> History </a:t>
            </a:r>
            <a:endParaRPr lang="en-GB" altLang="en-US" sz="4000" dirty="0">
              <a:solidFill>
                <a:srgbClr val="CD0000"/>
              </a:solidFill>
              <a:latin typeface="+mj-lt"/>
            </a:endParaRPr>
          </a:p>
        </p:txBody>
      </p:sp>
      <p:sp>
        <p:nvSpPr>
          <p:cNvPr id="6147" name="Text Box 2"/>
          <p:cNvSpPr txBox="1">
            <a:spLocks noChangeArrowheads="1"/>
          </p:cNvSpPr>
          <p:nvPr/>
        </p:nvSpPr>
        <p:spPr bwMode="auto">
          <a:xfrm>
            <a:off x="1667168" y="1645577"/>
            <a:ext cx="8147893" cy="38670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0" tIns="0" rIns="0" bIns="0">
            <a:spAutoFit/>
          </a:bodyPr>
          <a:lstStyle>
            <a:lvl1pPr marL="342900" indent="-3429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1pPr>
            <a:lvl2pPr indent="-3429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2pPr>
            <a:lvl3pPr marL="855663" indent="-28575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3pPr>
            <a:lvl4pPr marL="1600200" indent="-2286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4pPr>
            <a:lvl5pPr marL="2057400" indent="-2286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5pPr>
            <a:lvl6pPr marL="25146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6pPr>
            <a:lvl7pPr marL="29718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7pPr>
            <a:lvl8pPr marL="34290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8pPr>
            <a:lvl9pPr marL="38862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9pPr>
          </a:lstStyle>
          <a:p>
            <a:pPr lvl="1" eaLnBrk="1" hangingPunct="1">
              <a:lnSpc>
                <a:spcPct val="95000"/>
              </a:lnSpc>
              <a:buFont typeface="Arial" panose="020B0604020202020204" pitchFamily="34" charset="0"/>
              <a:buChar char="•"/>
            </a:pPr>
            <a:r>
              <a:rPr lang="en-GB" altLang="en-US" sz="3239" dirty="0">
                <a:solidFill>
                  <a:srgbClr val="000000"/>
                </a:solidFill>
                <a:latin typeface="+mj-lt"/>
              </a:rPr>
              <a:t>ELIZA </a:t>
            </a:r>
          </a:p>
          <a:p>
            <a:pPr lvl="2" eaLnBrk="1" hangingPunct="1">
              <a:lnSpc>
                <a:spcPct val="95000"/>
              </a:lnSpc>
              <a:buSzPct val="80000"/>
              <a:buFont typeface="Courier New" panose="02070309020205020404" pitchFamily="49" charset="0"/>
              <a:buChar char="o"/>
            </a:pPr>
            <a:r>
              <a:rPr lang="en-GB" altLang="en-US" sz="2789" dirty="0">
                <a:solidFill>
                  <a:srgbClr val="000000"/>
                </a:solidFill>
                <a:latin typeface="+mj-lt"/>
              </a:rPr>
              <a:t>Developed in the 1960s</a:t>
            </a:r>
          </a:p>
          <a:p>
            <a:pPr lvl="2" eaLnBrk="1" hangingPunct="1">
              <a:lnSpc>
                <a:spcPct val="95000"/>
              </a:lnSpc>
              <a:buSzPct val="80000"/>
              <a:buFont typeface="Courier New" panose="02070309020205020404" pitchFamily="49" charset="0"/>
              <a:buChar char="o"/>
            </a:pPr>
            <a:r>
              <a:rPr lang="en-GB" altLang="en-US" sz="2789" dirty="0">
                <a:solidFill>
                  <a:srgbClr val="000000"/>
                </a:solidFill>
                <a:latin typeface="+mj-lt"/>
              </a:rPr>
              <a:t>Looks for pronouns and verbs</a:t>
            </a:r>
          </a:p>
          <a:p>
            <a:pPr lvl="2" eaLnBrk="1" hangingPunct="1">
              <a:lnSpc>
                <a:spcPct val="95000"/>
              </a:lnSpc>
              <a:buSzPct val="80000"/>
              <a:buFont typeface="Courier New" panose="02070309020205020404" pitchFamily="49" charset="0"/>
              <a:buChar char="o"/>
            </a:pPr>
            <a:r>
              <a:rPr lang="en-GB" altLang="en-US" sz="2789" dirty="0">
                <a:solidFill>
                  <a:srgbClr val="000000"/>
                </a:solidFill>
                <a:latin typeface="+mj-lt"/>
              </a:rPr>
              <a:t>‘You’ becomes ‘I’ and vice versa</a:t>
            </a:r>
          </a:p>
          <a:p>
            <a:pPr lvl="2" eaLnBrk="1" hangingPunct="1">
              <a:lnSpc>
                <a:spcPct val="95000"/>
              </a:lnSpc>
              <a:buSzPct val="80000"/>
              <a:buFont typeface="Courier New" panose="02070309020205020404" pitchFamily="49" charset="0"/>
              <a:buChar char="o"/>
            </a:pPr>
            <a:r>
              <a:rPr lang="en-GB" altLang="en-US" sz="2789" dirty="0">
                <a:solidFill>
                  <a:srgbClr val="000000"/>
                </a:solidFill>
                <a:latin typeface="+mj-lt"/>
              </a:rPr>
              <a:t>User: You are a dork.</a:t>
            </a:r>
          </a:p>
          <a:p>
            <a:pPr lvl="2" eaLnBrk="1" hangingPunct="1">
              <a:lnSpc>
                <a:spcPct val="95000"/>
              </a:lnSpc>
              <a:buSzPct val="80000"/>
              <a:buFont typeface="Courier New" panose="02070309020205020404" pitchFamily="49" charset="0"/>
              <a:buChar char="o"/>
            </a:pPr>
            <a:r>
              <a:rPr lang="en-GB" altLang="en-US" sz="2789" dirty="0">
                <a:solidFill>
                  <a:srgbClr val="000000"/>
                </a:solidFill>
                <a:latin typeface="+mj-lt"/>
              </a:rPr>
              <a:t>ELIZA: What makes you think I am a dork?</a:t>
            </a:r>
          </a:p>
          <a:p>
            <a:pPr lvl="1" eaLnBrk="1" hangingPunct="1">
              <a:lnSpc>
                <a:spcPct val="95000"/>
              </a:lnSpc>
              <a:buFont typeface="Arial" panose="020B0604020202020204" pitchFamily="34" charset="0"/>
              <a:buNone/>
            </a:pPr>
            <a:endParaRPr lang="en-GB" altLang="en-US" sz="3239" dirty="0">
              <a:solidFill>
                <a:srgbClr val="000000"/>
              </a:solidFill>
              <a:latin typeface="+mj-lt"/>
            </a:endParaRPr>
          </a:p>
          <a:p>
            <a:pPr lvl="1" eaLnBrk="1" hangingPunct="1">
              <a:lnSpc>
                <a:spcPct val="95000"/>
              </a:lnSpc>
              <a:buFont typeface="Arial" panose="020B0604020202020204" pitchFamily="34" charset="0"/>
              <a:buChar char="•"/>
            </a:pPr>
            <a:r>
              <a:rPr lang="en-GB" altLang="en-US" sz="3239" dirty="0">
                <a:solidFill>
                  <a:srgbClr val="000000"/>
                </a:solidFill>
                <a:latin typeface="+mj-lt"/>
              </a:rPr>
              <a:t>PARRY (1972)</a:t>
            </a:r>
            <a:r>
              <a:rPr lang="x-none" altLang="en-US" sz="3239" dirty="0">
                <a:solidFill>
                  <a:srgbClr val="000000"/>
                </a:solidFill>
                <a:latin typeface="+mj-lt"/>
                <a:cs typeface="Arial" panose="020B0604020202020204" pitchFamily="34" charset="0"/>
              </a:rPr>
              <a:t>‏</a:t>
            </a:r>
            <a:endParaRPr lang="en-GB" altLang="en-US" sz="3239" dirty="0">
              <a:solidFill>
                <a:srgbClr val="000000"/>
              </a:solidFill>
              <a:latin typeface="+mj-lt"/>
            </a:endParaRPr>
          </a:p>
          <a:p>
            <a:pPr lvl="2" eaLnBrk="1" hangingPunct="1">
              <a:lnSpc>
                <a:spcPct val="95000"/>
              </a:lnSpc>
              <a:buSzPct val="80000"/>
              <a:buFont typeface="Courier New" panose="02070309020205020404" pitchFamily="49" charset="0"/>
              <a:buChar char="o"/>
            </a:pPr>
            <a:r>
              <a:rPr lang="en-GB" altLang="en-US" sz="2789" dirty="0">
                <a:solidFill>
                  <a:srgbClr val="000000"/>
                </a:solidFill>
                <a:latin typeface="+mj-lt"/>
              </a:rPr>
              <a:t>Simulated a paranoid schizophrenic </a:t>
            </a:r>
          </a:p>
        </p:txBody>
      </p:sp>
    </p:spTree>
    <p:extLst>
      <p:ext uri="{BB962C8B-B14F-4D97-AF65-F5344CB8AC3E}">
        <p14:creationId xmlns:p14="http://schemas.microsoft.com/office/powerpoint/2010/main" val="39210495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1474724" y="545020"/>
            <a:ext cx="7770781" cy="1144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5pPr>
            <a:lvl6pPr marL="25146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6pPr>
            <a:lvl7pPr marL="29718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7pPr>
            <a:lvl8pPr marL="34290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8pPr>
            <a:lvl9pPr marL="38862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9pPr>
          </a:lstStyle>
          <a:p>
            <a:pPr eaLnBrk="1" hangingPunct="1">
              <a:lnSpc>
                <a:spcPct val="100000"/>
              </a:lnSpc>
            </a:pPr>
            <a:r>
              <a:rPr lang="en-GB" altLang="en-US" sz="3959" dirty="0">
                <a:solidFill>
                  <a:srgbClr val="CD0000"/>
                </a:solidFill>
                <a:latin typeface="+mj-lt"/>
              </a:rPr>
              <a:t>ELIZA</a:t>
            </a:r>
          </a:p>
        </p:txBody>
      </p:sp>
      <p:sp>
        <p:nvSpPr>
          <p:cNvPr id="12291" name="Text Box 2"/>
          <p:cNvSpPr txBox="1">
            <a:spLocks noChangeArrowheads="1"/>
          </p:cNvSpPr>
          <p:nvPr/>
        </p:nvSpPr>
        <p:spPr bwMode="auto">
          <a:xfrm>
            <a:off x="1931924" y="1689211"/>
            <a:ext cx="7770781" cy="4742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marL="341313" indent="-34131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1pPr>
            <a:lvl2pPr marL="742950" indent="-28575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2pPr>
            <a:lvl3pPr marL="1143000" indent="-22860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3pPr>
            <a:lvl4pPr marL="1600200" indent="-22860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4pPr>
            <a:lvl5pPr marL="2057400" indent="-22860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5pPr>
            <a:lvl6pPr marL="25146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6pPr>
            <a:lvl7pPr marL="29718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7pPr>
            <a:lvl8pPr marL="34290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8pPr>
            <a:lvl9pPr marL="38862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9pPr>
          </a:lstStyle>
          <a:p>
            <a:pPr eaLnBrk="1" hangingPunct="1">
              <a:spcBef>
                <a:spcPts val="720"/>
              </a:spcBef>
              <a:buFont typeface="Times New Roman" panose="02020603050405020304" pitchFamily="18" charset="0"/>
              <a:buChar char="•"/>
            </a:pPr>
            <a:r>
              <a:rPr lang="en-GB" altLang="en-US" sz="2879" dirty="0" smtClean="0">
                <a:solidFill>
                  <a:srgbClr val="000000"/>
                </a:solidFill>
                <a:latin typeface="+mj-lt"/>
              </a:rPr>
              <a:t>Pattern matching</a:t>
            </a:r>
          </a:p>
          <a:p>
            <a:pPr eaLnBrk="1" hangingPunct="1">
              <a:spcBef>
                <a:spcPts val="720"/>
              </a:spcBef>
              <a:buFont typeface="Times New Roman" panose="02020603050405020304" pitchFamily="18" charset="0"/>
              <a:buChar char="•"/>
            </a:pPr>
            <a:r>
              <a:rPr lang="en-GB" altLang="en-US" sz="2879" dirty="0" smtClean="0">
                <a:solidFill>
                  <a:srgbClr val="000000"/>
                </a:solidFill>
                <a:latin typeface="+mj-lt"/>
              </a:rPr>
              <a:t>One </a:t>
            </a:r>
            <a:r>
              <a:rPr lang="en-GB" altLang="en-US" sz="2879" dirty="0">
                <a:solidFill>
                  <a:srgbClr val="000000"/>
                </a:solidFill>
                <a:latin typeface="+mj-lt"/>
              </a:rPr>
              <a:t>of the first chatterbots designed in 1966</a:t>
            </a:r>
          </a:p>
          <a:p>
            <a:pPr eaLnBrk="1" hangingPunct="1">
              <a:spcBef>
                <a:spcPts val="720"/>
              </a:spcBef>
              <a:buFont typeface="Times New Roman" panose="02020603050405020304" pitchFamily="18" charset="0"/>
              <a:buChar char="•"/>
            </a:pPr>
            <a:r>
              <a:rPr lang="en-GB" altLang="en-US" sz="2879" dirty="0">
                <a:solidFill>
                  <a:srgbClr val="000000"/>
                </a:solidFill>
                <a:latin typeface="+mj-lt"/>
              </a:rPr>
              <a:t>Parodies a therapist rephrasing statements of the user and posing them back as questions</a:t>
            </a:r>
          </a:p>
          <a:p>
            <a:pPr eaLnBrk="1" hangingPunct="1">
              <a:spcBef>
                <a:spcPts val="720"/>
              </a:spcBef>
              <a:buFont typeface="Times New Roman" panose="02020603050405020304" pitchFamily="18" charset="0"/>
              <a:buChar char="•"/>
            </a:pPr>
            <a:r>
              <a:rPr lang="en-GB" altLang="en-US" sz="2879" dirty="0">
                <a:solidFill>
                  <a:srgbClr val="000000"/>
                </a:solidFill>
                <a:latin typeface="+mj-lt"/>
              </a:rPr>
              <a:t>Works by simple parsing and substitution of key words into canned phrases</a:t>
            </a:r>
          </a:p>
          <a:p>
            <a:pPr eaLnBrk="1" hangingPunct="1">
              <a:spcBef>
                <a:spcPts val="720"/>
              </a:spcBef>
              <a:buFont typeface="Times New Roman" panose="02020603050405020304" pitchFamily="18" charset="0"/>
              <a:buChar char="•"/>
            </a:pPr>
            <a:r>
              <a:rPr lang="en-GB" altLang="en-US" sz="2879" dirty="0">
                <a:solidFill>
                  <a:srgbClr val="000000"/>
                </a:solidFill>
                <a:latin typeface="+mj-lt"/>
              </a:rPr>
              <a:t>People get emotionally caught up by ELIZA’s confident replies forgetting that it’s a machine</a:t>
            </a:r>
          </a:p>
        </p:txBody>
      </p:sp>
    </p:spTree>
    <p:extLst>
      <p:ext uri="{BB962C8B-B14F-4D97-AF65-F5344CB8AC3E}">
        <p14:creationId xmlns:p14="http://schemas.microsoft.com/office/powerpoint/2010/main" val="293503381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966724" y="405320"/>
            <a:ext cx="7770781" cy="1144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5pPr>
            <a:lvl6pPr marL="25146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6pPr>
            <a:lvl7pPr marL="29718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7pPr>
            <a:lvl8pPr marL="34290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8pPr>
            <a:lvl9pPr marL="38862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9pPr>
          </a:lstStyle>
          <a:p>
            <a:pPr eaLnBrk="1" hangingPunct="1">
              <a:lnSpc>
                <a:spcPct val="100000"/>
              </a:lnSpc>
            </a:pPr>
            <a:r>
              <a:rPr lang="en-GB" altLang="en-US" sz="3959" dirty="0">
                <a:solidFill>
                  <a:srgbClr val="CD0000"/>
                </a:solidFill>
                <a:latin typeface="+mj-lt"/>
              </a:rPr>
              <a:t>Example of Conversation</a:t>
            </a:r>
          </a:p>
        </p:txBody>
      </p:sp>
      <p:sp>
        <p:nvSpPr>
          <p:cNvPr id="13315" name="Text Box 2"/>
          <p:cNvSpPr txBox="1">
            <a:spLocks noChangeArrowheads="1"/>
          </p:cNvSpPr>
          <p:nvPr/>
        </p:nvSpPr>
        <p:spPr bwMode="auto">
          <a:xfrm>
            <a:off x="1931924" y="1549511"/>
            <a:ext cx="7770781" cy="53966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marL="341313" indent="-34131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1pPr>
            <a:lvl2pPr marL="741363" indent="-28416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2pPr>
            <a:lvl3pPr marL="1143000" indent="-22860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3pPr>
            <a:lvl4pPr marL="1600200" indent="-22860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4pPr>
            <a:lvl5pPr marL="2057400" indent="-22860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5pPr>
            <a:lvl6pPr marL="25146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6pPr>
            <a:lvl7pPr marL="29718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7pPr>
            <a:lvl8pPr marL="34290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8pPr>
            <a:lvl9pPr marL="38862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9pPr>
          </a:lstStyle>
          <a:p>
            <a:pPr eaLnBrk="1" hangingPunct="1">
              <a:spcBef>
                <a:spcPts val="697"/>
              </a:spcBef>
              <a:buFont typeface="Times New Roman" panose="02020603050405020304" pitchFamily="18" charset="0"/>
              <a:buChar char="•"/>
            </a:pPr>
            <a:r>
              <a:rPr lang="en-GB" altLang="en-US" dirty="0">
                <a:solidFill>
                  <a:srgbClr val="000000"/>
                </a:solidFill>
                <a:latin typeface="+mj-lt"/>
              </a:rPr>
              <a:t>Eliza’s conversation with a patient is:-</a:t>
            </a:r>
          </a:p>
          <a:p>
            <a:pPr lvl="1" eaLnBrk="1" hangingPunct="1">
              <a:spcBef>
                <a:spcPts val="495"/>
              </a:spcBef>
              <a:buFont typeface="Times New Roman" panose="02020603050405020304" pitchFamily="18" charset="0"/>
              <a:buChar char="–"/>
            </a:pPr>
            <a:r>
              <a:rPr lang="en-GB" altLang="en-US" dirty="0">
                <a:solidFill>
                  <a:srgbClr val="000000"/>
                </a:solidFill>
                <a:latin typeface="+mj-lt"/>
              </a:rPr>
              <a:t>Human: Well, my boyfriend made me come here. </a:t>
            </a:r>
          </a:p>
          <a:p>
            <a:pPr lvl="1" eaLnBrk="1" hangingPunct="1">
              <a:spcBef>
                <a:spcPts val="495"/>
              </a:spcBef>
            </a:pPr>
            <a:r>
              <a:rPr lang="en-GB" altLang="en-US" dirty="0">
                <a:solidFill>
                  <a:srgbClr val="000000"/>
                </a:solidFill>
                <a:latin typeface="+mj-lt"/>
              </a:rPr>
              <a:t>	ELIZA: Your boyfriend made you come here? </a:t>
            </a:r>
          </a:p>
          <a:p>
            <a:pPr lvl="1" eaLnBrk="1" hangingPunct="1">
              <a:spcBef>
                <a:spcPts val="495"/>
              </a:spcBef>
            </a:pPr>
            <a:r>
              <a:rPr lang="en-GB" altLang="en-US" dirty="0">
                <a:solidFill>
                  <a:srgbClr val="000000"/>
                </a:solidFill>
                <a:latin typeface="+mj-lt"/>
              </a:rPr>
              <a:t>	Human: He says I'm depressed much of the time. </a:t>
            </a:r>
          </a:p>
          <a:p>
            <a:pPr lvl="1" eaLnBrk="1" hangingPunct="1">
              <a:spcBef>
                <a:spcPts val="495"/>
              </a:spcBef>
            </a:pPr>
            <a:r>
              <a:rPr lang="en-GB" altLang="en-US" dirty="0">
                <a:solidFill>
                  <a:srgbClr val="000000"/>
                </a:solidFill>
                <a:latin typeface="+mj-lt"/>
              </a:rPr>
              <a:t>	ELIZA: I am sorry to hear you are depressed. </a:t>
            </a:r>
          </a:p>
          <a:p>
            <a:pPr lvl="1" eaLnBrk="1" hangingPunct="1">
              <a:spcBef>
                <a:spcPts val="495"/>
              </a:spcBef>
            </a:pPr>
            <a:r>
              <a:rPr lang="en-GB" altLang="en-US" dirty="0">
                <a:solidFill>
                  <a:srgbClr val="000000"/>
                </a:solidFill>
                <a:latin typeface="+mj-lt"/>
              </a:rPr>
              <a:t>	Human: It's true. I'm unhappy. </a:t>
            </a:r>
          </a:p>
          <a:p>
            <a:pPr lvl="1" eaLnBrk="1" hangingPunct="1">
              <a:spcBef>
                <a:spcPts val="495"/>
              </a:spcBef>
            </a:pPr>
            <a:r>
              <a:rPr lang="en-GB" altLang="en-US" dirty="0">
                <a:solidFill>
                  <a:srgbClr val="000000"/>
                </a:solidFill>
                <a:latin typeface="+mj-lt"/>
              </a:rPr>
              <a:t>	ELIZA: Do you think coming here will help you not to be unhappy?</a:t>
            </a:r>
          </a:p>
          <a:p>
            <a:pPr eaLnBrk="1" hangingPunct="1">
              <a:spcBef>
                <a:spcPts val="720"/>
              </a:spcBef>
              <a:buFont typeface="Times New Roman" panose="02020603050405020304" pitchFamily="18" charset="0"/>
              <a:buChar char="•"/>
            </a:pPr>
            <a:r>
              <a:rPr lang="en-GB" altLang="en-US" dirty="0">
                <a:solidFill>
                  <a:srgbClr val="000000"/>
                </a:solidFill>
                <a:latin typeface="+mj-lt"/>
              </a:rPr>
              <a:t>Able to elicit emotional responses from users though being programmed not to do so</a:t>
            </a:r>
          </a:p>
          <a:p>
            <a:pPr eaLnBrk="1" hangingPunct="1">
              <a:spcBef>
                <a:spcPts val="720"/>
              </a:spcBef>
              <a:buFont typeface="Times New Roman" panose="02020603050405020304" pitchFamily="18" charset="0"/>
              <a:buChar char="•"/>
            </a:pPr>
            <a:r>
              <a:rPr lang="en-GB" altLang="en-US" dirty="0">
                <a:solidFill>
                  <a:srgbClr val="000000"/>
                </a:solidFill>
                <a:latin typeface="+mj-lt"/>
              </a:rPr>
              <a:t>Demonstrates ELIZA effect</a:t>
            </a:r>
          </a:p>
          <a:p>
            <a:pPr lvl="1" eaLnBrk="1" hangingPunct="1">
              <a:spcBef>
                <a:spcPts val="630"/>
              </a:spcBef>
            </a:pPr>
            <a:endParaRPr lang="en-GB" altLang="en-US" dirty="0">
              <a:solidFill>
                <a:srgbClr val="000000"/>
              </a:solidFill>
              <a:latin typeface="+mj-lt"/>
            </a:endParaRPr>
          </a:p>
        </p:txBody>
      </p:sp>
    </p:spTree>
    <p:extLst>
      <p:ext uri="{BB962C8B-B14F-4D97-AF65-F5344CB8AC3E}">
        <p14:creationId xmlns:p14="http://schemas.microsoft.com/office/powerpoint/2010/main" val="269158980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ext Box 4"/>
          <p:cNvSpPr txBox="1">
            <a:spLocks noChangeArrowheads="1"/>
          </p:cNvSpPr>
          <p:nvPr/>
        </p:nvSpPr>
        <p:spPr bwMode="auto">
          <a:xfrm>
            <a:off x="1346200" y="342901"/>
            <a:ext cx="7315200"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altLang="en-US" sz="4000" dirty="0">
                <a:solidFill>
                  <a:srgbClr val="CD0000"/>
                </a:solidFill>
                <a:latin typeface="+mj-lt"/>
              </a:rPr>
              <a:t>Fuzzy Logic</a:t>
            </a:r>
          </a:p>
        </p:txBody>
      </p:sp>
      <p:sp>
        <p:nvSpPr>
          <p:cNvPr id="2053" name="Text Box 5"/>
          <p:cNvSpPr txBox="1">
            <a:spLocks noChangeArrowheads="1"/>
          </p:cNvSpPr>
          <p:nvPr/>
        </p:nvSpPr>
        <p:spPr bwMode="auto">
          <a:xfrm>
            <a:off x="1765300" y="1320801"/>
            <a:ext cx="7848600" cy="17543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b="1" dirty="0"/>
              <a:t>Fuzzy logic</a:t>
            </a:r>
            <a:r>
              <a:rPr lang="en-US" dirty="0"/>
              <a:t> is an approach to computing based on "degrees of truth" rather than the usual "true or false" (1 or 0) Boolean </a:t>
            </a:r>
            <a:r>
              <a:rPr lang="en-US" b="1" dirty="0"/>
              <a:t>logic</a:t>
            </a:r>
            <a:r>
              <a:rPr lang="en-US" dirty="0"/>
              <a:t> on which the modern computer is based. The idea of </a:t>
            </a:r>
            <a:r>
              <a:rPr lang="en-US" b="1" dirty="0"/>
              <a:t>fuzzy logic</a:t>
            </a:r>
            <a:r>
              <a:rPr lang="en-US" dirty="0"/>
              <a:t> was first advanced by Dr. </a:t>
            </a:r>
            <a:r>
              <a:rPr lang="en-US" dirty="0" err="1"/>
              <a:t>Lotfi</a:t>
            </a:r>
            <a:r>
              <a:rPr lang="en-US" dirty="0"/>
              <a:t> </a:t>
            </a:r>
            <a:r>
              <a:rPr lang="en-US" dirty="0" err="1"/>
              <a:t>Zadeh</a:t>
            </a:r>
            <a:r>
              <a:rPr lang="en-US" dirty="0"/>
              <a:t> of the University of California at Berkeley in the 1960s</a:t>
            </a:r>
            <a:r>
              <a:rPr lang="en-US" dirty="0" smtClean="0"/>
              <a:t>.</a:t>
            </a:r>
          </a:p>
          <a:p>
            <a:endParaRPr lang="en-US" altLang="en-US" dirty="0">
              <a:latin typeface="Arial" panose="020B0604020202020204" pitchFamily="34" charset="0"/>
            </a:endParaRPr>
          </a:p>
          <a:p>
            <a:endParaRPr lang="en-US" altLang="en-US" dirty="0">
              <a:latin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2290" y="3075127"/>
            <a:ext cx="6359110" cy="2586038"/>
          </a:xfrm>
          <a:prstGeom prst="rect">
            <a:avLst/>
          </a:prstGeom>
        </p:spPr>
      </p:pic>
    </p:spTree>
    <p:extLst>
      <p:ext uri="{BB962C8B-B14F-4D97-AF65-F5344CB8AC3E}">
        <p14:creationId xmlns:p14="http://schemas.microsoft.com/office/powerpoint/2010/main" val="19055296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1930400" y="495301"/>
            <a:ext cx="7315200"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altLang="en-US" sz="4000" dirty="0">
                <a:solidFill>
                  <a:srgbClr val="CD0000"/>
                </a:solidFill>
                <a:latin typeface="+mj-lt"/>
              </a:rPr>
              <a:t>Fuzzy Logic Example</a:t>
            </a:r>
          </a:p>
        </p:txBody>
      </p:sp>
      <p:pic>
        <p:nvPicPr>
          <p:cNvPr id="410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7875" y="1585914"/>
            <a:ext cx="7556500" cy="45227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40474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ext Box 4"/>
          <p:cNvSpPr txBox="1">
            <a:spLocks noChangeArrowheads="1"/>
          </p:cNvSpPr>
          <p:nvPr/>
        </p:nvSpPr>
        <p:spPr bwMode="auto">
          <a:xfrm>
            <a:off x="1346200" y="342901"/>
            <a:ext cx="7315200"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altLang="en-US" sz="4000" dirty="0">
                <a:solidFill>
                  <a:srgbClr val="CD0000"/>
                </a:solidFill>
                <a:latin typeface="+mj-lt"/>
              </a:rPr>
              <a:t>Fuzzy Logic</a:t>
            </a:r>
          </a:p>
        </p:txBody>
      </p:sp>
      <p:sp>
        <p:nvSpPr>
          <p:cNvPr id="2053" name="Text Box 5"/>
          <p:cNvSpPr txBox="1">
            <a:spLocks noChangeArrowheads="1"/>
          </p:cNvSpPr>
          <p:nvPr/>
        </p:nvSpPr>
        <p:spPr bwMode="auto">
          <a:xfrm>
            <a:off x="2082800" y="1612901"/>
            <a:ext cx="7848600" cy="29546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sz="2800" dirty="0">
                <a:latin typeface="+mj-lt"/>
              </a:rPr>
              <a:t> 1. </a:t>
            </a:r>
            <a:r>
              <a:rPr lang="en-US" sz="2800" dirty="0" err="1">
                <a:latin typeface="+mj-lt"/>
              </a:rPr>
              <a:t>Fuzzify</a:t>
            </a:r>
            <a:r>
              <a:rPr lang="en-US" sz="2800" dirty="0">
                <a:latin typeface="+mj-lt"/>
              </a:rPr>
              <a:t> all input values into fuzzy membership functions.</a:t>
            </a:r>
          </a:p>
          <a:p>
            <a:r>
              <a:rPr lang="en-US" sz="2800" dirty="0">
                <a:latin typeface="+mj-lt"/>
              </a:rPr>
              <a:t>  2. Execute all applicable rules in the </a:t>
            </a:r>
            <a:r>
              <a:rPr lang="en-US" sz="2800" dirty="0" err="1">
                <a:latin typeface="+mj-lt"/>
              </a:rPr>
              <a:t>rulebase</a:t>
            </a:r>
            <a:r>
              <a:rPr lang="en-US" sz="2800" dirty="0">
                <a:latin typeface="+mj-lt"/>
              </a:rPr>
              <a:t> to compute the fuzzy output functions.</a:t>
            </a:r>
          </a:p>
          <a:p>
            <a:r>
              <a:rPr lang="en-US" sz="2800" dirty="0">
                <a:latin typeface="+mj-lt"/>
              </a:rPr>
              <a:t>  3. De-</a:t>
            </a:r>
            <a:r>
              <a:rPr lang="en-US" sz="2800" dirty="0" err="1">
                <a:latin typeface="+mj-lt"/>
              </a:rPr>
              <a:t>fuzzify</a:t>
            </a:r>
            <a:r>
              <a:rPr lang="en-US" sz="2800" dirty="0">
                <a:latin typeface="+mj-lt"/>
              </a:rPr>
              <a:t> the fuzzy output functions to get "crisp" output values.</a:t>
            </a:r>
            <a:endParaRPr lang="en-US" altLang="en-US" sz="2800" dirty="0">
              <a:latin typeface="+mj-lt"/>
            </a:endParaRPr>
          </a:p>
          <a:p>
            <a:endParaRPr lang="en-US" altLang="en-US" dirty="0">
              <a:latin typeface="Arial" panose="020B0604020202020204" pitchFamily="34" charset="0"/>
            </a:endParaRPr>
          </a:p>
        </p:txBody>
      </p:sp>
    </p:spTree>
    <p:extLst>
      <p:ext uri="{BB962C8B-B14F-4D97-AF65-F5344CB8AC3E}">
        <p14:creationId xmlns:p14="http://schemas.microsoft.com/office/powerpoint/2010/main" val="3417687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ext Box 4"/>
          <p:cNvSpPr txBox="1">
            <a:spLocks noChangeArrowheads="1"/>
          </p:cNvSpPr>
          <p:nvPr/>
        </p:nvSpPr>
        <p:spPr bwMode="auto">
          <a:xfrm>
            <a:off x="520700" y="215901"/>
            <a:ext cx="8648700"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4000" dirty="0">
                <a:solidFill>
                  <a:srgbClr val="CD0000"/>
                </a:solidFill>
                <a:latin typeface="+mj-lt"/>
              </a:rPr>
              <a:t>Agent Based </a:t>
            </a:r>
            <a:r>
              <a:rPr lang="en-US" altLang="en-US" sz="4000" dirty="0" smtClean="0">
                <a:solidFill>
                  <a:srgbClr val="CD0000"/>
                </a:solidFill>
                <a:latin typeface="+mj-lt"/>
              </a:rPr>
              <a:t>Modeling (ABM</a:t>
            </a:r>
            <a:r>
              <a:rPr lang="en-US" altLang="en-US" sz="4000" dirty="0">
                <a:solidFill>
                  <a:srgbClr val="CD0000"/>
                </a:solidFill>
                <a:latin typeface="+mj-lt"/>
              </a:rPr>
              <a:t>)</a:t>
            </a:r>
          </a:p>
        </p:txBody>
      </p:sp>
      <p:sp>
        <p:nvSpPr>
          <p:cNvPr id="2053" name="Text Box 5"/>
          <p:cNvSpPr txBox="1">
            <a:spLocks noChangeArrowheads="1"/>
          </p:cNvSpPr>
          <p:nvPr/>
        </p:nvSpPr>
        <p:spPr bwMode="auto">
          <a:xfrm>
            <a:off x="781050" y="1101587"/>
            <a:ext cx="5302250" cy="55399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latin typeface="+mj-lt"/>
              </a:rPr>
              <a:t>An agent-based model (ABM) is one of a class of </a:t>
            </a:r>
            <a:r>
              <a:rPr lang="en-US" sz="2400" dirty="0">
                <a:latin typeface="+mj-lt"/>
                <a:hlinkClick r:id="rId2" tooltip="Computational models"/>
              </a:rPr>
              <a:t>computational models</a:t>
            </a:r>
            <a:r>
              <a:rPr lang="en-US" sz="2400" dirty="0">
                <a:latin typeface="+mj-lt"/>
              </a:rPr>
              <a:t> for </a:t>
            </a:r>
            <a:r>
              <a:rPr lang="en-US" sz="2400" dirty="0">
                <a:latin typeface="+mj-lt"/>
                <a:hlinkClick r:id="rId3" tooltip="Computer simulation"/>
              </a:rPr>
              <a:t>simulating</a:t>
            </a:r>
            <a:r>
              <a:rPr lang="en-US" sz="2400" dirty="0">
                <a:latin typeface="+mj-lt"/>
              </a:rPr>
              <a:t> the actions and interactions of autonomous </a:t>
            </a:r>
            <a:r>
              <a:rPr lang="en-US" sz="2400" dirty="0" smtClean="0">
                <a:latin typeface="+mj-lt"/>
              </a:rPr>
              <a:t>agents</a:t>
            </a:r>
          </a:p>
          <a:p>
            <a:endParaRPr lang="en-US" altLang="en-US" sz="2400" dirty="0">
              <a:latin typeface="+mj-lt"/>
            </a:endParaRPr>
          </a:p>
          <a:p>
            <a:r>
              <a:rPr lang="en-US" altLang="en-US" sz="2400" dirty="0" smtClean="0">
                <a:latin typeface="+mj-lt"/>
              </a:rPr>
              <a:t>For example, </a:t>
            </a:r>
            <a:r>
              <a:rPr lang="en-US" sz="2400" dirty="0">
                <a:latin typeface="+mj-lt"/>
              </a:rPr>
              <a:t>The Game of Life, also known simply as Life, is a</a:t>
            </a:r>
            <a:r>
              <a:rPr lang="en-US" sz="2400" dirty="0">
                <a:latin typeface="+mj-lt"/>
                <a:hlinkClick r:id="rId4" tooltip="Cellular automaton"/>
              </a:rPr>
              <a:t>cellular automaton</a:t>
            </a:r>
            <a:r>
              <a:rPr lang="en-US" sz="2400" dirty="0">
                <a:latin typeface="+mj-lt"/>
              </a:rPr>
              <a:t> devised by the </a:t>
            </a:r>
            <a:r>
              <a:rPr lang="en-US" sz="2400" dirty="0">
                <a:latin typeface="+mj-lt"/>
                <a:hlinkClick r:id="rId5" tooltip="United Kingdom"/>
              </a:rPr>
              <a:t>British</a:t>
            </a:r>
            <a:r>
              <a:rPr lang="en-US" sz="2400" dirty="0">
                <a:latin typeface="+mj-lt"/>
              </a:rPr>
              <a:t> </a:t>
            </a:r>
            <a:r>
              <a:rPr lang="en-US" sz="2400" dirty="0" smtClean="0">
                <a:latin typeface="+mj-lt"/>
                <a:hlinkClick r:id="rId6" tooltip="Mathematician"/>
              </a:rPr>
              <a:t>mathematician</a:t>
            </a:r>
            <a:r>
              <a:rPr lang="en-US" sz="2400" dirty="0" smtClean="0">
                <a:latin typeface="+mj-lt"/>
              </a:rPr>
              <a:t> </a:t>
            </a:r>
            <a:r>
              <a:rPr lang="en-US" sz="2400" dirty="0" smtClean="0">
                <a:latin typeface="+mj-lt"/>
                <a:hlinkClick r:id="rId7" tooltip="John Horton Conway"/>
              </a:rPr>
              <a:t>John </a:t>
            </a:r>
            <a:r>
              <a:rPr lang="en-US" sz="2400" dirty="0">
                <a:latin typeface="+mj-lt"/>
                <a:hlinkClick r:id="rId7" tooltip="John Horton Conway"/>
              </a:rPr>
              <a:t>Horton Conway</a:t>
            </a:r>
            <a:r>
              <a:rPr lang="en-US" sz="2400" dirty="0">
                <a:latin typeface="+mj-lt"/>
              </a:rPr>
              <a:t> in 1970.</a:t>
            </a:r>
            <a:r>
              <a:rPr lang="en-US" sz="2400" baseline="30000" dirty="0">
                <a:latin typeface="+mj-lt"/>
                <a:hlinkClick r:id="rId8"/>
              </a:rPr>
              <a:t>[1]</a:t>
            </a:r>
            <a:endParaRPr lang="en-US" sz="2400" dirty="0">
              <a:latin typeface="+mj-lt"/>
            </a:endParaRPr>
          </a:p>
          <a:p>
            <a:r>
              <a:rPr lang="en-US" sz="2400" dirty="0">
                <a:latin typeface="+mj-lt"/>
              </a:rPr>
              <a:t>The "game" is a </a:t>
            </a:r>
            <a:r>
              <a:rPr lang="en-US" sz="2400" dirty="0">
                <a:latin typeface="+mj-lt"/>
                <a:hlinkClick r:id="rId9" tooltip="Zero-player game"/>
              </a:rPr>
              <a:t>zero-player game</a:t>
            </a:r>
            <a:r>
              <a:rPr lang="en-US" sz="2400" dirty="0">
                <a:latin typeface="+mj-lt"/>
              </a:rPr>
              <a:t>, meaning that its evolution is determined by its initial state, requiring no further </a:t>
            </a:r>
            <a:r>
              <a:rPr lang="en-US" sz="2400" dirty="0" smtClean="0">
                <a:latin typeface="+mj-lt"/>
              </a:rPr>
              <a:t>input.</a:t>
            </a:r>
            <a:endParaRPr lang="en-US" sz="2400" dirty="0">
              <a:latin typeface="+mj-lt"/>
            </a:endParaRPr>
          </a:p>
          <a:p>
            <a:endParaRPr lang="en-US" altLang="en-US" dirty="0">
              <a:latin typeface="Arial" panose="020B0604020202020204" pitchFamily="34" charset="0"/>
            </a:endParaRPr>
          </a:p>
        </p:txBody>
      </p:sp>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88149" y="1797050"/>
            <a:ext cx="4400903" cy="3168650"/>
          </a:xfrm>
          <a:prstGeom prst="rect">
            <a:avLst/>
          </a:prstGeom>
        </p:spPr>
      </p:pic>
    </p:spTree>
    <p:extLst>
      <p:ext uri="{BB962C8B-B14F-4D97-AF65-F5344CB8AC3E}">
        <p14:creationId xmlns:p14="http://schemas.microsoft.com/office/powerpoint/2010/main" val="14070226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a:ln/>
        </p:spPr>
        <p:txBody>
          <a:bodyPr>
            <a:normAutofit/>
          </a:bodyPr>
          <a:lstStyle/>
          <a:p>
            <a:r>
              <a:rPr lang="en-US" altLang="en-US" sz="4000" dirty="0">
                <a:solidFill>
                  <a:srgbClr val="CD0000"/>
                </a:solidFill>
              </a:rPr>
              <a:t>What is an agent?</a:t>
            </a:r>
          </a:p>
        </p:txBody>
      </p:sp>
      <p:sp>
        <p:nvSpPr>
          <p:cNvPr id="429059" name="Rectangle 3"/>
          <p:cNvSpPr>
            <a:spLocks noGrp="1" noChangeArrowheads="1"/>
          </p:cNvSpPr>
          <p:nvPr>
            <p:ph type="body" idx="1"/>
          </p:nvPr>
        </p:nvSpPr>
        <p:spPr>
          <a:xfrm>
            <a:off x="1816100" y="1690688"/>
            <a:ext cx="7696200" cy="4525963"/>
          </a:xfrm>
        </p:spPr>
        <p:txBody>
          <a:bodyPr/>
          <a:lstStyle/>
          <a:p>
            <a:pPr>
              <a:lnSpc>
                <a:spcPct val="90000"/>
              </a:lnSpc>
            </a:pPr>
            <a:r>
              <a:rPr lang="en-US" altLang="en-US" dirty="0">
                <a:latin typeface="+mj-lt"/>
              </a:rPr>
              <a:t>First: What is an agent?</a:t>
            </a:r>
          </a:p>
          <a:p>
            <a:pPr lvl="1">
              <a:lnSpc>
                <a:spcPct val="90000"/>
              </a:lnSpc>
            </a:pPr>
            <a:r>
              <a:rPr lang="en-US" altLang="en-US" dirty="0">
                <a:latin typeface="+mj-lt"/>
              </a:rPr>
              <a:t>An entity that functions continuously and autonomously in an environment in which other processes take place and other agents exist (</a:t>
            </a:r>
            <a:r>
              <a:rPr lang="en-US" altLang="en-US" dirty="0" err="1">
                <a:latin typeface="+mj-lt"/>
              </a:rPr>
              <a:t>Shoham</a:t>
            </a:r>
            <a:r>
              <a:rPr lang="en-US" altLang="en-US" dirty="0">
                <a:latin typeface="+mj-lt"/>
              </a:rPr>
              <a:t>)</a:t>
            </a:r>
          </a:p>
          <a:p>
            <a:pPr lvl="1">
              <a:lnSpc>
                <a:spcPct val="90000"/>
              </a:lnSpc>
            </a:pPr>
            <a:r>
              <a:rPr lang="en-US" altLang="en-US" dirty="0">
                <a:latin typeface="+mj-lt"/>
              </a:rPr>
              <a:t>General Characteristics:</a:t>
            </a:r>
          </a:p>
          <a:p>
            <a:pPr lvl="2">
              <a:lnSpc>
                <a:spcPct val="90000"/>
              </a:lnSpc>
            </a:pPr>
            <a:r>
              <a:rPr lang="en-US" altLang="en-US" dirty="0">
                <a:latin typeface="+mj-lt"/>
              </a:rPr>
              <a:t>Autonomy</a:t>
            </a:r>
          </a:p>
          <a:p>
            <a:pPr lvl="2">
              <a:lnSpc>
                <a:spcPct val="90000"/>
              </a:lnSpc>
            </a:pPr>
            <a:r>
              <a:rPr lang="en-US" altLang="en-US" dirty="0">
                <a:latin typeface="+mj-lt"/>
              </a:rPr>
              <a:t>Pro-activeness</a:t>
            </a:r>
          </a:p>
          <a:p>
            <a:pPr lvl="2">
              <a:lnSpc>
                <a:spcPct val="90000"/>
              </a:lnSpc>
            </a:pPr>
            <a:r>
              <a:rPr lang="en-US" altLang="en-US" dirty="0">
                <a:latin typeface="+mj-lt"/>
              </a:rPr>
              <a:t>Reactivity </a:t>
            </a:r>
          </a:p>
          <a:p>
            <a:pPr lvl="2">
              <a:lnSpc>
                <a:spcPct val="90000"/>
              </a:lnSpc>
            </a:pPr>
            <a:r>
              <a:rPr lang="en-US" altLang="en-US" dirty="0">
                <a:latin typeface="+mj-lt"/>
              </a:rPr>
              <a:t>“Social” Ability</a:t>
            </a:r>
          </a:p>
          <a:p>
            <a:pPr>
              <a:lnSpc>
                <a:spcPct val="90000"/>
              </a:lnSpc>
              <a:buFontTx/>
              <a:buNone/>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p:txBody>
      </p:sp>
    </p:spTree>
    <p:extLst>
      <p:ext uri="{BB962C8B-B14F-4D97-AF65-F5344CB8AC3E}">
        <p14:creationId xmlns:p14="http://schemas.microsoft.com/office/powerpoint/2010/main" val="189812694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a:ln/>
        </p:spPr>
        <p:txBody>
          <a:bodyPr>
            <a:normAutofit/>
          </a:bodyPr>
          <a:lstStyle/>
          <a:p>
            <a:r>
              <a:rPr lang="en-US" altLang="en-US" sz="4000" dirty="0">
                <a:solidFill>
                  <a:srgbClr val="CD0000"/>
                </a:solidFill>
              </a:rPr>
              <a:t>Why Use Agent Based Modeling (ABM</a:t>
            </a:r>
            <a:r>
              <a:rPr lang="en-US" altLang="en-US" sz="4000" dirty="0" smtClean="0">
                <a:solidFill>
                  <a:srgbClr val="CD0000"/>
                </a:solidFill>
              </a:rPr>
              <a:t>)?</a:t>
            </a:r>
            <a:endParaRPr lang="en-US" altLang="en-US" sz="4000" dirty="0">
              <a:solidFill>
                <a:srgbClr val="CD0000"/>
              </a:solidFill>
            </a:endParaRPr>
          </a:p>
        </p:txBody>
      </p:sp>
      <p:sp>
        <p:nvSpPr>
          <p:cNvPr id="416771" name="Rectangle 3"/>
          <p:cNvSpPr>
            <a:spLocks noGrp="1" noChangeArrowheads="1"/>
          </p:cNvSpPr>
          <p:nvPr>
            <p:ph type="body" idx="1"/>
          </p:nvPr>
        </p:nvSpPr>
        <p:spPr>
          <a:xfrm>
            <a:off x="2209800" y="1844676"/>
            <a:ext cx="7467600" cy="4525963"/>
          </a:xfrm>
        </p:spPr>
        <p:txBody>
          <a:bodyPr/>
          <a:lstStyle/>
          <a:p>
            <a:pPr marL="609600" indent="-609600"/>
            <a:r>
              <a:rPr lang="en-US" altLang="en-US" dirty="0">
                <a:latin typeface="+mj-lt"/>
              </a:rPr>
              <a:t>Captures Emergent Phenomena</a:t>
            </a:r>
          </a:p>
          <a:p>
            <a:pPr marL="990600" lvl="1" indent="-533400"/>
            <a:r>
              <a:rPr lang="en-US" altLang="en-US" dirty="0">
                <a:latin typeface="+mj-lt"/>
              </a:rPr>
              <a:t>As the components of a system interact with each other, and influence each other through these interactions, the system as a whole exhibits emergent behavior (</a:t>
            </a:r>
            <a:r>
              <a:rPr lang="en-US" altLang="en-US" dirty="0" err="1">
                <a:latin typeface="+mj-lt"/>
              </a:rPr>
              <a:t>Roetzheim</a:t>
            </a:r>
            <a:r>
              <a:rPr lang="en-US" altLang="en-US" dirty="0">
                <a:latin typeface="+mj-lt"/>
              </a:rPr>
              <a:t>)</a:t>
            </a:r>
          </a:p>
          <a:p>
            <a:pPr marL="990600" lvl="1" indent="-533400"/>
            <a:r>
              <a:rPr lang="en-US" altLang="en-US" dirty="0">
                <a:latin typeface="+mj-lt"/>
              </a:rPr>
              <a:t>This characteristic makes the output of a system difficult to understand and predict</a:t>
            </a:r>
          </a:p>
        </p:txBody>
      </p:sp>
    </p:spTree>
    <p:extLst>
      <p:ext uri="{BB962C8B-B14F-4D97-AF65-F5344CB8AC3E}">
        <p14:creationId xmlns:p14="http://schemas.microsoft.com/office/powerpoint/2010/main" val="4851195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normAutofit/>
          </a:bodyPr>
          <a:lstStyle/>
          <a:p>
            <a:pPr eaLnBrk="1" hangingPunct="1"/>
            <a:r>
              <a:rPr lang="en-US" altLang="en-US" sz="4000" dirty="0" smtClean="0">
                <a:solidFill>
                  <a:srgbClr val="CD0000"/>
                </a:solidFill>
              </a:rPr>
              <a:t>John McCarthy</a:t>
            </a:r>
            <a:endParaRPr lang="en-US" altLang="en-US" sz="4000" dirty="0">
              <a:solidFill>
                <a:srgbClr val="CD0000"/>
              </a:solidFill>
            </a:endParaRPr>
          </a:p>
        </p:txBody>
      </p:sp>
      <p:sp>
        <p:nvSpPr>
          <p:cNvPr id="64515" name="Content Placeholder 3"/>
          <p:cNvSpPr>
            <a:spLocks noGrp="1"/>
          </p:cNvSpPr>
          <p:nvPr>
            <p:ph sz="half" idx="2"/>
          </p:nvPr>
        </p:nvSpPr>
        <p:spPr>
          <a:xfrm>
            <a:off x="338667" y="1550460"/>
            <a:ext cx="5641973" cy="4800600"/>
          </a:xfrm>
        </p:spPr>
        <p:txBody>
          <a:bodyPr>
            <a:noAutofit/>
          </a:bodyPr>
          <a:lstStyle/>
          <a:p>
            <a:pPr eaLnBrk="1" hangingPunct="1">
              <a:buFont typeface="Arial" panose="020B0604020202020204" pitchFamily="34" charset="0"/>
              <a:buNone/>
            </a:pPr>
            <a:r>
              <a:rPr lang="en-US" altLang="en-US" sz="2400" dirty="0">
                <a:latin typeface="+mj-lt"/>
                <a:ea typeface="Arial Unicode MS" panose="020B0604020202020204" pitchFamily="34" charset="-128"/>
                <a:cs typeface="Arial Unicode MS" panose="020B0604020202020204" pitchFamily="34" charset="-128"/>
              </a:rPr>
              <a:t>      In 1956 John McCarthy regarded as the father of AI, organized a conference to draw the talent and expertise of others interested in machine intelligence for a month of brainstorming. He invited them to Vermont for "The Dartmouth summer research project on artificial intelligence." From that point on, because of McCarthy, the field would be known as Artificial intelligence. Although not a huge success, the Dartmouth conference did bring together the founders in AI, and served to lay the groundwork for the future of AI research.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50460"/>
            <a:ext cx="5757333" cy="4318000"/>
          </a:xfrm>
          <a:prstGeom prst="rect">
            <a:avLst/>
          </a:prstGeom>
        </p:spPr>
      </p:pic>
    </p:spTree>
    <p:extLst>
      <p:ext uri="{BB962C8B-B14F-4D97-AF65-F5344CB8AC3E}">
        <p14:creationId xmlns:p14="http://schemas.microsoft.com/office/powerpoint/2010/main" val="217584170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dirty="0">
                <a:solidFill>
                  <a:srgbClr val="CD0000"/>
                </a:solidFill>
              </a:rPr>
              <a:t>Adversarial Search</a:t>
            </a:r>
          </a:p>
        </p:txBody>
      </p:sp>
      <p:sp>
        <p:nvSpPr>
          <p:cNvPr id="194563" name="Rectangle 3"/>
          <p:cNvSpPr>
            <a:spLocks noGrp="1" noChangeArrowheads="1"/>
          </p:cNvSpPr>
          <p:nvPr>
            <p:ph type="body" idx="1"/>
          </p:nvPr>
        </p:nvSpPr>
        <p:spPr>
          <a:xfrm>
            <a:off x="1529686" y="1573853"/>
            <a:ext cx="8153400" cy="4525963"/>
          </a:xfrm>
        </p:spPr>
        <p:txBody>
          <a:bodyPr>
            <a:normAutofit/>
          </a:bodyPr>
          <a:lstStyle/>
          <a:p>
            <a:pPr marL="0" indent="0">
              <a:buNone/>
            </a:pPr>
            <a:r>
              <a:rPr lang="en-US" i="1" dirty="0">
                <a:latin typeface="+mj-lt"/>
              </a:rPr>
              <a:t>How should you play against an opponent</a:t>
            </a:r>
            <a:r>
              <a:rPr lang="en-US" i="1" dirty="0" smtClean="0">
                <a:latin typeface="+mj-lt"/>
              </a:rPr>
              <a:t>?</a:t>
            </a:r>
          </a:p>
          <a:p>
            <a:endParaRPr lang="en-US" i="1" dirty="0">
              <a:latin typeface="+mj-lt"/>
            </a:endParaRPr>
          </a:p>
          <a:p>
            <a:pPr marL="0" indent="0">
              <a:buNone/>
            </a:pPr>
            <a:r>
              <a:rPr lang="en-US" dirty="0">
                <a:latin typeface="+mj-lt"/>
              </a:rPr>
              <a:t>Games as search problems</a:t>
            </a:r>
          </a:p>
          <a:p>
            <a:r>
              <a:rPr lang="en-US" dirty="0">
                <a:latin typeface="+mj-lt"/>
              </a:rPr>
              <a:t>Game has</a:t>
            </a:r>
          </a:p>
          <a:p>
            <a:r>
              <a:rPr lang="en-US" dirty="0">
                <a:latin typeface="+mj-lt"/>
              </a:rPr>
              <a:t>initial state — configuration + player to move</a:t>
            </a:r>
          </a:p>
          <a:p>
            <a:r>
              <a:rPr lang="en-US" dirty="0">
                <a:latin typeface="+mj-lt"/>
              </a:rPr>
              <a:t>successor function</a:t>
            </a:r>
          </a:p>
          <a:p>
            <a:r>
              <a:rPr lang="en-US" dirty="0">
                <a:latin typeface="+mj-lt"/>
              </a:rPr>
              <a:t>terminal test — game over or not</a:t>
            </a:r>
          </a:p>
          <a:p>
            <a:pPr marL="0" indent="0">
              <a:buNone/>
            </a:pPr>
            <a:endParaRPr lang="en-US" i="1" dirty="0">
              <a:latin typeface="+mj-lt"/>
            </a:endParaRPr>
          </a:p>
        </p:txBody>
      </p:sp>
    </p:spTree>
    <p:extLst>
      <p:ext uri="{BB962C8B-B14F-4D97-AF65-F5344CB8AC3E}">
        <p14:creationId xmlns:p14="http://schemas.microsoft.com/office/powerpoint/2010/main" val="285373868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914400" y="292100"/>
            <a:ext cx="7772400" cy="1143000"/>
          </a:xfrm>
        </p:spPr>
        <p:txBody>
          <a:bodyPr>
            <a:normAutofit/>
          </a:bodyPr>
          <a:lstStyle/>
          <a:p>
            <a:r>
              <a:rPr lang="en-US" sz="3600" dirty="0">
                <a:solidFill>
                  <a:srgbClr val="CD0000"/>
                </a:solidFill>
              </a:rPr>
              <a:t>Adversarial Search</a:t>
            </a:r>
            <a:r>
              <a:rPr lang="en-US" altLang="en-US" sz="3600" dirty="0" smtClean="0">
                <a:solidFill>
                  <a:srgbClr val="CD0000"/>
                </a:solidFill>
              </a:rPr>
              <a:t> to play a game</a:t>
            </a:r>
          </a:p>
        </p:txBody>
      </p:sp>
      <p:sp>
        <p:nvSpPr>
          <p:cNvPr id="38915" name="Rectangle 3"/>
          <p:cNvSpPr>
            <a:spLocks noGrp="1" noChangeArrowheads="1"/>
          </p:cNvSpPr>
          <p:nvPr>
            <p:ph type="body" idx="1"/>
          </p:nvPr>
        </p:nvSpPr>
        <p:spPr>
          <a:xfrm>
            <a:off x="2082800" y="1435100"/>
            <a:ext cx="8001000" cy="5181600"/>
          </a:xfrm>
        </p:spPr>
        <p:txBody>
          <a:bodyPr/>
          <a:lstStyle/>
          <a:p>
            <a:r>
              <a:rPr lang="en-US" altLang="en-US" sz="3200" dirty="0">
                <a:latin typeface="+mj-lt"/>
              </a:rPr>
              <a:t>A way to play such a game is to:</a:t>
            </a:r>
          </a:p>
          <a:p>
            <a:pPr lvl="1"/>
            <a:r>
              <a:rPr lang="en-US" altLang="en-US" sz="2800" dirty="0">
                <a:latin typeface="+mj-lt"/>
              </a:rPr>
              <a:t>Consider all the legal moves you can make</a:t>
            </a:r>
          </a:p>
          <a:p>
            <a:pPr lvl="1"/>
            <a:r>
              <a:rPr lang="en-US" altLang="en-US" sz="2800" dirty="0">
                <a:latin typeface="+mj-lt"/>
              </a:rPr>
              <a:t>Compute new position resulting from each move</a:t>
            </a:r>
          </a:p>
          <a:p>
            <a:pPr lvl="1"/>
            <a:r>
              <a:rPr lang="en-US" altLang="en-US" sz="2800" dirty="0">
                <a:latin typeface="+mj-lt"/>
              </a:rPr>
              <a:t>Evaluate each to determine which is best</a:t>
            </a:r>
          </a:p>
          <a:p>
            <a:pPr lvl="1"/>
            <a:r>
              <a:rPr lang="en-US" altLang="en-US" sz="2800" dirty="0">
                <a:latin typeface="+mj-lt"/>
              </a:rPr>
              <a:t>Make that move</a:t>
            </a:r>
          </a:p>
          <a:p>
            <a:pPr lvl="1"/>
            <a:r>
              <a:rPr lang="en-US" altLang="en-US" sz="2800" dirty="0">
                <a:latin typeface="+mj-lt"/>
              </a:rPr>
              <a:t>Wait for your opponent to move and repeat</a:t>
            </a:r>
          </a:p>
          <a:p>
            <a:r>
              <a:rPr lang="en-US" altLang="en-US" sz="3200" dirty="0">
                <a:latin typeface="+mj-lt"/>
              </a:rPr>
              <a:t>Key problems are:</a:t>
            </a:r>
          </a:p>
          <a:p>
            <a:pPr lvl="1"/>
            <a:r>
              <a:rPr lang="en-US" altLang="en-US" sz="2800" dirty="0">
                <a:latin typeface="+mj-lt"/>
              </a:rPr>
              <a:t>Representing the “board”</a:t>
            </a:r>
          </a:p>
          <a:p>
            <a:pPr lvl="1"/>
            <a:r>
              <a:rPr lang="en-US" altLang="en-US" sz="2800" dirty="0">
                <a:latin typeface="+mj-lt"/>
              </a:rPr>
              <a:t>Generating all legal next boards</a:t>
            </a:r>
          </a:p>
          <a:p>
            <a:pPr lvl="1"/>
            <a:r>
              <a:rPr lang="en-US" altLang="en-US" sz="2800" dirty="0">
                <a:latin typeface="+mj-lt"/>
              </a:rPr>
              <a:t>Evaluating a position</a:t>
            </a:r>
          </a:p>
        </p:txBody>
      </p:sp>
    </p:spTree>
    <p:extLst>
      <p:ext uri="{BB962C8B-B14F-4D97-AF65-F5344CB8AC3E}">
        <p14:creationId xmlns:p14="http://schemas.microsoft.com/office/powerpoint/2010/main" val="33543642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1981200" y="274638"/>
            <a:ext cx="8229600" cy="609600"/>
          </a:xfrm>
        </p:spPr>
        <p:txBody>
          <a:bodyPr>
            <a:noAutofit/>
          </a:bodyPr>
          <a:lstStyle/>
          <a:p>
            <a:r>
              <a:rPr lang="en-US" sz="4000" dirty="0">
                <a:solidFill>
                  <a:srgbClr val="CD0000"/>
                </a:solidFill>
              </a:rPr>
              <a:t>Breadth-First Search</a:t>
            </a:r>
          </a:p>
        </p:txBody>
      </p:sp>
      <p:pic>
        <p:nvPicPr>
          <p:cNvPr id="144387" name="Picture 3" descr="bfs-progr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676400"/>
            <a:ext cx="8248650" cy="169068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07878702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747713" y="357188"/>
            <a:ext cx="10515600" cy="1325563"/>
          </a:xfrm>
          <a:noFill/>
          <a:ln/>
        </p:spPr>
        <p:txBody>
          <a:bodyPr>
            <a:normAutofit/>
          </a:bodyPr>
          <a:lstStyle/>
          <a:p>
            <a:r>
              <a:rPr lang="en-US" sz="4000" dirty="0" err="1">
                <a:solidFill>
                  <a:srgbClr val="CD0000"/>
                </a:solidFill>
              </a:rPr>
              <a:t>Pseudocode</a:t>
            </a:r>
            <a:r>
              <a:rPr lang="en-US" sz="4000" dirty="0">
                <a:solidFill>
                  <a:srgbClr val="CD0000"/>
                </a:solidFill>
              </a:rPr>
              <a:t> for Breadth-First Search </a:t>
            </a:r>
          </a:p>
        </p:txBody>
      </p:sp>
      <p:sp>
        <p:nvSpPr>
          <p:cNvPr id="39940" name="Rectangle 4"/>
          <p:cNvSpPr>
            <a:spLocks noChangeArrowheads="1"/>
          </p:cNvSpPr>
          <p:nvPr/>
        </p:nvSpPr>
        <p:spPr bwMode="auto">
          <a:xfrm>
            <a:off x="2405064" y="1911350"/>
            <a:ext cx="6228181" cy="31367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dirty="0"/>
              <a:t>Initialize: Let Q = {S}</a:t>
            </a:r>
          </a:p>
          <a:p>
            <a:r>
              <a:rPr lang="en-US" dirty="0"/>
              <a:t>While Q is not empty</a:t>
            </a:r>
          </a:p>
          <a:p>
            <a:r>
              <a:rPr lang="en-US" dirty="0"/>
              <a:t>	pull Q1, the first element in Q</a:t>
            </a:r>
          </a:p>
          <a:p>
            <a:r>
              <a:rPr lang="en-US" dirty="0"/>
              <a:t>	if Q1 is a goal</a:t>
            </a:r>
          </a:p>
          <a:p>
            <a:r>
              <a:rPr lang="en-US" dirty="0"/>
              <a:t>		report(success) and quit</a:t>
            </a:r>
          </a:p>
          <a:p>
            <a:r>
              <a:rPr lang="en-US" dirty="0"/>
              <a:t>	else</a:t>
            </a:r>
          </a:p>
          <a:p>
            <a:r>
              <a:rPr lang="en-US" dirty="0"/>
              <a:t>		</a:t>
            </a:r>
            <a:r>
              <a:rPr lang="en-US" dirty="0" err="1"/>
              <a:t>child_nodes</a:t>
            </a:r>
            <a:r>
              <a:rPr lang="en-US" dirty="0"/>
              <a:t> = expand(Q1)</a:t>
            </a:r>
          </a:p>
          <a:p>
            <a:r>
              <a:rPr lang="en-US" dirty="0"/>
              <a:t>		eliminate </a:t>
            </a:r>
            <a:r>
              <a:rPr lang="en-US" dirty="0" err="1"/>
              <a:t>child_nodes</a:t>
            </a:r>
            <a:r>
              <a:rPr lang="en-US" dirty="0"/>
              <a:t> which represent loops</a:t>
            </a:r>
          </a:p>
          <a:p>
            <a:r>
              <a:rPr lang="en-US" dirty="0"/>
              <a:t>		put remaining </a:t>
            </a:r>
            <a:r>
              <a:rPr lang="en-US" dirty="0" err="1"/>
              <a:t>child_nodes</a:t>
            </a:r>
            <a:r>
              <a:rPr lang="en-US" dirty="0"/>
              <a:t> at the </a:t>
            </a:r>
            <a:r>
              <a:rPr lang="en-US" b="1" dirty="0"/>
              <a:t>back</a:t>
            </a:r>
            <a:r>
              <a:rPr lang="en-US" dirty="0"/>
              <a:t> of Q</a:t>
            </a:r>
          </a:p>
          <a:p>
            <a:r>
              <a:rPr lang="en-US" dirty="0"/>
              <a:t>	end</a:t>
            </a:r>
          </a:p>
          <a:p>
            <a:r>
              <a:rPr lang="en-US" dirty="0"/>
              <a:t>Continue</a:t>
            </a:r>
          </a:p>
        </p:txBody>
      </p:sp>
    </p:spTree>
    <p:extLst>
      <p:ext uri="{BB962C8B-B14F-4D97-AF65-F5344CB8AC3E}">
        <p14:creationId xmlns:p14="http://schemas.microsoft.com/office/powerpoint/2010/main" val="422469124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1447800" y="381000"/>
            <a:ext cx="7772400" cy="533400"/>
          </a:xfrm>
        </p:spPr>
        <p:txBody>
          <a:bodyPr>
            <a:noAutofit/>
          </a:bodyPr>
          <a:lstStyle/>
          <a:p>
            <a:r>
              <a:rPr lang="en-US" sz="4000" dirty="0">
                <a:solidFill>
                  <a:srgbClr val="CD0000"/>
                </a:solidFill>
              </a:rPr>
              <a:t>Depth-First Search</a:t>
            </a:r>
          </a:p>
        </p:txBody>
      </p:sp>
      <p:pic>
        <p:nvPicPr>
          <p:cNvPr id="148483" name="Picture 3" descr="dfs-progr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143000"/>
            <a:ext cx="6477000" cy="541178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8220038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noFill/>
          <a:ln/>
        </p:spPr>
        <p:txBody>
          <a:bodyPr>
            <a:normAutofit/>
          </a:bodyPr>
          <a:lstStyle/>
          <a:p>
            <a:r>
              <a:rPr lang="en-US" sz="4000" dirty="0">
                <a:solidFill>
                  <a:srgbClr val="CD0000"/>
                </a:solidFill>
              </a:rPr>
              <a:t>Depth First Search (DFS)</a:t>
            </a:r>
          </a:p>
        </p:txBody>
      </p:sp>
      <p:sp>
        <p:nvSpPr>
          <p:cNvPr id="41987" name="Oval 3"/>
          <p:cNvSpPr>
            <a:spLocks noChangeArrowheads="1"/>
          </p:cNvSpPr>
          <p:nvPr/>
        </p:nvSpPr>
        <p:spPr bwMode="auto">
          <a:xfrm>
            <a:off x="6354763" y="1222375"/>
            <a:ext cx="520700" cy="4445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988" name="Rectangle 4"/>
          <p:cNvSpPr>
            <a:spLocks noChangeArrowheads="1"/>
          </p:cNvSpPr>
          <p:nvPr/>
        </p:nvSpPr>
        <p:spPr bwMode="auto">
          <a:xfrm>
            <a:off x="6454775" y="1233488"/>
            <a:ext cx="323808"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400"/>
              <a:t>S</a:t>
            </a:r>
          </a:p>
        </p:txBody>
      </p:sp>
      <p:sp>
        <p:nvSpPr>
          <p:cNvPr id="41989" name="Line 5"/>
          <p:cNvSpPr>
            <a:spLocks noChangeShapeType="1"/>
          </p:cNvSpPr>
          <p:nvPr/>
        </p:nvSpPr>
        <p:spPr bwMode="auto">
          <a:xfrm flipH="1">
            <a:off x="5272088" y="1550988"/>
            <a:ext cx="1092200" cy="2222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990" name="Line 6"/>
          <p:cNvSpPr>
            <a:spLocks noChangeShapeType="1"/>
          </p:cNvSpPr>
          <p:nvPr/>
        </p:nvSpPr>
        <p:spPr bwMode="auto">
          <a:xfrm>
            <a:off x="6875464" y="1506538"/>
            <a:ext cx="1214437" cy="20796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991" name="Oval 7"/>
          <p:cNvSpPr>
            <a:spLocks noChangeArrowheads="1"/>
          </p:cNvSpPr>
          <p:nvPr/>
        </p:nvSpPr>
        <p:spPr bwMode="auto">
          <a:xfrm>
            <a:off x="4914900" y="1770063"/>
            <a:ext cx="520700" cy="4445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992" name="Rectangle 8"/>
          <p:cNvSpPr>
            <a:spLocks noChangeArrowheads="1"/>
          </p:cNvSpPr>
          <p:nvPr/>
        </p:nvSpPr>
        <p:spPr bwMode="auto">
          <a:xfrm>
            <a:off x="5026026" y="1781175"/>
            <a:ext cx="360677"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400"/>
              <a:t>A</a:t>
            </a:r>
          </a:p>
        </p:txBody>
      </p:sp>
      <p:sp>
        <p:nvSpPr>
          <p:cNvPr id="41993" name="Line 9"/>
          <p:cNvSpPr>
            <a:spLocks noChangeShapeType="1"/>
          </p:cNvSpPr>
          <p:nvPr/>
        </p:nvSpPr>
        <p:spPr bwMode="auto">
          <a:xfrm flipH="1">
            <a:off x="3956051" y="2024064"/>
            <a:ext cx="969963" cy="484187"/>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994" name="Oval 10"/>
          <p:cNvSpPr>
            <a:spLocks noChangeArrowheads="1"/>
          </p:cNvSpPr>
          <p:nvPr/>
        </p:nvSpPr>
        <p:spPr bwMode="auto">
          <a:xfrm>
            <a:off x="3554413" y="2471738"/>
            <a:ext cx="520700" cy="4445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995" name="Rectangle 11"/>
          <p:cNvSpPr>
            <a:spLocks noChangeArrowheads="1"/>
          </p:cNvSpPr>
          <p:nvPr/>
        </p:nvSpPr>
        <p:spPr bwMode="auto">
          <a:xfrm>
            <a:off x="3663950" y="2482850"/>
            <a:ext cx="349456"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400"/>
              <a:t>B</a:t>
            </a:r>
          </a:p>
        </p:txBody>
      </p:sp>
      <p:sp>
        <p:nvSpPr>
          <p:cNvPr id="41996" name="Line 12"/>
          <p:cNvSpPr>
            <a:spLocks noChangeShapeType="1"/>
          </p:cNvSpPr>
          <p:nvPr/>
        </p:nvSpPr>
        <p:spPr bwMode="auto">
          <a:xfrm>
            <a:off x="5416550" y="2063750"/>
            <a:ext cx="596900" cy="4445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997" name="Oval 13"/>
          <p:cNvSpPr>
            <a:spLocks noChangeArrowheads="1"/>
          </p:cNvSpPr>
          <p:nvPr/>
        </p:nvSpPr>
        <p:spPr bwMode="auto">
          <a:xfrm>
            <a:off x="3630613" y="4826000"/>
            <a:ext cx="520700" cy="4445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998" name="Rectangle 14"/>
          <p:cNvSpPr>
            <a:spLocks noChangeArrowheads="1"/>
          </p:cNvSpPr>
          <p:nvPr/>
        </p:nvSpPr>
        <p:spPr bwMode="auto">
          <a:xfrm>
            <a:off x="3705225" y="4843463"/>
            <a:ext cx="371898"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400"/>
              <a:t>D</a:t>
            </a:r>
          </a:p>
        </p:txBody>
      </p:sp>
      <p:sp>
        <p:nvSpPr>
          <p:cNvPr id="41999" name="Line 15"/>
          <p:cNvSpPr>
            <a:spLocks noChangeShapeType="1"/>
          </p:cNvSpPr>
          <p:nvPr/>
        </p:nvSpPr>
        <p:spPr bwMode="auto">
          <a:xfrm flipH="1">
            <a:off x="3041650" y="2825750"/>
            <a:ext cx="546100" cy="8255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00" name="Oval 16"/>
          <p:cNvSpPr>
            <a:spLocks noChangeArrowheads="1"/>
          </p:cNvSpPr>
          <p:nvPr/>
        </p:nvSpPr>
        <p:spPr bwMode="auto">
          <a:xfrm>
            <a:off x="2716213" y="3684588"/>
            <a:ext cx="520700" cy="4445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01" name="Rectangle 17"/>
          <p:cNvSpPr>
            <a:spLocks noChangeArrowheads="1"/>
          </p:cNvSpPr>
          <p:nvPr/>
        </p:nvSpPr>
        <p:spPr bwMode="auto">
          <a:xfrm>
            <a:off x="2828925" y="3695700"/>
            <a:ext cx="346250"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400"/>
              <a:t>C</a:t>
            </a:r>
          </a:p>
        </p:txBody>
      </p:sp>
      <p:sp>
        <p:nvSpPr>
          <p:cNvPr id="42002" name="Oval 18"/>
          <p:cNvSpPr>
            <a:spLocks noChangeArrowheads="1"/>
          </p:cNvSpPr>
          <p:nvPr/>
        </p:nvSpPr>
        <p:spPr bwMode="auto">
          <a:xfrm>
            <a:off x="3941763" y="3676650"/>
            <a:ext cx="520700" cy="4445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03" name="Rectangle 19"/>
          <p:cNvSpPr>
            <a:spLocks noChangeArrowheads="1"/>
          </p:cNvSpPr>
          <p:nvPr/>
        </p:nvSpPr>
        <p:spPr bwMode="auto">
          <a:xfrm>
            <a:off x="4054475" y="3687763"/>
            <a:ext cx="333426"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400"/>
              <a:t>E</a:t>
            </a:r>
          </a:p>
        </p:txBody>
      </p:sp>
      <p:sp>
        <p:nvSpPr>
          <p:cNvPr id="42004" name="Line 20"/>
          <p:cNvSpPr>
            <a:spLocks noChangeShapeType="1"/>
          </p:cNvSpPr>
          <p:nvPr/>
        </p:nvSpPr>
        <p:spPr bwMode="auto">
          <a:xfrm>
            <a:off x="4037014" y="2827338"/>
            <a:ext cx="147637" cy="82391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05" name="Rectangle 21"/>
          <p:cNvSpPr>
            <a:spLocks noChangeArrowheads="1"/>
          </p:cNvSpPr>
          <p:nvPr/>
        </p:nvSpPr>
        <p:spPr bwMode="auto">
          <a:xfrm>
            <a:off x="4325938" y="1282701"/>
            <a:ext cx="3111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06" name="Rectangle 22"/>
          <p:cNvSpPr>
            <a:spLocks noChangeArrowheads="1"/>
          </p:cNvSpPr>
          <p:nvPr/>
        </p:nvSpPr>
        <p:spPr bwMode="auto">
          <a:xfrm>
            <a:off x="3054350" y="2095501"/>
            <a:ext cx="3111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07" name="Rectangle 23"/>
          <p:cNvSpPr>
            <a:spLocks noChangeArrowheads="1"/>
          </p:cNvSpPr>
          <p:nvPr/>
        </p:nvSpPr>
        <p:spPr bwMode="auto">
          <a:xfrm>
            <a:off x="4500563" y="3219451"/>
            <a:ext cx="3111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08" name="Rectangle 24"/>
          <p:cNvSpPr>
            <a:spLocks noChangeArrowheads="1"/>
          </p:cNvSpPr>
          <p:nvPr/>
        </p:nvSpPr>
        <p:spPr bwMode="auto">
          <a:xfrm>
            <a:off x="4148138" y="4859338"/>
            <a:ext cx="3111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09" name="Rectangle 25"/>
          <p:cNvSpPr>
            <a:spLocks noChangeArrowheads="1"/>
          </p:cNvSpPr>
          <p:nvPr/>
        </p:nvSpPr>
        <p:spPr bwMode="auto">
          <a:xfrm>
            <a:off x="3098800" y="3249613"/>
            <a:ext cx="3111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10" name="Oval 26"/>
          <p:cNvSpPr>
            <a:spLocks noChangeArrowheads="1"/>
          </p:cNvSpPr>
          <p:nvPr/>
        </p:nvSpPr>
        <p:spPr bwMode="auto">
          <a:xfrm>
            <a:off x="7974013" y="1701800"/>
            <a:ext cx="520700" cy="4445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11" name="Rectangle 27"/>
          <p:cNvSpPr>
            <a:spLocks noChangeArrowheads="1"/>
          </p:cNvSpPr>
          <p:nvPr/>
        </p:nvSpPr>
        <p:spPr bwMode="auto">
          <a:xfrm>
            <a:off x="8048625" y="1719263"/>
            <a:ext cx="371898"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400"/>
              <a:t>D</a:t>
            </a:r>
          </a:p>
        </p:txBody>
      </p:sp>
      <p:sp>
        <p:nvSpPr>
          <p:cNvPr id="42012" name="Oval 28"/>
          <p:cNvSpPr>
            <a:spLocks noChangeArrowheads="1"/>
          </p:cNvSpPr>
          <p:nvPr/>
        </p:nvSpPr>
        <p:spPr bwMode="auto">
          <a:xfrm>
            <a:off x="5764213" y="2540000"/>
            <a:ext cx="520700" cy="4445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13" name="Rectangle 29"/>
          <p:cNvSpPr>
            <a:spLocks noChangeArrowheads="1"/>
          </p:cNvSpPr>
          <p:nvPr/>
        </p:nvSpPr>
        <p:spPr bwMode="auto">
          <a:xfrm>
            <a:off x="5838825" y="2557463"/>
            <a:ext cx="371898"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400"/>
              <a:t>D</a:t>
            </a:r>
          </a:p>
        </p:txBody>
      </p:sp>
      <p:sp>
        <p:nvSpPr>
          <p:cNvPr id="42014" name="Line 30"/>
          <p:cNvSpPr>
            <a:spLocks noChangeShapeType="1"/>
          </p:cNvSpPr>
          <p:nvPr/>
        </p:nvSpPr>
        <p:spPr bwMode="auto">
          <a:xfrm flipH="1">
            <a:off x="3956050" y="4121150"/>
            <a:ext cx="165100" cy="6731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15" name="Oval 31"/>
          <p:cNvSpPr>
            <a:spLocks noChangeArrowheads="1"/>
          </p:cNvSpPr>
          <p:nvPr/>
        </p:nvSpPr>
        <p:spPr bwMode="auto">
          <a:xfrm>
            <a:off x="5078413" y="4749800"/>
            <a:ext cx="520700" cy="4445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16" name="Rectangle 32"/>
          <p:cNvSpPr>
            <a:spLocks noChangeArrowheads="1"/>
          </p:cNvSpPr>
          <p:nvPr/>
        </p:nvSpPr>
        <p:spPr bwMode="auto">
          <a:xfrm>
            <a:off x="5153025" y="4767263"/>
            <a:ext cx="323808"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400"/>
              <a:t>F</a:t>
            </a:r>
          </a:p>
        </p:txBody>
      </p:sp>
      <p:sp>
        <p:nvSpPr>
          <p:cNvPr id="42017" name="Line 33"/>
          <p:cNvSpPr>
            <a:spLocks noChangeShapeType="1"/>
          </p:cNvSpPr>
          <p:nvPr/>
        </p:nvSpPr>
        <p:spPr bwMode="auto">
          <a:xfrm>
            <a:off x="4425950" y="4044950"/>
            <a:ext cx="825500" cy="6731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18" name="Line 34"/>
          <p:cNvSpPr>
            <a:spLocks noChangeShapeType="1"/>
          </p:cNvSpPr>
          <p:nvPr/>
        </p:nvSpPr>
        <p:spPr bwMode="auto">
          <a:xfrm>
            <a:off x="5492750" y="5187950"/>
            <a:ext cx="444500" cy="8255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19" name="Oval 35"/>
          <p:cNvSpPr>
            <a:spLocks noChangeArrowheads="1"/>
          </p:cNvSpPr>
          <p:nvPr/>
        </p:nvSpPr>
        <p:spPr bwMode="auto">
          <a:xfrm>
            <a:off x="5840413" y="5969000"/>
            <a:ext cx="520700" cy="4445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20" name="Rectangle 36"/>
          <p:cNvSpPr>
            <a:spLocks noChangeArrowheads="1"/>
          </p:cNvSpPr>
          <p:nvPr/>
        </p:nvSpPr>
        <p:spPr bwMode="auto">
          <a:xfrm>
            <a:off x="5915026" y="5986463"/>
            <a:ext cx="376707"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400"/>
              <a:t>G</a:t>
            </a:r>
          </a:p>
        </p:txBody>
      </p:sp>
      <p:sp>
        <p:nvSpPr>
          <p:cNvPr id="42021" name="Rectangle 37"/>
          <p:cNvSpPr>
            <a:spLocks noChangeArrowheads="1"/>
          </p:cNvSpPr>
          <p:nvPr/>
        </p:nvSpPr>
        <p:spPr bwMode="auto">
          <a:xfrm>
            <a:off x="7224714" y="3863976"/>
            <a:ext cx="3214687" cy="1736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t>Here, to avoid repeated states assume we don’t expand any child node which appears already in the path from the root S to the parent. (Other strategies are also possible)</a:t>
            </a:r>
          </a:p>
        </p:txBody>
      </p:sp>
    </p:spTree>
    <p:extLst>
      <p:ext uri="{BB962C8B-B14F-4D97-AF65-F5344CB8AC3E}">
        <p14:creationId xmlns:p14="http://schemas.microsoft.com/office/powerpoint/2010/main" val="85192244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noFill/>
          <a:ln/>
        </p:spPr>
        <p:txBody>
          <a:bodyPr>
            <a:normAutofit/>
          </a:bodyPr>
          <a:lstStyle/>
          <a:p>
            <a:r>
              <a:rPr lang="en-US" sz="4000" dirty="0" err="1">
                <a:solidFill>
                  <a:srgbClr val="CD0000"/>
                </a:solidFill>
              </a:rPr>
              <a:t>Pseudocode</a:t>
            </a:r>
            <a:r>
              <a:rPr lang="en-US" sz="4000" dirty="0">
                <a:solidFill>
                  <a:srgbClr val="CD0000"/>
                </a:solidFill>
              </a:rPr>
              <a:t> for Depth-First Search</a:t>
            </a:r>
          </a:p>
        </p:txBody>
      </p:sp>
      <p:sp>
        <p:nvSpPr>
          <p:cNvPr id="43012" name="Rectangle 4"/>
          <p:cNvSpPr>
            <a:spLocks noChangeArrowheads="1"/>
          </p:cNvSpPr>
          <p:nvPr/>
        </p:nvSpPr>
        <p:spPr bwMode="auto">
          <a:xfrm>
            <a:off x="2533652" y="2058987"/>
            <a:ext cx="6228181" cy="31367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dirty="0"/>
              <a:t>Initialize: Let Q = {S}</a:t>
            </a:r>
          </a:p>
          <a:p>
            <a:r>
              <a:rPr lang="en-US" dirty="0"/>
              <a:t>While Q is not empty</a:t>
            </a:r>
          </a:p>
          <a:p>
            <a:r>
              <a:rPr lang="en-US" dirty="0"/>
              <a:t>	pull Q1, the first element in Q</a:t>
            </a:r>
          </a:p>
          <a:p>
            <a:r>
              <a:rPr lang="en-US" dirty="0"/>
              <a:t>	if Q1 is a goal</a:t>
            </a:r>
          </a:p>
          <a:p>
            <a:r>
              <a:rPr lang="en-US" dirty="0"/>
              <a:t>		report(success) and quit</a:t>
            </a:r>
          </a:p>
          <a:p>
            <a:r>
              <a:rPr lang="en-US" dirty="0"/>
              <a:t>	else</a:t>
            </a:r>
          </a:p>
          <a:p>
            <a:r>
              <a:rPr lang="en-US" dirty="0"/>
              <a:t>		</a:t>
            </a:r>
            <a:r>
              <a:rPr lang="en-US" dirty="0" err="1"/>
              <a:t>child_nodes</a:t>
            </a:r>
            <a:r>
              <a:rPr lang="en-US" dirty="0"/>
              <a:t> = expand(Q1)</a:t>
            </a:r>
          </a:p>
          <a:p>
            <a:r>
              <a:rPr lang="en-US" dirty="0"/>
              <a:t>		eliminate </a:t>
            </a:r>
            <a:r>
              <a:rPr lang="en-US" dirty="0" err="1"/>
              <a:t>child_nodes</a:t>
            </a:r>
            <a:r>
              <a:rPr lang="en-US" dirty="0"/>
              <a:t> which represent loops</a:t>
            </a:r>
          </a:p>
          <a:p>
            <a:r>
              <a:rPr lang="en-US" dirty="0"/>
              <a:t>		put remaining </a:t>
            </a:r>
            <a:r>
              <a:rPr lang="en-US" dirty="0" err="1"/>
              <a:t>child_nodes</a:t>
            </a:r>
            <a:r>
              <a:rPr lang="en-US" dirty="0"/>
              <a:t> at the </a:t>
            </a:r>
            <a:r>
              <a:rPr lang="en-US" b="1" dirty="0"/>
              <a:t>front </a:t>
            </a:r>
            <a:r>
              <a:rPr lang="en-US" dirty="0"/>
              <a:t>of Q</a:t>
            </a:r>
          </a:p>
          <a:p>
            <a:r>
              <a:rPr lang="en-US" dirty="0"/>
              <a:t>	end</a:t>
            </a:r>
          </a:p>
          <a:p>
            <a:r>
              <a:rPr lang="en-US" dirty="0"/>
              <a:t>Continue</a:t>
            </a:r>
          </a:p>
        </p:txBody>
      </p:sp>
    </p:spTree>
    <p:extLst>
      <p:ext uri="{BB962C8B-B14F-4D97-AF65-F5344CB8AC3E}">
        <p14:creationId xmlns:p14="http://schemas.microsoft.com/office/powerpoint/2010/main" val="52423296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noFill/>
          <a:ln/>
        </p:spPr>
        <p:txBody>
          <a:bodyPr>
            <a:normAutofit/>
          </a:bodyPr>
          <a:lstStyle/>
          <a:p>
            <a:r>
              <a:rPr lang="en-US" sz="4000" dirty="0">
                <a:solidFill>
                  <a:srgbClr val="CD0000"/>
                </a:solidFill>
              </a:rPr>
              <a:t>Breadth First Search</a:t>
            </a:r>
          </a:p>
        </p:txBody>
      </p:sp>
      <p:sp>
        <p:nvSpPr>
          <p:cNvPr id="38915" name="Oval 3"/>
          <p:cNvSpPr>
            <a:spLocks noChangeArrowheads="1"/>
          </p:cNvSpPr>
          <p:nvPr/>
        </p:nvSpPr>
        <p:spPr bwMode="auto">
          <a:xfrm>
            <a:off x="6354763" y="1222375"/>
            <a:ext cx="520700" cy="4445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16" name="Rectangle 4"/>
          <p:cNvSpPr>
            <a:spLocks noChangeArrowheads="1"/>
          </p:cNvSpPr>
          <p:nvPr/>
        </p:nvSpPr>
        <p:spPr bwMode="auto">
          <a:xfrm>
            <a:off x="6454775" y="1233488"/>
            <a:ext cx="323808"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400"/>
              <a:t>S</a:t>
            </a:r>
          </a:p>
        </p:txBody>
      </p:sp>
      <p:sp>
        <p:nvSpPr>
          <p:cNvPr id="38917" name="Line 5"/>
          <p:cNvSpPr>
            <a:spLocks noChangeShapeType="1"/>
          </p:cNvSpPr>
          <p:nvPr/>
        </p:nvSpPr>
        <p:spPr bwMode="auto">
          <a:xfrm flipH="1">
            <a:off x="5272088" y="1550988"/>
            <a:ext cx="1092200" cy="2222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18" name="Line 6"/>
          <p:cNvSpPr>
            <a:spLocks noChangeShapeType="1"/>
          </p:cNvSpPr>
          <p:nvPr/>
        </p:nvSpPr>
        <p:spPr bwMode="auto">
          <a:xfrm>
            <a:off x="6875464" y="1506538"/>
            <a:ext cx="1214437" cy="20796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19" name="Oval 7"/>
          <p:cNvSpPr>
            <a:spLocks noChangeArrowheads="1"/>
          </p:cNvSpPr>
          <p:nvPr/>
        </p:nvSpPr>
        <p:spPr bwMode="auto">
          <a:xfrm>
            <a:off x="4914900" y="1770063"/>
            <a:ext cx="520700" cy="4445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0" name="Oval 8"/>
          <p:cNvSpPr>
            <a:spLocks noChangeArrowheads="1"/>
          </p:cNvSpPr>
          <p:nvPr/>
        </p:nvSpPr>
        <p:spPr bwMode="auto">
          <a:xfrm>
            <a:off x="7961313" y="1704975"/>
            <a:ext cx="520700" cy="4445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1" name="Rectangle 9"/>
          <p:cNvSpPr>
            <a:spLocks noChangeArrowheads="1"/>
          </p:cNvSpPr>
          <p:nvPr/>
        </p:nvSpPr>
        <p:spPr bwMode="auto">
          <a:xfrm>
            <a:off x="5026026" y="1781175"/>
            <a:ext cx="360677"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400"/>
              <a:t>A</a:t>
            </a:r>
          </a:p>
        </p:txBody>
      </p:sp>
      <p:sp>
        <p:nvSpPr>
          <p:cNvPr id="38922" name="Rectangle 10"/>
          <p:cNvSpPr>
            <a:spLocks noChangeArrowheads="1"/>
          </p:cNvSpPr>
          <p:nvPr/>
        </p:nvSpPr>
        <p:spPr bwMode="auto">
          <a:xfrm>
            <a:off x="8035925" y="1722438"/>
            <a:ext cx="371898"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400"/>
              <a:t>D</a:t>
            </a:r>
          </a:p>
        </p:txBody>
      </p:sp>
      <p:sp>
        <p:nvSpPr>
          <p:cNvPr id="38923" name="Line 11"/>
          <p:cNvSpPr>
            <a:spLocks noChangeShapeType="1"/>
          </p:cNvSpPr>
          <p:nvPr/>
        </p:nvSpPr>
        <p:spPr bwMode="auto">
          <a:xfrm flipH="1">
            <a:off x="3956051" y="2024064"/>
            <a:ext cx="969963" cy="484187"/>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4" name="Oval 12"/>
          <p:cNvSpPr>
            <a:spLocks noChangeArrowheads="1"/>
          </p:cNvSpPr>
          <p:nvPr/>
        </p:nvSpPr>
        <p:spPr bwMode="auto">
          <a:xfrm>
            <a:off x="3554413" y="2471738"/>
            <a:ext cx="520700" cy="4445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5" name="Rectangle 13"/>
          <p:cNvSpPr>
            <a:spLocks noChangeArrowheads="1"/>
          </p:cNvSpPr>
          <p:nvPr/>
        </p:nvSpPr>
        <p:spPr bwMode="auto">
          <a:xfrm>
            <a:off x="3663950" y="2482850"/>
            <a:ext cx="349456"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400"/>
              <a:t>B</a:t>
            </a:r>
          </a:p>
        </p:txBody>
      </p:sp>
      <p:sp>
        <p:nvSpPr>
          <p:cNvPr id="38926" name="Line 14"/>
          <p:cNvSpPr>
            <a:spLocks noChangeShapeType="1"/>
          </p:cNvSpPr>
          <p:nvPr/>
        </p:nvSpPr>
        <p:spPr bwMode="auto">
          <a:xfrm>
            <a:off x="5281614" y="2227264"/>
            <a:ext cx="122237" cy="433387"/>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7" name="Oval 15"/>
          <p:cNvSpPr>
            <a:spLocks noChangeArrowheads="1"/>
          </p:cNvSpPr>
          <p:nvPr/>
        </p:nvSpPr>
        <p:spPr bwMode="auto">
          <a:xfrm>
            <a:off x="5154613" y="2692400"/>
            <a:ext cx="520700" cy="4445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8" name="Rectangle 16"/>
          <p:cNvSpPr>
            <a:spLocks noChangeArrowheads="1"/>
          </p:cNvSpPr>
          <p:nvPr/>
        </p:nvSpPr>
        <p:spPr bwMode="auto">
          <a:xfrm>
            <a:off x="5229225" y="2709863"/>
            <a:ext cx="371898"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400"/>
              <a:t>D</a:t>
            </a:r>
          </a:p>
        </p:txBody>
      </p:sp>
      <p:sp>
        <p:nvSpPr>
          <p:cNvPr id="38929" name="Line 17"/>
          <p:cNvSpPr>
            <a:spLocks noChangeShapeType="1"/>
          </p:cNvSpPr>
          <p:nvPr/>
        </p:nvSpPr>
        <p:spPr bwMode="auto">
          <a:xfrm flipH="1">
            <a:off x="3041650" y="2825750"/>
            <a:ext cx="546100" cy="8255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30" name="Oval 18"/>
          <p:cNvSpPr>
            <a:spLocks noChangeArrowheads="1"/>
          </p:cNvSpPr>
          <p:nvPr/>
        </p:nvSpPr>
        <p:spPr bwMode="auto">
          <a:xfrm>
            <a:off x="2716213" y="3684588"/>
            <a:ext cx="520700" cy="4445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31" name="Rectangle 19"/>
          <p:cNvSpPr>
            <a:spLocks noChangeArrowheads="1"/>
          </p:cNvSpPr>
          <p:nvPr/>
        </p:nvSpPr>
        <p:spPr bwMode="auto">
          <a:xfrm>
            <a:off x="2828925" y="3695700"/>
            <a:ext cx="346250"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400"/>
              <a:t>C</a:t>
            </a:r>
          </a:p>
        </p:txBody>
      </p:sp>
      <p:sp>
        <p:nvSpPr>
          <p:cNvPr id="38932" name="Oval 20"/>
          <p:cNvSpPr>
            <a:spLocks noChangeArrowheads="1"/>
          </p:cNvSpPr>
          <p:nvPr/>
        </p:nvSpPr>
        <p:spPr bwMode="auto">
          <a:xfrm>
            <a:off x="3941763" y="3676650"/>
            <a:ext cx="520700" cy="4445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33" name="Rectangle 21"/>
          <p:cNvSpPr>
            <a:spLocks noChangeArrowheads="1"/>
          </p:cNvSpPr>
          <p:nvPr/>
        </p:nvSpPr>
        <p:spPr bwMode="auto">
          <a:xfrm>
            <a:off x="4054475" y="3687763"/>
            <a:ext cx="333426"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400"/>
              <a:t>E</a:t>
            </a:r>
          </a:p>
        </p:txBody>
      </p:sp>
      <p:sp>
        <p:nvSpPr>
          <p:cNvPr id="38934" name="Line 22"/>
          <p:cNvSpPr>
            <a:spLocks noChangeShapeType="1"/>
          </p:cNvSpPr>
          <p:nvPr/>
        </p:nvSpPr>
        <p:spPr bwMode="auto">
          <a:xfrm>
            <a:off x="4037014" y="2827338"/>
            <a:ext cx="147637" cy="82391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35" name="Line 23"/>
          <p:cNvSpPr>
            <a:spLocks noChangeShapeType="1"/>
          </p:cNvSpPr>
          <p:nvPr/>
        </p:nvSpPr>
        <p:spPr bwMode="auto">
          <a:xfrm flipH="1">
            <a:off x="5327650" y="3132138"/>
            <a:ext cx="179388" cy="51911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36" name="Oval 24"/>
          <p:cNvSpPr>
            <a:spLocks noChangeArrowheads="1"/>
          </p:cNvSpPr>
          <p:nvPr/>
        </p:nvSpPr>
        <p:spPr bwMode="auto">
          <a:xfrm>
            <a:off x="5027614" y="3663951"/>
            <a:ext cx="528637" cy="436563"/>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37" name="Rectangle 25"/>
          <p:cNvSpPr>
            <a:spLocks noChangeArrowheads="1"/>
          </p:cNvSpPr>
          <p:nvPr/>
        </p:nvSpPr>
        <p:spPr bwMode="auto">
          <a:xfrm>
            <a:off x="5140326" y="3675063"/>
            <a:ext cx="371475"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sz="2400"/>
              <a:t>E</a:t>
            </a:r>
          </a:p>
        </p:txBody>
      </p:sp>
      <p:sp>
        <p:nvSpPr>
          <p:cNvPr id="38938" name="Rectangle 26"/>
          <p:cNvSpPr>
            <a:spLocks noChangeArrowheads="1"/>
          </p:cNvSpPr>
          <p:nvPr/>
        </p:nvSpPr>
        <p:spPr bwMode="auto">
          <a:xfrm>
            <a:off x="4325938" y="1282701"/>
            <a:ext cx="3111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39" name="Rectangle 27"/>
          <p:cNvSpPr>
            <a:spLocks noChangeArrowheads="1"/>
          </p:cNvSpPr>
          <p:nvPr/>
        </p:nvSpPr>
        <p:spPr bwMode="auto">
          <a:xfrm>
            <a:off x="8456613" y="1614488"/>
            <a:ext cx="3111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40" name="Rectangle 28"/>
          <p:cNvSpPr>
            <a:spLocks noChangeArrowheads="1"/>
          </p:cNvSpPr>
          <p:nvPr/>
        </p:nvSpPr>
        <p:spPr bwMode="auto">
          <a:xfrm>
            <a:off x="3054350" y="2095501"/>
            <a:ext cx="3111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41" name="Rectangle 29"/>
          <p:cNvSpPr>
            <a:spLocks noChangeArrowheads="1"/>
          </p:cNvSpPr>
          <p:nvPr/>
        </p:nvSpPr>
        <p:spPr bwMode="auto">
          <a:xfrm>
            <a:off x="4500563" y="3219451"/>
            <a:ext cx="3111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42" name="Rectangle 30"/>
          <p:cNvSpPr>
            <a:spLocks noChangeArrowheads="1"/>
          </p:cNvSpPr>
          <p:nvPr/>
        </p:nvSpPr>
        <p:spPr bwMode="auto">
          <a:xfrm>
            <a:off x="5672138" y="2725738"/>
            <a:ext cx="3111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43" name="Rectangle 31"/>
          <p:cNvSpPr>
            <a:spLocks noChangeArrowheads="1"/>
          </p:cNvSpPr>
          <p:nvPr/>
        </p:nvSpPr>
        <p:spPr bwMode="auto">
          <a:xfrm>
            <a:off x="6618288" y="3656013"/>
            <a:ext cx="3111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44" name="Rectangle 32"/>
          <p:cNvSpPr>
            <a:spLocks noChangeArrowheads="1"/>
          </p:cNvSpPr>
          <p:nvPr/>
        </p:nvSpPr>
        <p:spPr bwMode="auto">
          <a:xfrm>
            <a:off x="3098800" y="3249613"/>
            <a:ext cx="3111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45" name="Oval 33"/>
          <p:cNvSpPr>
            <a:spLocks noChangeArrowheads="1"/>
          </p:cNvSpPr>
          <p:nvPr/>
        </p:nvSpPr>
        <p:spPr bwMode="auto">
          <a:xfrm>
            <a:off x="9112250" y="2690813"/>
            <a:ext cx="520700" cy="430212"/>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46" name="Rectangle 34"/>
          <p:cNvSpPr>
            <a:spLocks noChangeArrowheads="1"/>
          </p:cNvSpPr>
          <p:nvPr/>
        </p:nvSpPr>
        <p:spPr bwMode="auto">
          <a:xfrm>
            <a:off x="9223376" y="2701925"/>
            <a:ext cx="366713"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sz="2400"/>
              <a:t>E</a:t>
            </a:r>
          </a:p>
        </p:txBody>
      </p:sp>
      <p:sp>
        <p:nvSpPr>
          <p:cNvPr id="38947" name="Oval 35"/>
          <p:cNvSpPr>
            <a:spLocks noChangeArrowheads="1"/>
          </p:cNvSpPr>
          <p:nvPr/>
        </p:nvSpPr>
        <p:spPr bwMode="auto">
          <a:xfrm>
            <a:off x="6780213" y="3740151"/>
            <a:ext cx="520700" cy="430213"/>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48" name="Rectangle 36"/>
          <p:cNvSpPr>
            <a:spLocks noChangeArrowheads="1"/>
          </p:cNvSpPr>
          <p:nvPr/>
        </p:nvSpPr>
        <p:spPr bwMode="auto">
          <a:xfrm>
            <a:off x="6892926" y="3751263"/>
            <a:ext cx="384175"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sz="2400"/>
              <a:t>B</a:t>
            </a:r>
          </a:p>
        </p:txBody>
      </p:sp>
      <p:sp>
        <p:nvSpPr>
          <p:cNvPr id="38949" name="Oval 37"/>
          <p:cNvSpPr>
            <a:spLocks noChangeArrowheads="1"/>
          </p:cNvSpPr>
          <p:nvPr/>
        </p:nvSpPr>
        <p:spPr bwMode="auto">
          <a:xfrm>
            <a:off x="9834563" y="3760788"/>
            <a:ext cx="520700" cy="430212"/>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50" name="Rectangle 38"/>
          <p:cNvSpPr>
            <a:spLocks noChangeArrowheads="1"/>
          </p:cNvSpPr>
          <p:nvPr/>
        </p:nvSpPr>
        <p:spPr bwMode="auto">
          <a:xfrm>
            <a:off x="9929814" y="3741738"/>
            <a:ext cx="350837"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sz="2400"/>
              <a:t>F</a:t>
            </a:r>
          </a:p>
        </p:txBody>
      </p:sp>
      <p:sp>
        <p:nvSpPr>
          <p:cNvPr id="38951" name="Line 39"/>
          <p:cNvSpPr>
            <a:spLocks noChangeShapeType="1"/>
          </p:cNvSpPr>
          <p:nvPr/>
        </p:nvSpPr>
        <p:spPr bwMode="auto">
          <a:xfrm>
            <a:off x="9550400" y="3114675"/>
            <a:ext cx="395288" cy="66833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52" name="Line 40"/>
          <p:cNvSpPr>
            <a:spLocks noChangeShapeType="1"/>
          </p:cNvSpPr>
          <p:nvPr/>
        </p:nvSpPr>
        <p:spPr bwMode="auto">
          <a:xfrm flipV="1">
            <a:off x="8997950" y="3098800"/>
            <a:ext cx="196850" cy="6413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53" name="Rectangle 41"/>
          <p:cNvSpPr>
            <a:spLocks noChangeArrowheads="1"/>
          </p:cNvSpPr>
          <p:nvPr/>
        </p:nvSpPr>
        <p:spPr bwMode="auto">
          <a:xfrm>
            <a:off x="8875713" y="2524126"/>
            <a:ext cx="3111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54" name="Rectangle 42"/>
          <p:cNvSpPr>
            <a:spLocks noChangeArrowheads="1"/>
          </p:cNvSpPr>
          <p:nvPr/>
        </p:nvSpPr>
        <p:spPr bwMode="auto">
          <a:xfrm>
            <a:off x="8686801" y="3810000"/>
            <a:ext cx="290513" cy="381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55" name="Rectangle 43"/>
          <p:cNvSpPr>
            <a:spLocks noChangeArrowheads="1"/>
          </p:cNvSpPr>
          <p:nvPr/>
        </p:nvSpPr>
        <p:spPr bwMode="auto">
          <a:xfrm>
            <a:off x="9510713" y="3624263"/>
            <a:ext cx="4381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56" name="Rectangle 44"/>
          <p:cNvSpPr>
            <a:spLocks noChangeArrowheads="1"/>
          </p:cNvSpPr>
          <p:nvPr/>
        </p:nvSpPr>
        <p:spPr bwMode="auto">
          <a:xfrm>
            <a:off x="7640638" y="5245101"/>
            <a:ext cx="4381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57" name="Line 45"/>
          <p:cNvSpPr>
            <a:spLocks noChangeShapeType="1"/>
          </p:cNvSpPr>
          <p:nvPr/>
        </p:nvSpPr>
        <p:spPr bwMode="auto">
          <a:xfrm>
            <a:off x="8383588" y="2074864"/>
            <a:ext cx="906462" cy="585787"/>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58" name="Oval 46"/>
          <p:cNvSpPr>
            <a:spLocks noChangeArrowheads="1"/>
          </p:cNvSpPr>
          <p:nvPr/>
        </p:nvSpPr>
        <p:spPr bwMode="auto">
          <a:xfrm>
            <a:off x="7048500" y="2608263"/>
            <a:ext cx="520700" cy="4445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59" name="Rectangle 47"/>
          <p:cNvSpPr>
            <a:spLocks noChangeArrowheads="1"/>
          </p:cNvSpPr>
          <p:nvPr/>
        </p:nvSpPr>
        <p:spPr bwMode="auto">
          <a:xfrm>
            <a:off x="7083426" y="2619375"/>
            <a:ext cx="360677"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400"/>
              <a:t>A</a:t>
            </a:r>
          </a:p>
        </p:txBody>
      </p:sp>
      <p:sp>
        <p:nvSpPr>
          <p:cNvPr id="38960" name="Oval 48"/>
          <p:cNvSpPr>
            <a:spLocks noChangeArrowheads="1"/>
          </p:cNvSpPr>
          <p:nvPr/>
        </p:nvSpPr>
        <p:spPr bwMode="auto">
          <a:xfrm>
            <a:off x="8685213" y="3740151"/>
            <a:ext cx="520700" cy="430213"/>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61" name="Rectangle 49"/>
          <p:cNvSpPr>
            <a:spLocks noChangeArrowheads="1"/>
          </p:cNvSpPr>
          <p:nvPr/>
        </p:nvSpPr>
        <p:spPr bwMode="auto">
          <a:xfrm>
            <a:off x="8797926" y="3751263"/>
            <a:ext cx="384175"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sz="2400"/>
              <a:t>B</a:t>
            </a:r>
          </a:p>
        </p:txBody>
      </p:sp>
      <p:sp>
        <p:nvSpPr>
          <p:cNvPr id="38962" name="Line 50"/>
          <p:cNvSpPr>
            <a:spLocks noChangeShapeType="1"/>
          </p:cNvSpPr>
          <p:nvPr/>
        </p:nvSpPr>
        <p:spPr bwMode="auto">
          <a:xfrm flipV="1">
            <a:off x="7485064" y="2127250"/>
            <a:ext cx="509587" cy="52228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63" name="Line 51"/>
          <p:cNvSpPr>
            <a:spLocks noChangeShapeType="1"/>
          </p:cNvSpPr>
          <p:nvPr/>
        </p:nvSpPr>
        <p:spPr bwMode="auto">
          <a:xfrm flipH="1">
            <a:off x="7080250" y="3054350"/>
            <a:ext cx="165100" cy="6731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64" name="Rectangle 52"/>
          <p:cNvSpPr>
            <a:spLocks noChangeArrowheads="1"/>
          </p:cNvSpPr>
          <p:nvPr/>
        </p:nvSpPr>
        <p:spPr bwMode="auto">
          <a:xfrm>
            <a:off x="2347914" y="5106988"/>
            <a:ext cx="7329487" cy="9128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dirty="0"/>
              <a:t>(Use the simple heuristic of not generating a child node if that node is a parent to avoid “obvious” loops: this clearly does not avoid all loops and there are other ways to do this)</a:t>
            </a:r>
          </a:p>
        </p:txBody>
      </p:sp>
      <p:sp>
        <p:nvSpPr>
          <p:cNvPr id="38965" name="Oval 53"/>
          <p:cNvSpPr>
            <a:spLocks noChangeArrowheads="1"/>
          </p:cNvSpPr>
          <p:nvPr/>
        </p:nvSpPr>
        <p:spPr bwMode="auto">
          <a:xfrm>
            <a:off x="5821363" y="3660775"/>
            <a:ext cx="520700" cy="4445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66" name="Rectangle 54"/>
          <p:cNvSpPr>
            <a:spLocks noChangeArrowheads="1"/>
          </p:cNvSpPr>
          <p:nvPr/>
        </p:nvSpPr>
        <p:spPr bwMode="auto">
          <a:xfrm>
            <a:off x="5921375" y="3671888"/>
            <a:ext cx="323808"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400"/>
              <a:t>S</a:t>
            </a:r>
          </a:p>
        </p:txBody>
      </p:sp>
      <p:sp>
        <p:nvSpPr>
          <p:cNvPr id="38967" name="Oval 55"/>
          <p:cNvSpPr>
            <a:spLocks noChangeArrowheads="1"/>
          </p:cNvSpPr>
          <p:nvPr/>
        </p:nvSpPr>
        <p:spPr bwMode="auto">
          <a:xfrm>
            <a:off x="7497763" y="3736975"/>
            <a:ext cx="520700" cy="4445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68" name="Rectangle 56"/>
          <p:cNvSpPr>
            <a:spLocks noChangeArrowheads="1"/>
          </p:cNvSpPr>
          <p:nvPr/>
        </p:nvSpPr>
        <p:spPr bwMode="auto">
          <a:xfrm>
            <a:off x="7597775" y="3748088"/>
            <a:ext cx="323808"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400"/>
              <a:t>S</a:t>
            </a:r>
          </a:p>
        </p:txBody>
      </p:sp>
      <p:sp>
        <p:nvSpPr>
          <p:cNvPr id="38969" name="Line 57"/>
          <p:cNvSpPr>
            <a:spLocks noChangeShapeType="1"/>
          </p:cNvSpPr>
          <p:nvPr/>
        </p:nvSpPr>
        <p:spPr bwMode="auto">
          <a:xfrm>
            <a:off x="5568950" y="3130550"/>
            <a:ext cx="444500" cy="5207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70" name="Line 58"/>
          <p:cNvSpPr>
            <a:spLocks noChangeShapeType="1"/>
          </p:cNvSpPr>
          <p:nvPr/>
        </p:nvSpPr>
        <p:spPr bwMode="auto">
          <a:xfrm>
            <a:off x="7397750" y="3054350"/>
            <a:ext cx="292100" cy="6731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6673017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noFill/>
          <a:ln/>
        </p:spPr>
        <p:txBody>
          <a:bodyPr>
            <a:normAutofit/>
          </a:bodyPr>
          <a:lstStyle/>
          <a:p>
            <a:r>
              <a:rPr lang="en-US" sz="4000" dirty="0">
                <a:solidFill>
                  <a:srgbClr val="CD0000"/>
                </a:solidFill>
              </a:rPr>
              <a:t>Comparing DFS and BFS</a:t>
            </a:r>
          </a:p>
        </p:txBody>
      </p:sp>
      <p:sp>
        <p:nvSpPr>
          <p:cNvPr id="58371" name="Rectangle 3"/>
          <p:cNvSpPr>
            <a:spLocks noGrp="1" noChangeArrowheads="1"/>
          </p:cNvSpPr>
          <p:nvPr>
            <p:ph type="body" idx="1"/>
          </p:nvPr>
        </p:nvSpPr>
        <p:spPr>
          <a:noFill/>
          <a:ln/>
        </p:spPr>
        <p:txBody>
          <a:bodyPr>
            <a:normAutofit fontScale="92500" lnSpcReduction="20000"/>
          </a:bodyPr>
          <a:lstStyle/>
          <a:p>
            <a:r>
              <a:rPr lang="en-US" dirty="0">
                <a:latin typeface="+mj-lt"/>
              </a:rPr>
              <a:t>Same Time Complexity, unless...</a:t>
            </a:r>
          </a:p>
          <a:p>
            <a:pPr lvl="1"/>
            <a:r>
              <a:rPr lang="en-US" dirty="0">
                <a:latin typeface="+mj-lt"/>
              </a:rPr>
              <a:t>say we have a search problem with</a:t>
            </a:r>
          </a:p>
          <a:p>
            <a:pPr lvl="2"/>
            <a:r>
              <a:rPr lang="en-US" dirty="0">
                <a:latin typeface="+mj-lt"/>
              </a:rPr>
              <a:t>goals at some depth d</a:t>
            </a:r>
          </a:p>
          <a:p>
            <a:pPr lvl="2"/>
            <a:r>
              <a:rPr lang="en-US" dirty="0">
                <a:latin typeface="+mj-lt"/>
              </a:rPr>
              <a:t>but paths without goals and which have infinite depth (i.e., loops in the search space)</a:t>
            </a:r>
          </a:p>
          <a:p>
            <a:pPr lvl="1"/>
            <a:r>
              <a:rPr lang="en-US" dirty="0">
                <a:latin typeface="+mj-lt"/>
              </a:rPr>
              <a:t>in this case DFS never may never find a goal!</a:t>
            </a:r>
          </a:p>
          <a:p>
            <a:pPr lvl="3"/>
            <a:r>
              <a:rPr lang="en-US" dirty="0">
                <a:latin typeface="+mj-lt"/>
              </a:rPr>
              <a:t>(it stays on an infinite (non-goal) path forever)</a:t>
            </a:r>
          </a:p>
          <a:p>
            <a:pPr lvl="1"/>
            <a:r>
              <a:rPr lang="en-US" dirty="0">
                <a:latin typeface="+mj-lt"/>
              </a:rPr>
              <a:t>BFS does not have this problem</a:t>
            </a:r>
          </a:p>
          <a:p>
            <a:pPr lvl="3"/>
            <a:r>
              <a:rPr lang="en-US" dirty="0">
                <a:latin typeface="+mj-lt"/>
              </a:rPr>
              <a:t>it will find the finite depth goals in time O(</a:t>
            </a:r>
            <a:r>
              <a:rPr lang="en-US" dirty="0" err="1">
                <a:latin typeface="+mj-lt"/>
              </a:rPr>
              <a:t>b</a:t>
            </a:r>
            <a:r>
              <a:rPr lang="en-US" baseline="30000" dirty="0" err="1">
                <a:latin typeface="+mj-lt"/>
              </a:rPr>
              <a:t>d</a:t>
            </a:r>
            <a:r>
              <a:rPr lang="en-US" dirty="0">
                <a:latin typeface="+mj-lt"/>
              </a:rPr>
              <a:t>)</a:t>
            </a:r>
            <a:br>
              <a:rPr lang="en-US" dirty="0">
                <a:latin typeface="+mj-lt"/>
              </a:rPr>
            </a:br>
            <a:endParaRPr lang="en-US" dirty="0">
              <a:latin typeface="+mj-lt"/>
            </a:endParaRPr>
          </a:p>
          <a:p>
            <a:r>
              <a:rPr lang="en-US" dirty="0">
                <a:latin typeface="+mj-lt"/>
              </a:rPr>
              <a:t>Practical considerations</a:t>
            </a:r>
          </a:p>
          <a:p>
            <a:pPr lvl="1"/>
            <a:r>
              <a:rPr lang="en-US" dirty="0">
                <a:latin typeface="+mj-lt"/>
              </a:rPr>
              <a:t>if there are no infinite paths, and many possible goals in the search tree, DFS will work best</a:t>
            </a:r>
          </a:p>
          <a:p>
            <a:pPr lvl="1"/>
            <a:r>
              <a:rPr lang="en-US" dirty="0">
                <a:latin typeface="+mj-lt"/>
              </a:rPr>
              <a:t>For large branching factors b, BFS may run out of memory</a:t>
            </a:r>
          </a:p>
          <a:p>
            <a:pPr lvl="1"/>
            <a:r>
              <a:rPr lang="en-US" dirty="0">
                <a:latin typeface="+mj-lt"/>
              </a:rPr>
              <a:t>BFS is “safer” if we know there can be loops</a:t>
            </a:r>
          </a:p>
        </p:txBody>
      </p:sp>
    </p:spTree>
    <p:extLst>
      <p:ext uri="{BB962C8B-B14F-4D97-AF65-F5344CB8AC3E}">
        <p14:creationId xmlns:p14="http://schemas.microsoft.com/office/powerpoint/2010/main" val="262852422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noFill/>
          <a:ln/>
        </p:spPr>
        <p:txBody>
          <a:bodyPr>
            <a:normAutofit/>
          </a:bodyPr>
          <a:lstStyle/>
          <a:p>
            <a:r>
              <a:rPr lang="en-US" sz="4000" dirty="0">
                <a:solidFill>
                  <a:srgbClr val="CD0000"/>
                </a:solidFill>
              </a:rPr>
              <a:t>Depth-Limited Search</a:t>
            </a:r>
          </a:p>
        </p:txBody>
      </p:sp>
      <p:sp>
        <p:nvSpPr>
          <p:cNvPr id="59395" name="Rectangle 3"/>
          <p:cNvSpPr>
            <a:spLocks noGrp="1" noChangeArrowheads="1"/>
          </p:cNvSpPr>
          <p:nvPr>
            <p:ph type="body" idx="1"/>
          </p:nvPr>
        </p:nvSpPr>
        <p:spPr>
          <a:noFill/>
          <a:ln/>
        </p:spPr>
        <p:txBody>
          <a:bodyPr>
            <a:normAutofit fontScale="92500" lnSpcReduction="20000"/>
          </a:bodyPr>
          <a:lstStyle/>
          <a:p>
            <a:r>
              <a:rPr lang="en-US" dirty="0">
                <a:latin typeface="+mj-lt"/>
              </a:rPr>
              <a:t>This is Depth-first Search with a cutoff on the maximum depth of any path</a:t>
            </a:r>
          </a:p>
          <a:p>
            <a:pPr lvl="1"/>
            <a:r>
              <a:rPr lang="en-US" dirty="0">
                <a:latin typeface="+mj-lt"/>
              </a:rPr>
              <a:t>i.e., implement the usual DFS algorithm</a:t>
            </a:r>
          </a:p>
          <a:p>
            <a:pPr lvl="1"/>
            <a:r>
              <a:rPr lang="en-US" dirty="0">
                <a:latin typeface="+mj-lt"/>
              </a:rPr>
              <a:t>when any path gets to be of length m, then do not expand this path any further and backup</a:t>
            </a:r>
          </a:p>
          <a:p>
            <a:pPr lvl="1"/>
            <a:r>
              <a:rPr lang="en-US" dirty="0">
                <a:latin typeface="+mj-lt"/>
              </a:rPr>
              <a:t>this will systematically explore a search tree of depth m</a:t>
            </a:r>
            <a:br>
              <a:rPr lang="en-US" dirty="0">
                <a:latin typeface="+mj-lt"/>
              </a:rPr>
            </a:br>
            <a:endParaRPr lang="en-US" dirty="0">
              <a:latin typeface="+mj-lt"/>
            </a:endParaRPr>
          </a:p>
          <a:p>
            <a:r>
              <a:rPr lang="en-US" dirty="0">
                <a:latin typeface="+mj-lt"/>
              </a:rPr>
              <a:t>Properties of DLS</a:t>
            </a:r>
          </a:p>
          <a:p>
            <a:pPr lvl="1"/>
            <a:r>
              <a:rPr lang="en-US" dirty="0">
                <a:latin typeface="+mj-lt"/>
              </a:rPr>
              <a:t>Time complexity = O(</a:t>
            </a:r>
            <a:r>
              <a:rPr lang="en-US" dirty="0" err="1">
                <a:latin typeface="+mj-lt"/>
              </a:rPr>
              <a:t>b^m</a:t>
            </a:r>
            <a:r>
              <a:rPr lang="en-US" dirty="0">
                <a:latin typeface="+mj-lt"/>
              </a:rPr>
              <a:t>),  Space complexity = O(</a:t>
            </a:r>
            <a:r>
              <a:rPr lang="en-US" dirty="0" err="1">
                <a:latin typeface="+mj-lt"/>
              </a:rPr>
              <a:t>bm</a:t>
            </a:r>
            <a:r>
              <a:rPr lang="en-US" dirty="0">
                <a:latin typeface="+mj-lt"/>
              </a:rPr>
              <a:t>)</a:t>
            </a:r>
          </a:p>
          <a:p>
            <a:pPr lvl="1"/>
            <a:r>
              <a:rPr lang="en-US" dirty="0">
                <a:latin typeface="+mj-lt"/>
              </a:rPr>
              <a:t>If goal state is within m steps from S:</a:t>
            </a:r>
          </a:p>
          <a:p>
            <a:pPr lvl="2"/>
            <a:r>
              <a:rPr lang="en-US" dirty="0">
                <a:latin typeface="+mj-lt"/>
              </a:rPr>
              <a:t>DLS is complete</a:t>
            </a:r>
          </a:p>
          <a:p>
            <a:pPr lvl="2"/>
            <a:r>
              <a:rPr lang="en-US" dirty="0">
                <a:latin typeface="+mj-lt"/>
              </a:rPr>
              <a:t>e.g., with N cities, we know that if there is a path to goal state G it can be of length N-1 at most</a:t>
            </a:r>
          </a:p>
          <a:p>
            <a:pPr lvl="1"/>
            <a:r>
              <a:rPr lang="en-US" dirty="0">
                <a:latin typeface="+mj-lt"/>
              </a:rPr>
              <a:t>But usually we don’t know where the goal is!</a:t>
            </a:r>
          </a:p>
          <a:p>
            <a:pPr lvl="2"/>
            <a:r>
              <a:rPr lang="en-US" dirty="0">
                <a:latin typeface="+mj-lt"/>
              </a:rPr>
              <a:t>if goal state is more than m steps from S, DLS is incomplete!</a:t>
            </a:r>
          </a:p>
          <a:p>
            <a:pPr lvl="2"/>
            <a:r>
              <a:rPr lang="en-US" dirty="0">
                <a:latin typeface="+mj-lt"/>
              </a:rPr>
              <a:t>=&gt; the big problem is how to choose the value of m</a:t>
            </a:r>
          </a:p>
        </p:txBody>
      </p:sp>
    </p:spTree>
    <p:extLst>
      <p:ext uri="{BB962C8B-B14F-4D97-AF65-F5344CB8AC3E}">
        <p14:creationId xmlns:p14="http://schemas.microsoft.com/office/powerpoint/2010/main" val="89388007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719666" y="260990"/>
            <a:ext cx="10515600" cy="1325563"/>
          </a:xfrm>
        </p:spPr>
        <p:txBody>
          <a:bodyPr>
            <a:normAutofit/>
          </a:bodyPr>
          <a:lstStyle/>
          <a:p>
            <a:r>
              <a:rPr lang="en-US" dirty="0" smtClean="0">
                <a:solidFill>
                  <a:srgbClr val="CD0000"/>
                </a:solidFill>
              </a:rPr>
              <a:t>Models of Data</a:t>
            </a:r>
            <a:endParaRPr lang="en-US" dirty="0">
              <a:solidFill>
                <a:srgbClr val="CD0000"/>
              </a:solidFill>
            </a:endParaRPr>
          </a:p>
        </p:txBody>
      </p:sp>
      <p:sp>
        <p:nvSpPr>
          <p:cNvPr id="194563" name="Rectangle 3"/>
          <p:cNvSpPr>
            <a:spLocks noGrp="1" noChangeArrowheads="1"/>
          </p:cNvSpPr>
          <p:nvPr>
            <p:ph type="body" idx="1"/>
          </p:nvPr>
        </p:nvSpPr>
        <p:spPr>
          <a:xfrm>
            <a:off x="1148686" y="1586553"/>
            <a:ext cx="8153400" cy="4525963"/>
          </a:xfrm>
        </p:spPr>
        <p:txBody>
          <a:bodyPr>
            <a:normAutofit/>
          </a:bodyPr>
          <a:lstStyle/>
          <a:p>
            <a:pPr>
              <a:lnSpc>
                <a:spcPct val="90000"/>
              </a:lnSpc>
            </a:pPr>
            <a:r>
              <a:rPr lang="en-US" i="1" dirty="0" smtClean="0">
                <a:latin typeface="+mj-lt"/>
              </a:rPr>
              <a:t>Start with data to predict new data</a:t>
            </a:r>
            <a:endParaRPr lang="en-US" i="1" dirty="0">
              <a:latin typeface="+mj-lt"/>
            </a:endParaRPr>
          </a:p>
        </p:txBody>
      </p:sp>
      <p:pic>
        <p:nvPicPr>
          <p:cNvPr id="4" name="Picture"/>
          <p:cNvPicPr/>
          <p:nvPr/>
        </p:nvPicPr>
        <p:blipFill>
          <a:blip r:embed="rId3"/>
          <a:stretch>
            <a:fillRect/>
          </a:stretch>
        </p:blipFill>
        <p:spPr bwMode="auto">
          <a:xfrm>
            <a:off x="4056269" y="2073272"/>
            <a:ext cx="4191000" cy="4152900"/>
          </a:xfrm>
          <a:prstGeom prst="rect">
            <a:avLst/>
          </a:prstGeom>
          <a:noFill/>
          <a:ln w="9525">
            <a:noFill/>
            <a:headEnd/>
            <a:tailEnd/>
          </a:ln>
        </p:spPr>
      </p:pic>
    </p:spTree>
    <p:extLst>
      <p:ext uri="{BB962C8B-B14F-4D97-AF65-F5344CB8AC3E}">
        <p14:creationId xmlns:p14="http://schemas.microsoft.com/office/powerpoint/2010/main" val="52825325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noFill/>
          <a:ln/>
        </p:spPr>
        <p:txBody>
          <a:bodyPr>
            <a:normAutofit/>
          </a:bodyPr>
          <a:lstStyle/>
          <a:p>
            <a:r>
              <a:rPr lang="en-US" sz="4000" dirty="0">
                <a:solidFill>
                  <a:srgbClr val="CD0000"/>
                </a:solidFill>
              </a:rPr>
              <a:t>Iterative Deepening Search</a:t>
            </a:r>
          </a:p>
        </p:txBody>
      </p:sp>
      <p:sp>
        <p:nvSpPr>
          <p:cNvPr id="60419" name="Rectangle 3"/>
          <p:cNvSpPr>
            <a:spLocks noGrp="1" noChangeArrowheads="1"/>
          </p:cNvSpPr>
          <p:nvPr>
            <p:ph type="body" idx="1"/>
          </p:nvPr>
        </p:nvSpPr>
        <p:spPr>
          <a:xfrm>
            <a:off x="2013416" y="1349375"/>
            <a:ext cx="7848600" cy="2438400"/>
          </a:xfrm>
          <a:noFill/>
          <a:ln/>
        </p:spPr>
        <p:txBody>
          <a:bodyPr>
            <a:noAutofit/>
          </a:bodyPr>
          <a:lstStyle/>
          <a:p>
            <a:r>
              <a:rPr lang="en-US" sz="2400" dirty="0">
                <a:latin typeface="+mj-lt"/>
              </a:rPr>
              <a:t>Basic Idea:</a:t>
            </a:r>
          </a:p>
          <a:p>
            <a:pPr lvl="1"/>
            <a:r>
              <a:rPr lang="en-US" dirty="0">
                <a:latin typeface="+mj-lt"/>
              </a:rPr>
              <a:t>we can run DFS with a maximum depth constraint, m</a:t>
            </a:r>
          </a:p>
          <a:p>
            <a:pPr lvl="2"/>
            <a:r>
              <a:rPr lang="en-US" sz="2400" dirty="0">
                <a:latin typeface="+mj-lt"/>
              </a:rPr>
              <a:t>i.e., DFS algorithm but it </a:t>
            </a:r>
            <a:r>
              <a:rPr lang="en-US" sz="2400" b="1" dirty="0">
                <a:latin typeface="+mj-lt"/>
              </a:rPr>
              <a:t>backs-up at depth m</a:t>
            </a:r>
            <a:endParaRPr lang="en-US" sz="2400" dirty="0">
              <a:latin typeface="+mj-lt"/>
            </a:endParaRPr>
          </a:p>
          <a:p>
            <a:pPr lvl="2"/>
            <a:r>
              <a:rPr lang="en-US" sz="2400" dirty="0">
                <a:latin typeface="+mj-lt"/>
              </a:rPr>
              <a:t>this avoids the problem of infinite paths</a:t>
            </a:r>
          </a:p>
          <a:p>
            <a:pPr lvl="1"/>
            <a:r>
              <a:rPr lang="en-US" dirty="0">
                <a:latin typeface="+mj-lt"/>
              </a:rPr>
              <a:t>But how do we choose m in practice? say m &lt; d    (!!)</a:t>
            </a:r>
          </a:p>
          <a:p>
            <a:pPr lvl="1"/>
            <a:r>
              <a:rPr lang="en-US" dirty="0">
                <a:latin typeface="+mj-lt"/>
              </a:rPr>
              <a:t>We can run DFS multiple times, gradually increasing m</a:t>
            </a:r>
          </a:p>
          <a:p>
            <a:pPr lvl="2"/>
            <a:r>
              <a:rPr lang="en-US" sz="2400" dirty="0">
                <a:latin typeface="+mj-lt"/>
              </a:rPr>
              <a:t>this is known as Iterative Deepening Search</a:t>
            </a:r>
          </a:p>
        </p:txBody>
      </p:sp>
      <p:sp>
        <p:nvSpPr>
          <p:cNvPr id="60420" name="Rectangle 4"/>
          <p:cNvSpPr>
            <a:spLocks noChangeArrowheads="1"/>
          </p:cNvSpPr>
          <p:nvPr/>
        </p:nvSpPr>
        <p:spPr bwMode="auto">
          <a:xfrm>
            <a:off x="1648373" y="4330466"/>
            <a:ext cx="6570005" cy="258275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dirty="0"/>
              <a:t>Procedure</a:t>
            </a:r>
          </a:p>
          <a:p>
            <a:endParaRPr lang="en-US" dirty="0"/>
          </a:p>
          <a:p>
            <a:r>
              <a:rPr lang="en-US" dirty="0"/>
              <a:t>for m = 1 to infinity</a:t>
            </a:r>
          </a:p>
          <a:p>
            <a:r>
              <a:rPr lang="en-US" dirty="0"/>
              <a:t>	if (depth-first search with max-depth = m ) returns success</a:t>
            </a:r>
          </a:p>
          <a:p>
            <a:r>
              <a:rPr lang="en-US" dirty="0"/>
              <a:t>		then report (success) and quit</a:t>
            </a:r>
          </a:p>
          <a:p>
            <a:r>
              <a:rPr lang="en-US" dirty="0"/>
              <a:t>	else</a:t>
            </a:r>
          </a:p>
          <a:p>
            <a:r>
              <a:rPr lang="en-US" dirty="0"/>
              <a:t>		continue</a:t>
            </a:r>
          </a:p>
          <a:p>
            <a:r>
              <a:rPr lang="en-US" dirty="0"/>
              <a:t>end</a:t>
            </a:r>
          </a:p>
          <a:p>
            <a:r>
              <a:rPr lang="en-US" dirty="0"/>
              <a:t>	 </a:t>
            </a:r>
          </a:p>
        </p:txBody>
      </p:sp>
    </p:spTree>
    <p:extLst>
      <p:ext uri="{BB962C8B-B14F-4D97-AF65-F5344CB8AC3E}">
        <p14:creationId xmlns:p14="http://schemas.microsoft.com/office/powerpoint/2010/main" val="399426163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noFill/>
          <a:ln/>
        </p:spPr>
        <p:txBody>
          <a:bodyPr>
            <a:normAutofit/>
          </a:bodyPr>
          <a:lstStyle/>
          <a:p>
            <a:r>
              <a:rPr lang="en-US" sz="4000" dirty="0" smtClean="0">
                <a:solidFill>
                  <a:srgbClr val="CD0000"/>
                </a:solidFill>
              </a:rPr>
              <a:t>Iterative </a:t>
            </a:r>
            <a:r>
              <a:rPr lang="en-US" sz="4000" dirty="0">
                <a:solidFill>
                  <a:srgbClr val="CD0000"/>
                </a:solidFill>
              </a:rPr>
              <a:t>Deepening Search</a:t>
            </a:r>
          </a:p>
        </p:txBody>
      </p:sp>
      <p:sp>
        <p:nvSpPr>
          <p:cNvPr id="61443" name="Rectangle 3"/>
          <p:cNvSpPr>
            <a:spLocks noGrp="1" noChangeArrowheads="1"/>
          </p:cNvSpPr>
          <p:nvPr>
            <p:ph type="body" idx="1"/>
          </p:nvPr>
        </p:nvSpPr>
        <p:spPr>
          <a:noFill/>
          <a:ln/>
        </p:spPr>
        <p:txBody>
          <a:bodyPr>
            <a:normAutofit fontScale="92500" lnSpcReduction="20000"/>
          </a:bodyPr>
          <a:lstStyle/>
          <a:p>
            <a:r>
              <a:rPr lang="en-US" dirty="0">
                <a:latin typeface="+mj-lt"/>
              </a:rPr>
              <a:t>Complexity</a:t>
            </a:r>
          </a:p>
          <a:p>
            <a:pPr lvl="1"/>
            <a:r>
              <a:rPr lang="en-US" dirty="0">
                <a:latin typeface="+mj-lt"/>
              </a:rPr>
              <a:t>Space complexity = O(</a:t>
            </a:r>
            <a:r>
              <a:rPr lang="en-US" dirty="0" err="1">
                <a:latin typeface="+mj-lt"/>
              </a:rPr>
              <a:t>bd</a:t>
            </a:r>
            <a:r>
              <a:rPr lang="en-US" dirty="0">
                <a:latin typeface="+mj-lt"/>
              </a:rPr>
              <a:t>)</a:t>
            </a:r>
          </a:p>
          <a:p>
            <a:pPr lvl="2"/>
            <a:r>
              <a:rPr lang="en-US" dirty="0">
                <a:latin typeface="+mj-lt"/>
              </a:rPr>
              <a:t>(since its like depth first search run different times)</a:t>
            </a:r>
          </a:p>
          <a:p>
            <a:pPr lvl="1"/>
            <a:r>
              <a:rPr lang="en-US" dirty="0">
                <a:latin typeface="+mj-lt"/>
              </a:rPr>
              <a:t>Time Complexity</a:t>
            </a:r>
          </a:p>
          <a:p>
            <a:pPr lvl="2"/>
            <a:r>
              <a:rPr lang="en-US" dirty="0">
                <a:latin typeface="+mj-lt"/>
              </a:rPr>
              <a:t>1 + (1+b) + (1 +b+b</a:t>
            </a:r>
            <a:r>
              <a:rPr lang="en-US" baseline="30000" dirty="0">
                <a:latin typeface="+mj-lt"/>
              </a:rPr>
              <a:t>2</a:t>
            </a:r>
            <a:r>
              <a:rPr lang="en-US" dirty="0">
                <a:latin typeface="+mj-lt"/>
              </a:rPr>
              <a:t>) + .......(1 +b+....</a:t>
            </a:r>
            <a:r>
              <a:rPr lang="en-US" dirty="0" err="1">
                <a:latin typeface="+mj-lt"/>
              </a:rPr>
              <a:t>b</a:t>
            </a:r>
            <a:r>
              <a:rPr lang="en-US" baseline="30000" dirty="0" err="1">
                <a:latin typeface="+mj-lt"/>
              </a:rPr>
              <a:t>d</a:t>
            </a:r>
            <a:r>
              <a:rPr lang="en-US" dirty="0">
                <a:latin typeface="+mj-lt"/>
              </a:rPr>
              <a:t>)</a:t>
            </a:r>
            <a:br>
              <a:rPr lang="en-US" dirty="0">
                <a:latin typeface="+mj-lt"/>
              </a:rPr>
            </a:br>
            <a:r>
              <a:rPr lang="en-US" dirty="0">
                <a:latin typeface="+mj-lt"/>
              </a:rPr>
              <a:t> = O(</a:t>
            </a:r>
            <a:r>
              <a:rPr lang="en-US" dirty="0" err="1">
                <a:latin typeface="+mj-lt"/>
              </a:rPr>
              <a:t>b</a:t>
            </a:r>
            <a:r>
              <a:rPr lang="en-US" baseline="30000" dirty="0" err="1">
                <a:latin typeface="+mj-lt"/>
              </a:rPr>
              <a:t>d</a:t>
            </a:r>
            <a:r>
              <a:rPr lang="en-US" dirty="0">
                <a:latin typeface="+mj-lt"/>
              </a:rPr>
              <a:t>)</a:t>
            </a:r>
            <a:br>
              <a:rPr lang="en-US" dirty="0">
                <a:latin typeface="+mj-lt"/>
              </a:rPr>
            </a:br>
            <a:r>
              <a:rPr lang="en-US" dirty="0">
                <a:latin typeface="+mj-lt"/>
              </a:rPr>
              <a:t>  (i.e., the same as BFS or DFS in the </a:t>
            </a:r>
            <a:r>
              <a:rPr lang="en-US" dirty="0" err="1">
                <a:latin typeface="+mj-lt"/>
              </a:rPr>
              <a:t>the</a:t>
            </a:r>
            <a:r>
              <a:rPr lang="en-US" dirty="0">
                <a:latin typeface="+mj-lt"/>
              </a:rPr>
              <a:t> worst case)</a:t>
            </a:r>
            <a:br>
              <a:rPr lang="en-US" dirty="0">
                <a:latin typeface="+mj-lt"/>
              </a:rPr>
            </a:br>
            <a:endParaRPr lang="en-US" dirty="0">
              <a:latin typeface="+mj-lt"/>
            </a:endParaRPr>
          </a:p>
          <a:p>
            <a:pPr lvl="2"/>
            <a:r>
              <a:rPr lang="en-US" dirty="0">
                <a:latin typeface="+mj-lt"/>
              </a:rPr>
              <a:t>The overhead in repeated searching of the same </a:t>
            </a:r>
            <a:r>
              <a:rPr lang="en-US" dirty="0" err="1">
                <a:latin typeface="+mj-lt"/>
              </a:rPr>
              <a:t>subtrees</a:t>
            </a:r>
            <a:r>
              <a:rPr lang="en-US" dirty="0">
                <a:latin typeface="+mj-lt"/>
              </a:rPr>
              <a:t> is small relative to the overall time</a:t>
            </a:r>
          </a:p>
          <a:p>
            <a:pPr lvl="3"/>
            <a:r>
              <a:rPr lang="en-US" dirty="0">
                <a:latin typeface="+mj-lt"/>
              </a:rPr>
              <a:t>e.g., for b=10, only takes about 11% more time than DFS</a:t>
            </a:r>
            <a:br>
              <a:rPr lang="en-US" dirty="0">
                <a:latin typeface="+mj-lt"/>
              </a:rPr>
            </a:br>
            <a:endParaRPr lang="en-US" dirty="0">
              <a:latin typeface="+mj-lt"/>
            </a:endParaRPr>
          </a:p>
          <a:p>
            <a:r>
              <a:rPr lang="en-US" dirty="0">
                <a:latin typeface="+mj-lt"/>
              </a:rPr>
              <a:t>A useful practical method</a:t>
            </a:r>
          </a:p>
          <a:p>
            <a:pPr lvl="1"/>
            <a:r>
              <a:rPr lang="en-US" dirty="0">
                <a:latin typeface="+mj-lt"/>
              </a:rPr>
              <a:t>combines</a:t>
            </a:r>
          </a:p>
          <a:p>
            <a:pPr lvl="2"/>
            <a:r>
              <a:rPr lang="en-US" dirty="0">
                <a:latin typeface="+mj-lt"/>
              </a:rPr>
              <a:t>guarantee of finding a solution if one exists (as in BFS)</a:t>
            </a:r>
          </a:p>
          <a:p>
            <a:pPr lvl="2"/>
            <a:r>
              <a:rPr lang="en-US" dirty="0">
                <a:latin typeface="+mj-lt"/>
              </a:rPr>
              <a:t>space efficiency, O(</a:t>
            </a:r>
            <a:r>
              <a:rPr lang="en-US" dirty="0" err="1">
                <a:latin typeface="+mj-lt"/>
              </a:rPr>
              <a:t>bd</a:t>
            </a:r>
            <a:r>
              <a:rPr lang="en-US" dirty="0">
                <a:latin typeface="+mj-lt"/>
              </a:rPr>
              <a:t>) of DFS</a:t>
            </a:r>
            <a:r>
              <a:rPr lang="en-US" dirty="0"/>
              <a:t/>
            </a:r>
            <a:br>
              <a:rPr lang="en-US" dirty="0"/>
            </a:br>
            <a:endParaRPr lang="en-US" dirty="0"/>
          </a:p>
        </p:txBody>
      </p:sp>
    </p:spTree>
    <p:extLst>
      <p:ext uri="{BB962C8B-B14F-4D97-AF65-F5344CB8AC3E}">
        <p14:creationId xmlns:p14="http://schemas.microsoft.com/office/powerpoint/2010/main" val="182619435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noFill/>
          <a:ln/>
        </p:spPr>
        <p:txBody>
          <a:bodyPr>
            <a:normAutofit/>
          </a:bodyPr>
          <a:lstStyle/>
          <a:p>
            <a:r>
              <a:rPr lang="en-US" sz="4000" dirty="0" smtClean="0">
                <a:solidFill>
                  <a:srgbClr val="CD0000"/>
                </a:solidFill>
              </a:rPr>
              <a:t>Bidirectional </a:t>
            </a:r>
            <a:r>
              <a:rPr lang="en-US" sz="4000" dirty="0">
                <a:solidFill>
                  <a:srgbClr val="CD0000"/>
                </a:solidFill>
              </a:rPr>
              <a:t>Search</a:t>
            </a:r>
          </a:p>
        </p:txBody>
      </p:sp>
      <p:sp>
        <p:nvSpPr>
          <p:cNvPr id="62467" name="Rectangle 3"/>
          <p:cNvSpPr>
            <a:spLocks noGrp="1" noChangeArrowheads="1"/>
          </p:cNvSpPr>
          <p:nvPr>
            <p:ph type="body" idx="1"/>
          </p:nvPr>
        </p:nvSpPr>
        <p:spPr>
          <a:noFill/>
          <a:ln/>
        </p:spPr>
        <p:txBody>
          <a:bodyPr>
            <a:normAutofit fontScale="85000" lnSpcReduction="20000"/>
          </a:bodyPr>
          <a:lstStyle/>
          <a:p>
            <a:r>
              <a:rPr lang="en-US" dirty="0">
                <a:latin typeface="+mj-lt"/>
              </a:rPr>
              <a:t>Idea</a:t>
            </a:r>
          </a:p>
          <a:p>
            <a:pPr lvl="1"/>
            <a:r>
              <a:rPr lang="en-US" dirty="0">
                <a:latin typeface="+mj-lt"/>
              </a:rPr>
              <a:t>simultaneously search forward from S and backwards from G</a:t>
            </a:r>
          </a:p>
          <a:p>
            <a:pPr lvl="1"/>
            <a:r>
              <a:rPr lang="en-US" dirty="0">
                <a:latin typeface="+mj-lt"/>
              </a:rPr>
              <a:t>stop when both “meet in the middle”</a:t>
            </a:r>
          </a:p>
          <a:p>
            <a:pPr lvl="1"/>
            <a:r>
              <a:rPr lang="en-US" dirty="0">
                <a:latin typeface="+mj-lt"/>
              </a:rPr>
              <a:t>need to keep track of the intersection of 2 open sets of nodes</a:t>
            </a:r>
            <a:br>
              <a:rPr lang="en-US" dirty="0">
                <a:latin typeface="+mj-lt"/>
              </a:rPr>
            </a:br>
            <a:endParaRPr lang="en-US" dirty="0">
              <a:latin typeface="+mj-lt"/>
            </a:endParaRPr>
          </a:p>
          <a:p>
            <a:r>
              <a:rPr lang="en-US" dirty="0">
                <a:latin typeface="+mj-lt"/>
              </a:rPr>
              <a:t>What does searching backwards from G mean</a:t>
            </a:r>
          </a:p>
          <a:p>
            <a:pPr lvl="1"/>
            <a:r>
              <a:rPr lang="en-US" dirty="0">
                <a:latin typeface="+mj-lt"/>
              </a:rPr>
              <a:t>need a way to specify the predecessors of G</a:t>
            </a:r>
          </a:p>
          <a:p>
            <a:pPr lvl="2"/>
            <a:r>
              <a:rPr lang="en-US" dirty="0">
                <a:latin typeface="+mj-lt"/>
              </a:rPr>
              <a:t>this can be difficult, </a:t>
            </a:r>
          </a:p>
          <a:p>
            <a:pPr lvl="2"/>
            <a:r>
              <a:rPr lang="en-US" dirty="0">
                <a:latin typeface="+mj-lt"/>
              </a:rPr>
              <a:t>e.g., predecessors of checkmate in chess?</a:t>
            </a:r>
          </a:p>
          <a:p>
            <a:pPr lvl="1"/>
            <a:r>
              <a:rPr lang="en-US" dirty="0">
                <a:latin typeface="+mj-lt"/>
              </a:rPr>
              <a:t>what if there are multiple goal states?</a:t>
            </a:r>
          </a:p>
          <a:p>
            <a:pPr lvl="1"/>
            <a:r>
              <a:rPr lang="en-US" dirty="0">
                <a:latin typeface="+mj-lt"/>
              </a:rPr>
              <a:t>what if there is only a goal test, no explicit list?</a:t>
            </a:r>
            <a:br>
              <a:rPr lang="en-US" dirty="0">
                <a:latin typeface="+mj-lt"/>
              </a:rPr>
            </a:br>
            <a:endParaRPr lang="en-US" dirty="0">
              <a:latin typeface="+mj-lt"/>
            </a:endParaRPr>
          </a:p>
          <a:p>
            <a:r>
              <a:rPr lang="en-US" dirty="0">
                <a:latin typeface="+mj-lt"/>
              </a:rPr>
              <a:t>Complexity</a:t>
            </a:r>
          </a:p>
          <a:p>
            <a:pPr lvl="1"/>
            <a:r>
              <a:rPr lang="en-US" dirty="0">
                <a:latin typeface="+mj-lt"/>
              </a:rPr>
              <a:t>time complexity is O(2 b</a:t>
            </a:r>
            <a:r>
              <a:rPr lang="en-US" baseline="30000" dirty="0">
                <a:latin typeface="+mj-lt"/>
              </a:rPr>
              <a:t>(d/2)</a:t>
            </a:r>
            <a:r>
              <a:rPr lang="en-US" dirty="0">
                <a:latin typeface="+mj-lt"/>
              </a:rPr>
              <a:t>) = O(b </a:t>
            </a:r>
            <a:r>
              <a:rPr lang="en-US" baseline="30000" dirty="0">
                <a:latin typeface="+mj-lt"/>
              </a:rPr>
              <a:t>(d/2)</a:t>
            </a:r>
            <a:r>
              <a:rPr lang="en-US" dirty="0">
                <a:latin typeface="+mj-lt"/>
              </a:rPr>
              <a:t>) steps</a:t>
            </a:r>
          </a:p>
          <a:p>
            <a:pPr lvl="1"/>
            <a:r>
              <a:rPr lang="en-US" dirty="0">
                <a:latin typeface="+mj-lt"/>
              </a:rPr>
              <a:t>memory complexity is the same</a:t>
            </a:r>
          </a:p>
        </p:txBody>
      </p:sp>
    </p:spTree>
    <p:extLst>
      <p:ext uri="{BB962C8B-B14F-4D97-AF65-F5344CB8AC3E}">
        <p14:creationId xmlns:p14="http://schemas.microsoft.com/office/powerpoint/2010/main" val="2085813386"/>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755650" y="180974"/>
            <a:ext cx="10515600" cy="1325563"/>
          </a:xfrm>
          <a:noFill/>
          <a:ln/>
        </p:spPr>
        <p:txBody>
          <a:bodyPr>
            <a:normAutofit/>
          </a:bodyPr>
          <a:lstStyle/>
          <a:p>
            <a:r>
              <a:rPr lang="en-US" sz="4000" dirty="0">
                <a:solidFill>
                  <a:srgbClr val="CD0000"/>
                </a:solidFill>
              </a:rPr>
              <a:t>Repeated States</a:t>
            </a:r>
          </a:p>
        </p:txBody>
      </p:sp>
      <p:sp>
        <p:nvSpPr>
          <p:cNvPr id="63491" name="Rectangle 3"/>
          <p:cNvSpPr>
            <a:spLocks noGrp="1" noChangeArrowheads="1"/>
          </p:cNvSpPr>
          <p:nvPr>
            <p:ph type="body" idx="1"/>
          </p:nvPr>
        </p:nvSpPr>
        <p:spPr>
          <a:xfrm>
            <a:off x="2057400" y="3962400"/>
            <a:ext cx="7848600" cy="1524000"/>
          </a:xfrm>
          <a:noFill/>
          <a:ln/>
        </p:spPr>
        <p:txBody>
          <a:bodyPr>
            <a:normAutofit fontScale="55000" lnSpcReduction="20000"/>
          </a:bodyPr>
          <a:lstStyle/>
          <a:p>
            <a:r>
              <a:rPr lang="en-US" dirty="0"/>
              <a:t>For many problems we can have repeated states in the search tree</a:t>
            </a:r>
          </a:p>
          <a:p>
            <a:pPr lvl="1"/>
            <a:r>
              <a:rPr lang="en-US" dirty="0"/>
              <a:t>i.e., the same state can be gotten to by different paths</a:t>
            </a:r>
          </a:p>
          <a:p>
            <a:pPr lvl="1"/>
            <a:r>
              <a:rPr lang="en-US" dirty="0"/>
              <a:t>=&gt; same state appears in multiple places in the tree</a:t>
            </a:r>
          </a:p>
          <a:p>
            <a:pPr lvl="2"/>
            <a:r>
              <a:rPr lang="en-US" dirty="0"/>
              <a:t>this is inefficient, we want to avoid it</a:t>
            </a:r>
            <a:br>
              <a:rPr lang="en-US" dirty="0"/>
            </a:br>
            <a:endParaRPr lang="en-US" dirty="0"/>
          </a:p>
          <a:p>
            <a:r>
              <a:rPr lang="en-US" dirty="0"/>
              <a:t>How inefficient can this be?</a:t>
            </a:r>
          </a:p>
          <a:p>
            <a:pPr lvl="1"/>
            <a:r>
              <a:rPr lang="en-US" dirty="0"/>
              <a:t>a problem with a finite number of states can have an infinite search tree!</a:t>
            </a:r>
          </a:p>
        </p:txBody>
      </p:sp>
      <p:sp>
        <p:nvSpPr>
          <p:cNvPr id="63492" name="Oval 4"/>
          <p:cNvSpPr>
            <a:spLocks noChangeArrowheads="1"/>
          </p:cNvSpPr>
          <p:nvPr/>
        </p:nvSpPr>
        <p:spPr bwMode="auto">
          <a:xfrm>
            <a:off x="2825750" y="1987550"/>
            <a:ext cx="215900" cy="2159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493" name="Oval 5"/>
          <p:cNvSpPr>
            <a:spLocks noChangeArrowheads="1"/>
          </p:cNvSpPr>
          <p:nvPr/>
        </p:nvSpPr>
        <p:spPr bwMode="auto">
          <a:xfrm>
            <a:off x="3435350" y="2673350"/>
            <a:ext cx="215900" cy="2159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494" name="Oval 6"/>
          <p:cNvSpPr>
            <a:spLocks noChangeArrowheads="1"/>
          </p:cNvSpPr>
          <p:nvPr/>
        </p:nvSpPr>
        <p:spPr bwMode="auto">
          <a:xfrm>
            <a:off x="3968750" y="1530350"/>
            <a:ext cx="215900" cy="2159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495" name="Line 7"/>
          <p:cNvSpPr>
            <a:spLocks noChangeShapeType="1"/>
          </p:cNvSpPr>
          <p:nvPr/>
        </p:nvSpPr>
        <p:spPr bwMode="auto">
          <a:xfrm flipV="1">
            <a:off x="3054350" y="1670050"/>
            <a:ext cx="901700" cy="3937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496" name="Line 8"/>
          <p:cNvSpPr>
            <a:spLocks noChangeShapeType="1"/>
          </p:cNvSpPr>
          <p:nvPr/>
        </p:nvSpPr>
        <p:spPr bwMode="auto">
          <a:xfrm flipH="1">
            <a:off x="3575050" y="1758950"/>
            <a:ext cx="469900" cy="9017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497" name="Line 9"/>
          <p:cNvSpPr>
            <a:spLocks noChangeShapeType="1"/>
          </p:cNvSpPr>
          <p:nvPr/>
        </p:nvSpPr>
        <p:spPr bwMode="auto">
          <a:xfrm>
            <a:off x="3054350" y="2216150"/>
            <a:ext cx="368300" cy="5207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498" name="Rectangle 10"/>
          <p:cNvSpPr>
            <a:spLocks noChangeArrowheads="1"/>
          </p:cNvSpPr>
          <p:nvPr/>
        </p:nvSpPr>
        <p:spPr bwMode="auto">
          <a:xfrm>
            <a:off x="2576513" y="1577976"/>
            <a:ext cx="288542"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S</a:t>
            </a:r>
          </a:p>
        </p:txBody>
      </p:sp>
      <p:sp>
        <p:nvSpPr>
          <p:cNvPr id="63499" name="Rectangle 11"/>
          <p:cNvSpPr>
            <a:spLocks noChangeArrowheads="1"/>
          </p:cNvSpPr>
          <p:nvPr/>
        </p:nvSpPr>
        <p:spPr bwMode="auto">
          <a:xfrm>
            <a:off x="4024313" y="1196976"/>
            <a:ext cx="307778"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B</a:t>
            </a:r>
          </a:p>
        </p:txBody>
      </p:sp>
      <p:sp>
        <p:nvSpPr>
          <p:cNvPr id="63500" name="Rectangle 12"/>
          <p:cNvSpPr>
            <a:spLocks noChangeArrowheads="1"/>
          </p:cNvSpPr>
          <p:nvPr/>
        </p:nvSpPr>
        <p:spPr bwMode="auto">
          <a:xfrm>
            <a:off x="3719514" y="2720976"/>
            <a:ext cx="306175"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C</a:t>
            </a:r>
          </a:p>
        </p:txBody>
      </p:sp>
      <p:sp>
        <p:nvSpPr>
          <p:cNvPr id="63501" name="Oval 13"/>
          <p:cNvSpPr>
            <a:spLocks noChangeArrowheads="1"/>
          </p:cNvSpPr>
          <p:nvPr/>
        </p:nvSpPr>
        <p:spPr bwMode="auto">
          <a:xfrm>
            <a:off x="7473950" y="1225550"/>
            <a:ext cx="215900" cy="2159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503" name="Oval 15"/>
          <p:cNvSpPr>
            <a:spLocks noChangeArrowheads="1"/>
          </p:cNvSpPr>
          <p:nvPr/>
        </p:nvSpPr>
        <p:spPr bwMode="auto">
          <a:xfrm>
            <a:off x="6483350" y="2139950"/>
            <a:ext cx="215900" cy="2159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504" name="Oval 16"/>
          <p:cNvSpPr>
            <a:spLocks noChangeArrowheads="1"/>
          </p:cNvSpPr>
          <p:nvPr/>
        </p:nvSpPr>
        <p:spPr bwMode="auto">
          <a:xfrm>
            <a:off x="5797550" y="3054350"/>
            <a:ext cx="215900" cy="2159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505" name="Oval 17"/>
          <p:cNvSpPr>
            <a:spLocks noChangeArrowheads="1"/>
          </p:cNvSpPr>
          <p:nvPr/>
        </p:nvSpPr>
        <p:spPr bwMode="auto">
          <a:xfrm>
            <a:off x="6940550" y="3054350"/>
            <a:ext cx="215900" cy="2159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506" name="Oval 18"/>
          <p:cNvSpPr>
            <a:spLocks noChangeArrowheads="1"/>
          </p:cNvSpPr>
          <p:nvPr/>
        </p:nvSpPr>
        <p:spPr bwMode="auto">
          <a:xfrm>
            <a:off x="8083550" y="3054350"/>
            <a:ext cx="215900" cy="2159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507" name="Oval 19"/>
          <p:cNvSpPr>
            <a:spLocks noChangeArrowheads="1"/>
          </p:cNvSpPr>
          <p:nvPr/>
        </p:nvSpPr>
        <p:spPr bwMode="auto">
          <a:xfrm>
            <a:off x="9226550" y="3054350"/>
            <a:ext cx="215900" cy="2159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508" name="Oval 20"/>
          <p:cNvSpPr>
            <a:spLocks noChangeArrowheads="1"/>
          </p:cNvSpPr>
          <p:nvPr/>
        </p:nvSpPr>
        <p:spPr bwMode="auto">
          <a:xfrm>
            <a:off x="8540750" y="2139950"/>
            <a:ext cx="215900" cy="2159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509" name="Rectangle 21"/>
          <p:cNvSpPr>
            <a:spLocks noChangeArrowheads="1"/>
          </p:cNvSpPr>
          <p:nvPr/>
        </p:nvSpPr>
        <p:spPr bwMode="auto">
          <a:xfrm>
            <a:off x="7758113" y="1044576"/>
            <a:ext cx="288542"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S</a:t>
            </a:r>
          </a:p>
        </p:txBody>
      </p:sp>
      <p:sp>
        <p:nvSpPr>
          <p:cNvPr id="63510" name="Rectangle 22"/>
          <p:cNvSpPr>
            <a:spLocks noChangeArrowheads="1"/>
          </p:cNvSpPr>
          <p:nvPr/>
        </p:nvSpPr>
        <p:spPr bwMode="auto">
          <a:xfrm>
            <a:off x="6310313" y="1882776"/>
            <a:ext cx="307778"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B</a:t>
            </a:r>
          </a:p>
        </p:txBody>
      </p:sp>
      <p:sp>
        <p:nvSpPr>
          <p:cNvPr id="63511" name="Rectangle 23"/>
          <p:cNvSpPr>
            <a:spLocks noChangeArrowheads="1"/>
          </p:cNvSpPr>
          <p:nvPr/>
        </p:nvSpPr>
        <p:spPr bwMode="auto">
          <a:xfrm>
            <a:off x="8672514" y="1882776"/>
            <a:ext cx="306175"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C</a:t>
            </a:r>
          </a:p>
        </p:txBody>
      </p:sp>
      <p:sp>
        <p:nvSpPr>
          <p:cNvPr id="63512" name="Rectangle 24"/>
          <p:cNvSpPr>
            <a:spLocks noChangeArrowheads="1"/>
          </p:cNvSpPr>
          <p:nvPr/>
        </p:nvSpPr>
        <p:spPr bwMode="auto">
          <a:xfrm>
            <a:off x="7072313" y="2720976"/>
            <a:ext cx="288542"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S</a:t>
            </a:r>
          </a:p>
        </p:txBody>
      </p:sp>
      <p:sp>
        <p:nvSpPr>
          <p:cNvPr id="63513" name="Line 25"/>
          <p:cNvSpPr>
            <a:spLocks noChangeShapeType="1"/>
          </p:cNvSpPr>
          <p:nvPr/>
        </p:nvSpPr>
        <p:spPr bwMode="auto">
          <a:xfrm flipH="1">
            <a:off x="6623050" y="1377950"/>
            <a:ext cx="850900" cy="7493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514" name="Line 26"/>
          <p:cNvSpPr>
            <a:spLocks noChangeShapeType="1"/>
          </p:cNvSpPr>
          <p:nvPr/>
        </p:nvSpPr>
        <p:spPr bwMode="auto">
          <a:xfrm flipH="1">
            <a:off x="5937250" y="2368550"/>
            <a:ext cx="622300" cy="6731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515" name="Line 27"/>
          <p:cNvSpPr>
            <a:spLocks noChangeShapeType="1"/>
          </p:cNvSpPr>
          <p:nvPr/>
        </p:nvSpPr>
        <p:spPr bwMode="auto">
          <a:xfrm>
            <a:off x="6635750" y="2368550"/>
            <a:ext cx="368300" cy="6731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516" name="Line 28"/>
          <p:cNvSpPr>
            <a:spLocks noChangeShapeType="1"/>
          </p:cNvSpPr>
          <p:nvPr/>
        </p:nvSpPr>
        <p:spPr bwMode="auto">
          <a:xfrm>
            <a:off x="8693150" y="2368550"/>
            <a:ext cx="596900" cy="6731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517" name="Line 29"/>
          <p:cNvSpPr>
            <a:spLocks noChangeShapeType="1"/>
          </p:cNvSpPr>
          <p:nvPr/>
        </p:nvSpPr>
        <p:spPr bwMode="auto">
          <a:xfrm flipH="1">
            <a:off x="8223250" y="2368550"/>
            <a:ext cx="393700" cy="6731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518" name="Line 30"/>
          <p:cNvSpPr>
            <a:spLocks noChangeShapeType="1"/>
          </p:cNvSpPr>
          <p:nvPr/>
        </p:nvSpPr>
        <p:spPr bwMode="auto">
          <a:xfrm>
            <a:off x="7702550" y="1377950"/>
            <a:ext cx="825500" cy="8255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519" name="Rectangle 31"/>
          <p:cNvSpPr>
            <a:spLocks noChangeArrowheads="1"/>
          </p:cNvSpPr>
          <p:nvPr/>
        </p:nvSpPr>
        <p:spPr bwMode="auto">
          <a:xfrm>
            <a:off x="5548314" y="2720976"/>
            <a:ext cx="306175"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C</a:t>
            </a:r>
          </a:p>
        </p:txBody>
      </p:sp>
      <p:sp>
        <p:nvSpPr>
          <p:cNvPr id="63520" name="Rectangle 32"/>
          <p:cNvSpPr>
            <a:spLocks noChangeArrowheads="1"/>
          </p:cNvSpPr>
          <p:nvPr/>
        </p:nvSpPr>
        <p:spPr bwMode="auto">
          <a:xfrm>
            <a:off x="7834313" y="2720976"/>
            <a:ext cx="307778"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B</a:t>
            </a:r>
          </a:p>
        </p:txBody>
      </p:sp>
      <p:sp>
        <p:nvSpPr>
          <p:cNvPr id="63521" name="Rectangle 33"/>
          <p:cNvSpPr>
            <a:spLocks noChangeArrowheads="1"/>
          </p:cNvSpPr>
          <p:nvPr/>
        </p:nvSpPr>
        <p:spPr bwMode="auto">
          <a:xfrm>
            <a:off x="9282113" y="2720976"/>
            <a:ext cx="288542"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S</a:t>
            </a:r>
          </a:p>
        </p:txBody>
      </p:sp>
      <p:sp>
        <p:nvSpPr>
          <p:cNvPr id="63522" name="Rectangle 34"/>
          <p:cNvSpPr>
            <a:spLocks noChangeArrowheads="1"/>
          </p:cNvSpPr>
          <p:nvPr/>
        </p:nvSpPr>
        <p:spPr bwMode="auto">
          <a:xfrm>
            <a:off x="2805114" y="3101976"/>
            <a:ext cx="1265347"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State Space</a:t>
            </a:r>
          </a:p>
        </p:txBody>
      </p:sp>
      <p:sp>
        <p:nvSpPr>
          <p:cNvPr id="63523" name="Rectangle 35"/>
          <p:cNvSpPr>
            <a:spLocks noChangeArrowheads="1"/>
          </p:cNvSpPr>
          <p:nvPr/>
        </p:nvSpPr>
        <p:spPr bwMode="auto">
          <a:xfrm>
            <a:off x="6386514" y="3330575"/>
            <a:ext cx="2555875" cy="363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Example of a Search Tree</a:t>
            </a:r>
          </a:p>
        </p:txBody>
      </p:sp>
    </p:spTree>
    <p:extLst>
      <p:ext uri="{BB962C8B-B14F-4D97-AF65-F5344CB8AC3E}">
        <p14:creationId xmlns:p14="http://schemas.microsoft.com/office/powerpoint/2010/main" val="411436013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noFill/>
          <a:ln/>
        </p:spPr>
        <p:txBody>
          <a:bodyPr>
            <a:normAutofit/>
          </a:bodyPr>
          <a:lstStyle/>
          <a:p>
            <a:r>
              <a:rPr lang="en-US" sz="4000" dirty="0">
                <a:solidFill>
                  <a:srgbClr val="CD0000"/>
                </a:solidFill>
              </a:rPr>
              <a:t>Techniques for Avoiding Repeated States</a:t>
            </a:r>
          </a:p>
        </p:txBody>
      </p:sp>
      <p:sp>
        <p:nvSpPr>
          <p:cNvPr id="64515" name="Rectangle 3"/>
          <p:cNvSpPr>
            <a:spLocks noGrp="1" noChangeArrowheads="1"/>
          </p:cNvSpPr>
          <p:nvPr>
            <p:ph type="body" idx="1"/>
          </p:nvPr>
        </p:nvSpPr>
        <p:spPr>
          <a:noFill/>
          <a:ln/>
        </p:spPr>
        <p:txBody>
          <a:bodyPr>
            <a:normAutofit fontScale="85000" lnSpcReduction="20000"/>
          </a:bodyPr>
          <a:lstStyle/>
          <a:p>
            <a:r>
              <a:rPr lang="en-US" dirty="0">
                <a:latin typeface="+mj-lt"/>
              </a:rPr>
              <a:t>Method 1</a:t>
            </a:r>
          </a:p>
          <a:p>
            <a:pPr lvl="1"/>
            <a:r>
              <a:rPr lang="en-US" dirty="0">
                <a:latin typeface="+mj-lt"/>
              </a:rPr>
              <a:t>when expanding, do not allow return to parent state</a:t>
            </a:r>
          </a:p>
          <a:p>
            <a:pPr lvl="1"/>
            <a:r>
              <a:rPr lang="en-US" dirty="0">
                <a:latin typeface="+mj-lt"/>
              </a:rPr>
              <a:t>(but this will not avoid “triangle loops” for example)</a:t>
            </a:r>
            <a:br>
              <a:rPr lang="en-US" dirty="0">
                <a:latin typeface="+mj-lt"/>
              </a:rPr>
            </a:br>
            <a:endParaRPr lang="en-US" dirty="0">
              <a:latin typeface="+mj-lt"/>
            </a:endParaRPr>
          </a:p>
          <a:p>
            <a:r>
              <a:rPr lang="en-US" dirty="0">
                <a:latin typeface="+mj-lt"/>
              </a:rPr>
              <a:t>Method 2</a:t>
            </a:r>
          </a:p>
          <a:p>
            <a:pPr lvl="1"/>
            <a:r>
              <a:rPr lang="en-US" dirty="0">
                <a:latin typeface="+mj-lt"/>
              </a:rPr>
              <a:t>do not create paths containing cycles (loops)</a:t>
            </a:r>
          </a:p>
          <a:p>
            <a:pPr lvl="1"/>
            <a:r>
              <a:rPr lang="en-US" dirty="0">
                <a:latin typeface="+mj-lt"/>
              </a:rPr>
              <a:t>i.e., do not keep any child-node which is also an ancestor in the tree</a:t>
            </a:r>
            <a:br>
              <a:rPr lang="en-US" dirty="0">
                <a:latin typeface="+mj-lt"/>
              </a:rPr>
            </a:br>
            <a:endParaRPr lang="en-US" dirty="0">
              <a:latin typeface="+mj-lt"/>
            </a:endParaRPr>
          </a:p>
          <a:p>
            <a:r>
              <a:rPr lang="en-US" dirty="0">
                <a:latin typeface="+mj-lt"/>
              </a:rPr>
              <a:t>Method 3</a:t>
            </a:r>
          </a:p>
          <a:p>
            <a:pPr lvl="1"/>
            <a:r>
              <a:rPr lang="en-US" dirty="0">
                <a:latin typeface="+mj-lt"/>
              </a:rPr>
              <a:t>never generate a state generated before</a:t>
            </a:r>
          </a:p>
          <a:p>
            <a:pPr lvl="2"/>
            <a:r>
              <a:rPr lang="en-US" dirty="0">
                <a:latin typeface="+mj-lt"/>
              </a:rPr>
              <a:t>only method which is guaranteed to always avoid repeated states</a:t>
            </a:r>
          </a:p>
          <a:p>
            <a:pPr lvl="2"/>
            <a:r>
              <a:rPr lang="en-US" dirty="0">
                <a:latin typeface="+mj-lt"/>
              </a:rPr>
              <a:t>must keep track of all possible states (uses a lot of memory)</a:t>
            </a:r>
          </a:p>
          <a:p>
            <a:pPr lvl="2"/>
            <a:r>
              <a:rPr lang="en-US" dirty="0">
                <a:latin typeface="+mj-lt"/>
              </a:rPr>
              <a:t>e.g., 8-puzzle problem, we have 9! = 362,880 states</a:t>
            </a:r>
            <a:br>
              <a:rPr lang="en-US" dirty="0">
                <a:latin typeface="+mj-lt"/>
              </a:rPr>
            </a:br>
            <a:endParaRPr lang="en-US" dirty="0">
              <a:latin typeface="+mj-lt"/>
            </a:endParaRPr>
          </a:p>
          <a:p>
            <a:r>
              <a:rPr lang="en-US" dirty="0">
                <a:latin typeface="+mj-lt"/>
              </a:rPr>
              <a:t>Methods 1 and 2 are most practical, work well on most problems</a:t>
            </a:r>
          </a:p>
        </p:txBody>
      </p:sp>
    </p:spTree>
    <p:extLst>
      <p:ext uri="{BB962C8B-B14F-4D97-AF65-F5344CB8AC3E}">
        <p14:creationId xmlns:p14="http://schemas.microsoft.com/office/powerpoint/2010/main" val="42469780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6724" name="Rectangle 4"/>
          <p:cNvSpPr>
            <a:spLocks noChangeArrowheads="1"/>
          </p:cNvSpPr>
          <p:nvPr/>
        </p:nvSpPr>
        <p:spPr bwMode="auto">
          <a:xfrm>
            <a:off x="1524000" y="1069976"/>
            <a:ext cx="8915400" cy="181588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just"/>
            <a:r>
              <a:rPr lang="en-US" sz="2800" dirty="0">
                <a:latin typeface="+mj-lt"/>
              </a:rPr>
              <a:t>Using heuristic search, we assign a quantitative value called a heuristic value (h value) to each node. This quantitative value shows the relative closeness of the node to the goal state. For example, consider solving the </a:t>
            </a:r>
            <a:r>
              <a:rPr lang="en-US" sz="2800" dirty="0" smtClean="0">
                <a:latin typeface="+mj-lt"/>
              </a:rPr>
              <a:t>8-puzzle.</a:t>
            </a:r>
            <a:endParaRPr lang="en-US" sz="2800" dirty="0">
              <a:latin typeface="+mj-lt"/>
            </a:endParaRPr>
          </a:p>
        </p:txBody>
      </p:sp>
      <p:sp>
        <p:nvSpPr>
          <p:cNvPr id="2206725" name="Text Box 5"/>
          <p:cNvSpPr txBox="1">
            <a:spLocks noChangeArrowheads="1"/>
          </p:cNvSpPr>
          <p:nvPr/>
        </p:nvSpPr>
        <p:spPr bwMode="auto">
          <a:xfrm>
            <a:off x="1524000" y="166688"/>
            <a:ext cx="5105400"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sz="4000" dirty="0">
                <a:solidFill>
                  <a:srgbClr val="CD0000"/>
                </a:solidFill>
                <a:latin typeface="+mj-lt"/>
              </a:rPr>
              <a:t>Heuristic search</a:t>
            </a:r>
          </a:p>
        </p:txBody>
      </p:sp>
      <p:pic>
        <p:nvPicPr>
          <p:cNvPr id="22067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314" y="3460751"/>
            <a:ext cx="4608513" cy="2168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028149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08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076" y="1214439"/>
            <a:ext cx="6087824" cy="41449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635073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2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1139" y="256882"/>
            <a:ext cx="4792661" cy="64487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152531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noFill/>
          <a:ln/>
        </p:spPr>
        <p:txBody>
          <a:bodyPr>
            <a:normAutofit/>
          </a:bodyPr>
          <a:lstStyle/>
          <a:p>
            <a:r>
              <a:rPr lang="en-US" sz="4000" dirty="0">
                <a:solidFill>
                  <a:srgbClr val="CD0000"/>
                </a:solidFill>
              </a:rPr>
              <a:t>Uniform Cost Search</a:t>
            </a:r>
          </a:p>
        </p:txBody>
      </p:sp>
      <p:sp>
        <p:nvSpPr>
          <p:cNvPr id="12291" name="Rectangle 3"/>
          <p:cNvSpPr>
            <a:spLocks noChangeArrowheads="1"/>
          </p:cNvSpPr>
          <p:nvPr/>
        </p:nvSpPr>
        <p:spPr bwMode="auto">
          <a:xfrm>
            <a:off x="2924175" y="2752726"/>
            <a:ext cx="6870700" cy="31099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dirty="0">
                <a:latin typeface="Times New Roman" panose="02020603050405020304" pitchFamily="18" charset="0"/>
              </a:rPr>
              <a:t>Initialize: Let Q = {S}</a:t>
            </a:r>
          </a:p>
          <a:p>
            <a:r>
              <a:rPr lang="en-US" dirty="0">
                <a:latin typeface="Times New Roman" panose="02020603050405020304" pitchFamily="18" charset="0"/>
              </a:rPr>
              <a:t>While Q is not empty</a:t>
            </a:r>
          </a:p>
          <a:p>
            <a:r>
              <a:rPr lang="en-US" dirty="0">
                <a:latin typeface="Times New Roman" panose="02020603050405020304" pitchFamily="18" charset="0"/>
              </a:rPr>
              <a:t>	pull Q1, the first element in Q</a:t>
            </a:r>
          </a:p>
          <a:p>
            <a:r>
              <a:rPr lang="en-US" dirty="0">
                <a:latin typeface="Times New Roman" panose="02020603050405020304" pitchFamily="18" charset="0"/>
              </a:rPr>
              <a:t>	if Q1 is a goal report(success) and quit</a:t>
            </a:r>
          </a:p>
          <a:p>
            <a:r>
              <a:rPr lang="en-US" dirty="0">
                <a:latin typeface="Times New Roman" panose="02020603050405020304" pitchFamily="18" charset="0"/>
              </a:rPr>
              <a:t>	else</a:t>
            </a:r>
          </a:p>
          <a:p>
            <a:r>
              <a:rPr lang="en-US" dirty="0">
                <a:latin typeface="Times New Roman" panose="02020603050405020304" pitchFamily="18" charset="0"/>
              </a:rPr>
              <a:t>		</a:t>
            </a:r>
            <a:r>
              <a:rPr lang="en-US" dirty="0" err="1">
                <a:latin typeface="Times New Roman" panose="02020603050405020304" pitchFamily="18" charset="0"/>
              </a:rPr>
              <a:t>child_nodes</a:t>
            </a:r>
            <a:r>
              <a:rPr lang="en-US" dirty="0">
                <a:latin typeface="Times New Roman" panose="02020603050405020304" pitchFamily="18" charset="0"/>
              </a:rPr>
              <a:t> = expand(Q1)</a:t>
            </a:r>
          </a:p>
          <a:p>
            <a:r>
              <a:rPr lang="en-US" dirty="0">
                <a:latin typeface="Times New Roman" panose="02020603050405020304" pitchFamily="18" charset="0"/>
              </a:rPr>
              <a:t>		&lt;eliminate </a:t>
            </a:r>
            <a:r>
              <a:rPr lang="en-US" dirty="0" err="1">
                <a:latin typeface="Times New Roman" panose="02020603050405020304" pitchFamily="18" charset="0"/>
              </a:rPr>
              <a:t>child_nodes</a:t>
            </a:r>
            <a:r>
              <a:rPr lang="en-US" dirty="0">
                <a:latin typeface="Times New Roman" panose="02020603050405020304" pitchFamily="18" charset="0"/>
              </a:rPr>
              <a:t> which represent loops&gt;</a:t>
            </a:r>
          </a:p>
          <a:p>
            <a:r>
              <a:rPr lang="en-US" dirty="0">
                <a:latin typeface="Times New Roman" panose="02020603050405020304" pitchFamily="18" charset="0"/>
              </a:rPr>
              <a:t>		put remaining </a:t>
            </a:r>
            <a:r>
              <a:rPr lang="en-US" dirty="0" err="1">
                <a:latin typeface="Times New Roman" panose="02020603050405020304" pitchFamily="18" charset="0"/>
              </a:rPr>
              <a:t>child_nodes</a:t>
            </a:r>
            <a:r>
              <a:rPr lang="en-US" dirty="0">
                <a:latin typeface="Times New Roman" panose="02020603050405020304" pitchFamily="18" charset="0"/>
              </a:rPr>
              <a:t> in Q</a:t>
            </a:r>
          </a:p>
          <a:p>
            <a:r>
              <a:rPr lang="en-US" dirty="0">
                <a:latin typeface="Times New Roman" panose="02020603050405020304" pitchFamily="18" charset="0"/>
              </a:rPr>
              <a:t>		sort Q according to path-cost to each node</a:t>
            </a:r>
          </a:p>
          <a:p>
            <a:r>
              <a:rPr lang="en-US" dirty="0">
                <a:latin typeface="Times New Roman" panose="02020603050405020304" pitchFamily="18" charset="0"/>
              </a:rPr>
              <a:t>	end </a:t>
            </a:r>
          </a:p>
          <a:p>
            <a:r>
              <a:rPr lang="en-US" dirty="0">
                <a:latin typeface="Times New Roman" panose="02020603050405020304" pitchFamily="18" charset="0"/>
              </a:rPr>
              <a:t>Continue</a:t>
            </a:r>
          </a:p>
        </p:txBody>
      </p:sp>
      <p:sp>
        <p:nvSpPr>
          <p:cNvPr id="12292" name="Rectangle 4"/>
          <p:cNvSpPr>
            <a:spLocks noChangeArrowheads="1"/>
          </p:cNvSpPr>
          <p:nvPr/>
        </p:nvSpPr>
        <p:spPr bwMode="auto">
          <a:xfrm>
            <a:off x="2020889" y="1489075"/>
            <a:ext cx="6121549" cy="10315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spcBef>
                <a:spcPct val="20000"/>
              </a:spcBef>
              <a:buFontTx/>
              <a:buChar char="•"/>
            </a:pPr>
            <a:r>
              <a:rPr lang="en-US" b="1" dirty="0"/>
              <a:t>Uniform Cost Search</a:t>
            </a:r>
            <a:endParaRPr lang="en-US" dirty="0"/>
          </a:p>
          <a:p>
            <a:pPr lvl="1">
              <a:spcBef>
                <a:spcPct val="20000"/>
              </a:spcBef>
              <a:buFontTx/>
              <a:buChar char="•"/>
            </a:pPr>
            <a:r>
              <a:rPr lang="en-US" dirty="0"/>
              <a:t>orders the nodes on the Q according to path cost from S</a:t>
            </a:r>
          </a:p>
          <a:p>
            <a:pPr lvl="1">
              <a:spcBef>
                <a:spcPct val="20000"/>
              </a:spcBef>
              <a:buFontTx/>
              <a:buChar char="•"/>
            </a:pPr>
            <a:r>
              <a:rPr lang="en-US" dirty="0"/>
              <a:t>always expands the node with minimum path cost from S</a:t>
            </a:r>
          </a:p>
        </p:txBody>
      </p:sp>
    </p:spTree>
    <p:extLst>
      <p:ext uri="{BB962C8B-B14F-4D97-AF65-F5344CB8AC3E}">
        <p14:creationId xmlns:p14="http://schemas.microsoft.com/office/powerpoint/2010/main" val="78522125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38137" y="185737"/>
            <a:ext cx="10515600" cy="1325563"/>
          </a:xfrm>
          <a:noFill/>
          <a:ln/>
        </p:spPr>
        <p:txBody>
          <a:bodyPr>
            <a:normAutofit/>
          </a:bodyPr>
          <a:lstStyle/>
          <a:p>
            <a:r>
              <a:rPr lang="en-US" sz="4000" dirty="0">
                <a:solidFill>
                  <a:srgbClr val="CD0000"/>
                </a:solidFill>
              </a:rPr>
              <a:t>Heuristics and Search</a:t>
            </a:r>
          </a:p>
        </p:txBody>
      </p:sp>
      <p:sp>
        <p:nvSpPr>
          <p:cNvPr id="20483" name="Rectangle 3"/>
          <p:cNvSpPr>
            <a:spLocks noGrp="1" noChangeArrowheads="1"/>
          </p:cNvSpPr>
          <p:nvPr>
            <p:ph type="body" idx="1"/>
          </p:nvPr>
        </p:nvSpPr>
        <p:spPr>
          <a:xfrm>
            <a:off x="838200" y="1511300"/>
            <a:ext cx="10515600" cy="4351338"/>
          </a:xfrm>
          <a:noFill/>
          <a:ln/>
        </p:spPr>
        <p:txBody>
          <a:bodyPr>
            <a:noAutofit/>
          </a:bodyPr>
          <a:lstStyle/>
          <a:p>
            <a:r>
              <a:rPr lang="en-US" dirty="0">
                <a:latin typeface="+mj-lt"/>
              </a:rPr>
              <a:t>in general </a:t>
            </a:r>
          </a:p>
          <a:p>
            <a:pPr lvl="1"/>
            <a:r>
              <a:rPr lang="en-US" sz="2800" dirty="0">
                <a:latin typeface="+mj-lt"/>
              </a:rPr>
              <a:t>a heuristic is a “rule-of-thumb” based on domain-dependent knowledge to help you solve a problem</a:t>
            </a:r>
            <a:br>
              <a:rPr lang="en-US" sz="2800" dirty="0">
                <a:latin typeface="+mj-lt"/>
              </a:rPr>
            </a:br>
            <a:endParaRPr lang="en-US" sz="2800" dirty="0">
              <a:latin typeface="+mj-lt"/>
            </a:endParaRPr>
          </a:p>
          <a:p>
            <a:r>
              <a:rPr lang="en-US" dirty="0">
                <a:latin typeface="+mj-lt"/>
              </a:rPr>
              <a:t>in search</a:t>
            </a:r>
          </a:p>
          <a:p>
            <a:pPr lvl="1"/>
            <a:r>
              <a:rPr lang="en-US" sz="2800" dirty="0">
                <a:latin typeface="+mj-lt"/>
              </a:rPr>
              <a:t>one uses a heuristic function of a state where   </a:t>
            </a:r>
            <a:br>
              <a:rPr lang="en-US" sz="2800" dirty="0">
                <a:latin typeface="+mj-lt"/>
              </a:rPr>
            </a:br>
            <a:r>
              <a:rPr lang="en-US" sz="2800" dirty="0">
                <a:latin typeface="+mj-lt"/>
              </a:rPr>
              <a:t>            </a:t>
            </a:r>
            <a:r>
              <a:rPr lang="en-US" sz="2800" b="1" dirty="0">
                <a:latin typeface="+mj-lt"/>
              </a:rPr>
              <a:t>h(node) = estimated cost of cheapest path</a:t>
            </a:r>
            <a:br>
              <a:rPr lang="en-US" sz="2800" b="1" dirty="0">
                <a:latin typeface="+mj-lt"/>
              </a:rPr>
            </a:br>
            <a:r>
              <a:rPr lang="en-US" sz="2800" b="1" dirty="0">
                <a:latin typeface="+mj-lt"/>
              </a:rPr>
              <a:t>  			 from the state for that node to a goal state G</a:t>
            </a:r>
          </a:p>
          <a:p>
            <a:pPr lvl="2"/>
            <a:r>
              <a:rPr lang="en-US" sz="2800" b="1" dirty="0">
                <a:latin typeface="+mj-lt"/>
              </a:rPr>
              <a:t> </a:t>
            </a:r>
            <a:r>
              <a:rPr lang="en-US" sz="2800" dirty="0">
                <a:latin typeface="+mj-lt"/>
              </a:rPr>
              <a:t>h(G) = 0</a:t>
            </a:r>
          </a:p>
          <a:p>
            <a:pPr lvl="2"/>
            <a:r>
              <a:rPr lang="en-US" sz="2800" dirty="0">
                <a:latin typeface="+mj-lt"/>
              </a:rPr>
              <a:t> h(other nodes) </a:t>
            </a:r>
            <a:r>
              <a:rPr lang="en-US" sz="2800" dirty="0">
                <a:latin typeface="+mj-lt"/>
                <a:sym typeface="Symbol" panose="05050102010706020507" pitchFamily="18" charset="2"/>
              </a:rPr>
              <a:t></a:t>
            </a:r>
            <a:r>
              <a:rPr lang="en-US" sz="2800" dirty="0">
                <a:latin typeface="+mj-lt"/>
              </a:rPr>
              <a:t> 0</a:t>
            </a:r>
          </a:p>
          <a:p>
            <a:pPr lvl="2"/>
            <a:r>
              <a:rPr lang="en-US" sz="2800" dirty="0">
                <a:latin typeface="+mj-lt"/>
              </a:rPr>
              <a:t>(note: we will assume all individual node-to-node costs are &gt; 0)</a:t>
            </a:r>
            <a:br>
              <a:rPr lang="en-US" sz="2800" dirty="0">
                <a:latin typeface="+mj-lt"/>
              </a:rPr>
            </a:br>
            <a:endParaRPr lang="en-US" sz="2800" dirty="0">
              <a:latin typeface="+mj-lt"/>
            </a:endParaRPr>
          </a:p>
        </p:txBody>
      </p:sp>
    </p:spTree>
    <p:extLst>
      <p:ext uri="{BB962C8B-B14F-4D97-AF65-F5344CB8AC3E}">
        <p14:creationId xmlns:p14="http://schemas.microsoft.com/office/powerpoint/2010/main" val="13720871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normAutofit/>
          </a:bodyPr>
          <a:lstStyle/>
          <a:p>
            <a:pPr eaLnBrk="1" hangingPunct="1"/>
            <a:r>
              <a:rPr lang="en-US" altLang="en-US" sz="4000" dirty="0" smtClean="0">
                <a:solidFill>
                  <a:srgbClr val="CD0000"/>
                </a:solidFill>
                <a:ea typeface="ＭＳ Ｐゴシック" panose="020B0600070205080204" pitchFamily="34" charset="-128"/>
              </a:rPr>
              <a:t>Learning from Data</a:t>
            </a:r>
          </a:p>
        </p:txBody>
      </p:sp>
      <p:sp>
        <p:nvSpPr>
          <p:cNvPr id="25602" name="Rectangle 3"/>
          <p:cNvSpPr>
            <a:spLocks noGrp="1" noChangeArrowheads="1"/>
          </p:cNvSpPr>
          <p:nvPr>
            <p:ph type="body" idx="1"/>
          </p:nvPr>
        </p:nvSpPr>
        <p:spPr>
          <a:xfrm>
            <a:off x="1309687" y="1839912"/>
            <a:ext cx="9348788" cy="5018088"/>
          </a:xfrm>
        </p:spPr>
        <p:txBody>
          <a:bodyPr/>
          <a:lstStyle/>
          <a:p>
            <a:pPr eaLnBrk="1" hangingPunct="1"/>
            <a:r>
              <a:rPr lang="en-US" altLang="en-US" b="1" dirty="0" smtClean="0">
                <a:latin typeface="+mj-lt"/>
                <a:ea typeface="ＭＳ Ｐゴシック" panose="020B0600070205080204" pitchFamily="34" charset="-128"/>
              </a:rPr>
              <a:t>Supervised Learning: </a:t>
            </a:r>
            <a:r>
              <a:rPr lang="en-US" altLang="en-US" dirty="0" smtClean="0">
                <a:latin typeface="+mj-lt"/>
                <a:ea typeface="ＭＳ Ｐゴシック" panose="020B0600070205080204" pitchFamily="34" charset="-128"/>
              </a:rPr>
              <a:t>each example has a label (discrete or continuous)</a:t>
            </a:r>
          </a:p>
          <a:p>
            <a:pPr eaLnBrk="1" hangingPunct="1"/>
            <a:r>
              <a:rPr lang="en-US" altLang="en-US" b="1" dirty="0" smtClean="0">
                <a:latin typeface="+mj-lt"/>
                <a:ea typeface="ＭＳ Ｐゴシック" panose="020B0600070205080204" pitchFamily="34" charset="-128"/>
              </a:rPr>
              <a:t>Reinforcement Learning</a:t>
            </a:r>
            <a:r>
              <a:rPr lang="en-US" altLang="en-US" dirty="0" smtClean="0">
                <a:latin typeface="+mj-lt"/>
                <a:ea typeface="ＭＳ Ｐゴシック" panose="020B0600070205080204" pitchFamily="34" charset="-128"/>
              </a:rPr>
              <a:t>: feedback after a sequence of actions/decisions</a:t>
            </a:r>
          </a:p>
          <a:p>
            <a:pPr eaLnBrk="1" hangingPunct="1"/>
            <a:r>
              <a:rPr lang="en-US" altLang="en-US" b="1" dirty="0" smtClean="0">
                <a:latin typeface="+mj-lt"/>
                <a:ea typeface="ＭＳ Ｐゴシック" panose="020B0600070205080204" pitchFamily="34" charset="-128"/>
              </a:rPr>
              <a:t>Unsupervised Learning: </a:t>
            </a:r>
            <a:r>
              <a:rPr lang="en-US" altLang="en-US" dirty="0" smtClean="0">
                <a:latin typeface="+mj-lt"/>
                <a:ea typeface="ＭＳ Ｐゴシック" panose="020B0600070205080204" pitchFamily="34" charset="-128"/>
              </a:rPr>
              <a:t>no feedback, goal is to group data into similar groups</a:t>
            </a:r>
          </a:p>
        </p:txBody>
      </p:sp>
    </p:spTree>
    <p:extLst>
      <p:ext uri="{BB962C8B-B14F-4D97-AF65-F5344CB8AC3E}">
        <p14:creationId xmlns:p14="http://schemas.microsoft.com/office/powerpoint/2010/main" val="140622034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a:xfrm>
            <a:off x="566737" y="250825"/>
            <a:ext cx="10515600" cy="1325563"/>
          </a:xfrm>
        </p:spPr>
        <p:txBody>
          <a:bodyPr>
            <a:normAutofit/>
          </a:bodyPr>
          <a:lstStyle/>
          <a:p>
            <a:r>
              <a:rPr lang="en-US" sz="4000" dirty="0">
                <a:solidFill>
                  <a:srgbClr val="CD0000"/>
                </a:solidFill>
              </a:rPr>
              <a:t>A(*) Algorithm</a:t>
            </a:r>
          </a:p>
        </p:txBody>
      </p:sp>
      <p:sp>
        <p:nvSpPr>
          <p:cNvPr id="224259" name="Rectangle 3"/>
          <p:cNvSpPr>
            <a:spLocks noGrp="1" noChangeArrowheads="1"/>
          </p:cNvSpPr>
          <p:nvPr>
            <p:ph type="body" idx="1"/>
          </p:nvPr>
        </p:nvSpPr>
        <p:spPr/>
        <p:txBody>
          <a:bodyPr/>
          <a:lstStyle/>
          <a:p>
            <a:pPr>
              <a:lnSpc>
                <a:spcPct val="90000"/>
              </a:lnSpc>
            </a:pPr>
            <a:r>
              <a:rPr lang="en-US" sz="2400" dirty="0">
                <a:latin typeface="+mj-lt"/>
              </a:rPr>
              <a:t>Goal: Find shortest path</a:t>
            </a:r>
          </a:p>
          <a:p>
            <a:pPr>
              <a:lnSpc>
                <a:spcPct val="90000"/>
              </a:lnSpc>
            </a:pPr>
            <a:r>
              <a:rPr lang="en-US" sz="2400" dirty="0">
                <a:latin typeface="+mj-lt"/>
              </a:rPr>
              <a:t>Prerequisites</a:t>
            </a:r>
          </a:p>
          <a:p>
            <a:pPr lvl="1">
              <a:lnSpc>
                <a:spcPct val="90000"/>
              </a:lnSpc>
            </a:pPr>
            <a:r>
              <a:rPr lang="en-US" sz="2000" dirty="0">
                <a:latin typeface="+mj-lt"/>
              </a:rPr>
              <a:t>Graph</a:t>
            </a:r>
          </a:p>
          <a:p>
            <a:pPr lvl="1">
              <a:lnSpc>
                <a:spcPct val="90000"/>
              </a:lnSpc>
            </a:pPr>
            <a:r>
              <a:rPr lang="en-US" sz="2000" dirty="0">
                <a:latin typeface="+mj-lt"/>
              </a:rPr>
              <a:t>Method to estimate distance between points (heuristic)</a:t>
            </a:r>
          </a:p>
          <a:p>
            <a:pPr>
              <a:lnSpc>
                <a:spcPct val="90000"/>
              </a:lnSpc>
            </a:pPr>
            <a:r>
              <a:rPr lang="en-US" sz="2400" dirty="0">
                <a:latin typeface="+mj-lt"/>
              </a:rPr>
              <a:t>Basic Method</a:t>
            </a:r>
          </a:p>
          <a:p>
            <a:pPr lvl="1">
              <a:lnSpc>
                <a:spcPct val="90000"/>
              </a:lnSpc>
            </a:pPr>
            <a:r>
              <a:rPr lang="en-US" sz="2000" dirty="0">
                <a:latin typeface="+mj-lt"/>
              </a:rPr>
              <a:t>Try all paths?</a:t>
            </a:r>
          </a:p>
          <a:p>
            <a:pPr lvl="2">
              <a:lnSpc>
                <a:spcPct val="90000"/>
              </a:lnSpc>
            </a:pPr>
            <a:r>
              <a:rPr lang="en-US" sz="1800" dirty="0">
                <a:latin typeface="+mj-lt"/>
              </a:rPr>
              <a:t>Takes time</a:t>
            </a:r>
          </a:p>
          <a:p>
            <a:pPr lvl="1">
              <a:lnSpc>
                <a:spcPct val="90000"/>
              </a:lnSpc>
            </a:pPr>
            <a:r>
              <a:rPr lang="en-US" sz="2000" dirty="0">
                <a:latin typeface="+mj-lt"/>
              </a:rPr>
              <a:t>Orient search towards target</a:t>
            </a:r>
          </a:p>
          <a:p>
            <a:pPr lvl="2">
              <a:lnSpc>
                <a:spcPct val="90000"/>
              </a:lnSpc>
            </a:pPr>
            <a:r>
              <a:rPr lang="en-US" sz="1800" dirty="0">
                <a:latin typeface="+mj-lt"/>
              </a:rPr>
              <a:t>Minimizes areas of the map to be examined</a:t>
            </a:r>
          </a:p>
          <a:p>
            <a:pPr lvl="2">
              <a:lnSpc>
                <a:spcPct val="90000"/>
              </a:lnSpc>
            </a:pPr>
            <a:r>
              <a:rPr lang="en-US" sz="1800" dirty="0">
                <a:latin typeface="+mj-lt"/>
              </a:rPr>
              <a:t>Uses heuristics that indicate the estimated cost of getting to the destination</a:t>
            </a:r>
          </a:p>
          <a:p>
            <a:pPr lvl="2">
              <a:lnSpc>
                <a:spcPct val="90000"/>
              </a:lnSpc>
            </a:pPr>
            <a:r>
              <a:rPr lang="en-US" sz="1800" dirty="0">
                <a:latin typeface="+mj-lt"/>
              </a:rPr>
              <a:t>Main advantage</a:t>
            </a:r>
          </a:p>
        </p:txBody>
      </p:sp>
    </p:spTree>
    <p:extLst>
      <p:ext uri="{BB962C8B-B14F-4D97-AF65-F5344CB8AC3E}">
        <p14:creationId xmlns:p14="http://schemas.microsoft.com/office/powerpoint/2010/main" val="2601392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normAutofit/>
          </a:bodyPr>
          <a:lstStyle/>
          <a:p>
            <a:r>
              <a:rPr lang="en-US" sz="4000" dirty="0">
                <a:solidFill>
                  <a:srgbClr val="CD0000"/>
                </a:solidFill>
              </a:rPr>
              <a:t>A(*) Algorithm</a:t>
            </a:r>
          </a:p>
        </p:txBody>
      </p:sp>
      <p:sp>
        <p:nvSpPr>
          <p:cNvPr id="226307" name="Rectangle 3"/>
          <p:cNvSpPr>
            <a:spLocks noGrp="1" noChangeArrowheads="1"/>
          </p:cNvSpPr>
          <p:nvPr>
            <p:ph type="body" idx="1"/>
          </p:nvPr>
        </p:nvSpPr>
        <p:spPr/>
        <p:txBody>
          <a:bodyPr/>
          <a:lstStyle/>
          <a:p>
            <a:pPr>
              <a:lnSpc>
                <a:spcPct val="80000"/>
              </a:lnSpc>
            </a:pPr>
            <a:r>
              <a:rPr lang="en-US" sz="2400" dirty="0">
                <a:latin typeface="+mj-lt"/>
              </a:rPr>
              <a:t>Algorithm</a:t>
            </a:r>
          </a:p>
          <a:p>
            <a:pPr lvl="1">
              <a:lnSpc>
                <a:spcPct val="80000"/>
              </a:lnSpc>
            </a:pPr>
            <a:r>
              <a:rPr lang="en-US" sz="2000" dirty="0">
                <a:latin typeface="+mj-lt"/>
              </a:rPr>
              <a:t>Open list</a:t>
            </a:r>
          </a:p>
          <a:p>
            <a:pPr lvl="2">
              <a:lnSpc>
                <a:spcPct val="80000"/>
              </a:lnSpc>
            </a:pPr>
            <a:r>
              <a:rPr lang="en-US" sz="1800" dirty="0">
                <a:latin typeface="+mj-lt"/>
              </a:rPr>
              <a:t>Nodes that need to be considered as possible starts for further extensions of the path</a:t>
            </a:r>
          </a:p>
          <a:p>
            <a:pPr lvl="1">
              <a:lnSpc>
                <a:spcPct val="80000"/>
              </a:lnSpc>
            </a:pPr>
            <a:r>
              <a:rPr lang="en-US" sz="2000" dirty="0">
                <a:latin typeface="+mj-lt"/>
              </a:rPr>
              <a:t>Closed list</a:t>
            </a:r>
          </a:p>
          <a:p>
            <a:pPr lvl="2">
              <a:lnSpc>
                <a:spcPct val="80000"/>
              </a:lnSpc>
            </a:pPr>
            <a:r>
              <a:rPr lang="en-US" sz="1800" dirty="0">
                <a:latin typeface="+mj-lt"/>
              </a:rPr>
              <a:t>Nodes that have had all their neighbors added to the open list</a:t>
            </a:r>
          </a:p>
          <a:p>
            <a:pPr lvl="1">
              <a:lnSpc>
                <a:spcPct val="80000"/>
              </a:lnSpc>
            </a:pPr>
            <a:r>
              <a:rPr lang="en-US" sz="2000" dirty="0">
                <a:latin typeface="+mj-lt"/>
              </a:rPr>
              <a:t>G score</a:t>
            </a:r>
          </a:p>
          <a:p>
            <a:pPr lvl="2">
              <a:lnSpc>
                <a:spcPct val="80000"/>
              </a:lnSpc>
            </a:pPr>
            <a:r>
              <a:rPr lang="en-US" sz="1800" dirty="0">
                <a:latin typeface="+mj-lt"/>
              </a:rPr>
              <a:t>Contains the length or weight of the path from the current node to the start node</a:t>
            </a:r>
          </a:p>
          <a:p>
            <a:pPr lvl="2">
              <a:lnSpc>
                <a:spcPct val="80000"/>
              </a:lnSpc>
            </a:pPr>
            <a:r>
              <a:rPr lang="en-US" sz="1800" dirty="0">
                <a:latin typeface="+mj-lt"/>
              </a:rPr>
              <a:t>Low lengths are better</a:t>
            </a:r>
          </a:p>
          <a:p>
            <a:pPr lvl="2">
              <a:lnSpc>
                <a:spcPct val="80000"/>
              </a:lnSpc>
            </a:pPr>
            <a:r>
              <a:rPr lang="en-US" sz="1800" dirty="0">
                <a:latin typeface="+mj-lt"/>
              </a:rPr>
              <a:t>Every node has a G score</a:t>
            </a:r>
          </a:p>
          <a:p>
            <a:pPr lvl="1">
              <a:lnSpc>
                <a:spcPct val="80000"/>
              </a:lnSpc>
            </a:pPr>
            <a:r>
              <a:rPr lang="en-US" sz="2000" dirty="0">
                <a:latin typeface="+mj-lt"/>
              </a:rPr>
              <a:t>H score</a:t>
            </a:r>
          </a:p>
          <a:p>
            <a:pPr lvl="2">
              <a:lnSpc>
                <a:spcPct val="80000"/>
              </a:lnSpc>
            </a:pPr>
            <a:r>
              <a:rPr lang="en-US" sz="1800" dirty="0">
                <a:latin typeface="+mj-lt"/>
              </a:rPr>
              <a:t>Heuristic</a:t>
            </a:r>
          </a:p>
          <a:p>
            <a:pPr lvl="2">
              <a:lnSpc>
                <a:spcPct val="80000"/>
              </a:lnSpc>
            </a:pPr>
            <a:r>
              <a:rPr lang="en-US" sz="1800" dirty="0">
                <a:latin typeface="+mj-lt"/>
              </a:rPr>
              <a:t>Resembles G score except it represents an estimate of the distance from the current node to the endpoint</a:t>
            </a:r>
          </a:p>
          <a:p>
            <a:pPr lvl="2">
              <a:lnSpc>
                <a:spcPct val="80000"/>
              </a:lnSpc>
            </a:pPr>
            <a:r>
              <a:rPr lang="en-US" sz="1800" dirty="0">
                <a:latin typeface="+mj-lt"/>
              </a:rPr>
              <a:t>To find shortest path, this score must underestimate the distance</a:t>
            </a:r>
          </a:p>
        </p:txBody>
      </p:sp>
    </p:spTree>
    <p:extLst>
      <p:ext uri="{BB962C8B-B14F-4D97-AF65-F5344CB8AC3E}">
        <p14:creationId xmlns:p14="http://schemas.microsoft.com/office/powerpoint/2010/main" val="1008060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523875" y="379412"/>
            <a:ext cx="10515600" cy="1325563"/>
          </a:xfrm>
          <a:noFill/>
          <a:ln/>
        </p:spPr>
        <p:txBody>
          <a:bodyPr>
            <a:normAutofit/>
          </a:bodyPr>
          <a:lstStyle/>
          <a:p>
            <a:r>
              <a:rPr lang="en-US" sz="4000" dirty="0">
                <a:solidFill>
                  <a:srgbClr val="CD0000"/>
                </a:solidFill>
              </a:rPr>
              <a:t>The A* Algorithm</a:t>
            </a:r>
          </a:p>
        </p:txBody>
      </p:sp>
      <p:sp>
        <p:nvSpPr>
          <p:cNvPr id="29699" name="Rectangle 3"/>
          <p:cNvSpPr>
            <a:spLocks noGrp="1" noChangeArrowheads="1"/>
          </p:cNvSpPr>
          <p:nvPr>
            <p:ph type="body" idx="1"/>
          </p:nvPr>
        </p:nvSpPr>
        <p:spPr>
          <a:noFill/>
          <a:ln/>
        </p:spPr>
        <p:txBody>
          <a:bodyPr>
            <a:normAutofit fontScale="92500" lnSpcReduction="20000"/>
          </a:bodyPr>
          <a:lstStyle/>
          <a:p>
            <a:r>
              <a:rPr lang="en-US" dirty="0">
                <a:latin typeface="+mj-lt"/>
              </a:rPr>
              <a:t>A heuristic h is admissible if </a:t>
            </a:r>
          </a:p>
          <a:p>
            <a:pPr lvl="1"/>
            <a:r>
              <a:rPr lang="en-US" dirty="0">
                <a:latin typeface="+mj-lt"/>
              </a:rPr>
              <a:t>it for any node n it does NOT overestimate the true path cost from n to the nearest goal.</a:t>
            </a:r>
          </a:p>
          <a:p>
            <a:endParaRPr lang="en-US" dirty="0">
              <a:latin typeface="+mj-lt"/>
            </a:endParaRPr>
          </a:p>
          <a:p>
            <a:r>
              <a:rPr lang="en-US" dirty="0">
                <a:latin typeface="+mj-lt"/>
              </a:rPr>
              <a:t>The A* search is a search algorithm orders the nodes on the Q according to f(n)=g(n)+h(n), where h(n) is an admissible heuristic</a:t>
            </a:r>
          </a:p>
          <a:p>
            <a:pPr lvl="1"/>
            <a:r>
              <a:rPr lang="en-US" dirty="0">
                <a:latin typeface="+mj-lt"/>
              </a:rPr>
              <a:t>i.e., it sorts nodes on Q according to an admissible heuristic h*</a:t>
            </a:r>
          </a:p>
          <a:p>
            <a:pPr lvl="1"/>
            <a:r>
              <a:rPr lang="en-US" dirty="0">
                <a:latin typeface="+mj-lt"/>
              </a:rPr>
              <a:t>It is like uniform-cost, </a:t>
            </a:r>
          </a:p>
          <a:p>
            <a:pPr lvl="2"/>
            <a:r>
              <a:rPr lang="en-US" dirty="0">
                <a:latin typeface="+mj-lt"/>
              </a:rPr>
              <a:t>but uses </a:t>
            </a:r>
            <a:r>
              <a:rPr lang="en-US" dirty="0" err="1">
                <a:latin typeface="+mj-lt"/>
              </a:rPr>
              <a:t>fcost</a:t>
            </a:r>
            <a:r>
              <a:rPr lang="en-US" dirty="0">
                <a:latin typeface="+mj-lt"/>
              </a:rPr>
              <a:t>(node) = path-cost(S to node) + h(node)</a:t>
            </a:r>
          </a:p>
          <a:p>
            <a:pPr lvl="2"/>
            <a:r>
              <a:rPr lang="en-US" dirty="0">
                <a:latin typeface="+mj-lt"/>
              </a:rPr>
              <a:t>rather than just path cost(S to node)</a:t>
            </a:r>
            <a:br>
              <a:rPr lang="en-US" dirty="0">
                <a:latin typeface="+mj-lt"/>
              </a:rPr>
            </a:br>
            <a:endParaRPr lang="en-US" dirty="0">
              <a:latin typeface="+mj-lt"/>
            </a:endParaRPr>
          </a:p>
          <a:p>
            <a:pPr lvl="1"/>
            <a:r>
              <a:rPr lang="en-US" dirty="0">
                <a:latin typeface="+mj-lt"/>
              </a:rPr>
              <a:t>note that uniform cost search can be viewed as A* search where h(n) equals 0 for all n (the latter heuristic equal to 0 for every node is clearly admissible! Why?)</a:t>
            </a:r>
            <a:br>
              <a:rPr lang="en-US" dirty="0">
                <a:latin typeface="+mj-lt"/>
              </a:rPr>
            </a:br>
            <a:r>
              <a:rPr lang="en-US" dirty="0"/>
              <a:t/>
            </a:r>
            <a:br>
              <a:rPr lang="en-US" dirty="0"/>
            </a:br>
            <a:endParaRPr lang="en-US" dirty="0"/>
          </a:p>
        </p:txBody>
      </p:sp>
    </p:spTree>
    <p:extLst>
      <p:ext uri="{BB962C8B-B14F-4D97-AF65-F5344CB8AC3E}">
        <p14:creationId xmlns:p14="http://schemas.microsoft.com/office/powerpoint/2010/main" val="34969406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noFill/>
          <a:ln/>
        </p:spPr>
        <p:txBody>
          <a:bodyPr>
            <a:normAutofit/>
          </a:bodyPr>
          <a:lstStyle/>
          <a:p>
            <a:r>
              <a:rPr lang="en-US" sz="4000" dirty="0">
                <a:solidFill>
                  <a:srgbClr val="CD0000"/>
                </a:solidFill>
              </a:rPr>
              <a:t>Pseudo-code for the A* Search Algorithm</a:t>
            </a:r>
          </a:p>
        </p:txBody>
      </p:sp>
      <p:sp>
        <p:nvSpPr>
          <p:cNvPr id="30723" name="Rectangle 3"/>
          <p:cNvSpPr>
            <a:spLocks noChangeArrowheads="1"/>
          </p:cNvSpPr>
          <p:nvPr/>
        </p:nvSpPr>
        <p:spPr bwMode="auto">
          <a:xfrm>
            <a:off x="2806700" y="1816100"/>
            <a:ext cx="7848600" cy="5029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sz="1800" dirty="0"/>
              <a:t>Initialize: Let Q = {S}</a:t>
            </a:r>
          </a:p>
          <a:p>
            <a:r>
              <a:rPr lang="en-US" sz="1800" dirty="0"/>
              <a:t>While Q is not empty</a:t>
            </a:r>
          </a:p>
          <a:p>
            <a:r>
              <a:rPr lang="en-US" sz="1800" dirty="0"/>
              <a:t>	pull Q1, the first element in Q</a:t>
            </a:r>
          </a:p>
          <a:p>
            <a:r>
              <a:rPr lang="en-US" sz="1800" dirty="0"/>
              <a:t>	if Q1 is a goal report(success) and quit</a:t>
            </a:r>
          </a:p>
          <a:p>
            <a:r>
              <a:rPr lang="en-US" sz="1800" dirty="0"/>
              <a:t>	else</a:t>
            </a:r>
          </a:p>
          <a:p>
            <a:r>
              <a:rPr lang="en-US" sz="1800" dirty="0"/>
              <a:t>		</a:t>
            </a:r>
            <a:r>
              <a:rPr lang="en-US" sz="1800" dirty="0" err="1"/>
              <a:t>child_nodes</a:t>
            </a:r>
            <a:r>
              <a:rPr lang="en-US" sz="1800" dirty="0"/>
              <a:t> = expand(Q1)</a:t>
            </a:r>
          </a:p>
          <a:p>
            <a:r>
              <a:rPr lang="en-US" sz="1800" dirty="0"/>
              <a:t>		&lt;eliminate </a:t>
            </a:r>
            <a:r>
              <a:rPr lang="en-US" sz="1800" dirty="0" err="1"/>
              <a:t>child_nodes</a:t>
            </a:r>
            <a:r>
              <a:rPr lang="en-US" sz="1800" dirty="0"/>
              <a:t> which represent loops&gt;</a:t>
            </a:r>
          </a:p>
          <a:p>
            <a:r>
              <a:rPr lang="en-US" sz="1800" dirty="0"/>
              <a:t>		put remaining </a:t>
            </a:r>
            <a:r>
              <a:rPr lang="en-US" sz="1800" dirty="0" err="1"/>
              <a:t>child_nodes</a:t>
            </a:r>
            <a:r>
              <a:rPr lang="en-US" sz="1800" dirty="0"/>
              <a:t> in Q</a:t>
            </a:r>
          </a:p>
          <a:p>
            <a:r>
              <a:rPr lang="en-US" sz="1800" dirty="0"/>
              <a:t>		sort Q according to </a:t>
            </a:r>
            <a:r>
              <a:rPr lang="en-US" sz="1800" dirty="0" err="1"/>
              <a:t>ucost</a:t>
            </a:r>
            <a:r>
              <a:rPr lang="en-US" sz="1800" dirty="0"/>
              <a:t> = </a:t>
            </a:r>
            <a:r>
              <a:rPr lang="en-US" sz="1800" dirty="0" err="1"/>
              <a:t>pathcost</a:t>
            </a:r>
            <a:r>
              <a:rPr lang="en-US" sz="1800" dirty="0"/>
              <a:t>(S to node) + h*(node)</a:t>
            </a:r>
          </a:p>
          <a:p>
            <a:r>
              <a:rPr lang="en-US" sz="1800" dirty="0"/>
              <a:t>	end </a:t>
            </a:r>
          </a:p>
          <a:p>
            <a:r>
              <a:rPr lang="en-US" sz="1800" dirty="0"/>
              <a:t>Continue</a:t>
            </a:r>
          </a:p>
        </p:txBody>
      </p:sp>
      <p:sp>
        <p:nvSpPr>
          <p:cNvPr id="30724" name="Rectangle 4"/>
          <p:cNvSpPr>
            <a:spLocks noChangeArrowheads="1"/>
          </p:cNvSpPr>
          <p:nvPr/>
        </p:nvSpPr>
        <p:spPr bwMode="auto">
          <a:xfrm>
            <a:off x="2370139" y="5527675"/>
            <a:ext cx="244475" cy="363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 </a:t>
            </a:r>
          </a:p>
        </p:txBody>
      </p:sp>
    </p:spTree>
    <p:extLst>
      <p:ext uri="{BB962C8B-B14F-4D97-AF65-F5344CB8AC3E}">
        <p14:creationId xmlns:p14="http://schemas.microsoft.com/office/powerpoint/2010/main" val="140170088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026"/>
          <p:cNvSpPr>
            <a:spLocks noGrp="1" noChangeArrowheads="1"/>
          </p:cNvSpPr>
          <p:nvPr>
            <p:ph type="title"/>
          </p:nvPr>
        </p:nvSpPr>
        <p:spPr>
          <a:noFill/>
          <a:ln/>
        </p:spPr>
        <p:txBody>
          <a:bodyPr>
            <a:normAutofit/>
          </a:bodyPr>
          <a:lstStyle/>
          <a:p>
            <a:r>
              <a:rPr lang="en-US" sz="4000" dirty="0">
                <a:solidFill>
                  <a:srgbClr val="CD0000"/>
                </a:solidFill>
              </a:rPr>
              <a:t>Example of A* Algorithm in action</a:t>
            </a:r>
          </a:p>
        </p:txBody>
      </p:sp>
      <p:sp>
        <p:nvSpPr>
          <p:cNvPr id="33795" name="Oval 1027"/>
          <p:cNvSpPr>
            <a:spLocks noChangeArrowheads="1"/>
          </p:cNvSpPr>
          <p:nvPr/>
        </p:nvSpPr>
        <p:spPr bwMode="auto">
          <a:xfrm>
            <a:off x="6353175" y="1222375"/>
            <a:ext cx="520700" cy="4445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796" name="Rectangle 1028"/>
          <p:cNvSpPr>
            <a:spLocks noChangeArrowheads="1"/>
          </p:cNvSpPr>
          <p:nvPr/>
        </p:nvSpPr>
        <p:spPr bwMode="auto">
          <a:xfrm>
            <a:off x="6453189" y="1233488"/>
            <a:ext cx="354265"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400">
                <a:latin typeface="Times New Roman" panose="02020603050405020304" pitchFamily="18" charset="0"/>
              </a:rPr>
              <a:t>S</a:t>
            </a:r>
          </a:p>
        </p:txBody>
      </p:sp>
      <p:sp>
        <p:nvSpPr>
          <p:cNvPr id="33797" name="Line 1029"/>
          <p:cNvSpPr>
            <a:spLocks noChangeShapeType="1"/>
          </p:cNvSpPr>
          <p:nvPr/>
        </p:nvSpPr>
        <p:spPr bwMode="auto">
          <a:xfrm flipH="1">
            <a:off x="5272088" y="1550988"/>
            <a:ext cx="1092200" cy="2222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798" name="Line 1030"/>
          <p:cNvSpPr>
            <a:spLocks noChangeShapeType="1"/>
          </p:cNvSpPr>
          <p:nvPr/>
        </p:nvSpPr>
        <p:spPr bwMode="auto">
          <a:xfrm>
            <a:off x="6875464" y="1506538"/>
            <a:ext cx="1214437" cy="20796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799" name="Oval 1031"/>
          <p:cNvSpPr>
            <a:spLocks noChangeArrowheads="1"/>
          </p:cNvSpPr>
          <p:nvPr/>
        </p:nvSpPr>
        <p:spPr bwMode="auto">
          <a:xfrm>
            <a:off x="4914900" y="1770063"/>
            <a:ext cx="520700" cy="4445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00" name="Oval 1032"/>
          <p:cNvSpPr>
            <a:spLocks noChangeArrowheads="1"/>
          </p:cNvSpPr>
          <p:nvPr/>
        </p:nvSpPr>
        <p:spPr bwMode="auto">
          <a:xfrm>
            <a:off x="7959725" y="1704975"/>
            <a:ext cx="520700" cy="4445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01" name="Rectangle 1033"/>
          <p:cNvSpPr>
            <a:spLocks noChangeArrowheads="1"/>
          </p:cNvSpPr>
          <p:nvPr/>
        </p:nvSpPr>
        <p:spPr bwMode="auto">
          <a:xfrm>
            <a:off x="5026026" y="1781175"/>
            <a:ext cx="405561"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400">
                <a:latin typeface="Times New Roman" panose="02020603050405020304" pitchFamily="18" charset="0"/>
              </a:rPr>
              <a:t>A</a:t>
            </a:r>
          </a:p>
        </p:txBody>
      </p:sp>
      <p:sp>
        <p:nvSpPr>
          <p:cNvPr id="33802" name="Rectangle 1034"/>
          <p:cNvSpPr>
            <a:spLocks noChangeArrowheads="1"/>
          </p:cNvSpPr>
          <p:nvPr/>
        </p:nvSpPr>
        <p:spPr bwMode="auto">
          <a:xfrm>
            <a:off x="8034339" y="1722438"/>
            <a:ext cx="405561"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400">
                <a:latin typeface="Times New Roman" panose="02020603050405020304" pitchFamily="18" charset="0"/>
              </a:rPr>
              <a:t>D</a:t>
            </a:r>
          </a:p>
        </p:txBody>
      </p:sp>
      <p:sp>
        <p:nvSpPr>
          <p:cNvPr id="33803" name="Line 1035"/>
          <p:cNvSpPr>
            <a:spLocks noChangeShapeType="1"/>
          </p:cNvSpPr>
          <p:nvPr/>
        </p:nvSpPr>
        <p:spPr bwMode="auto">
          <a:xfrm flipH="1">
            <a:off x="3833813" y="2024063"/>
            <a:ext cx="1092200" cy="2222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04" name="Oval 1036"/>
          <p:cNvSpPr>
            <a:spLocks noChangeArrowheads="1"/>
          </p:cNvSpPr>
          <p:nvPr/>
        </p:nvSpPr>
        <p:spPr bwMode="auto">
          <a:xfrm>
            <a:off x="3476625" y="2243138"/>
            <a:ext cx="520700" cy="4445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05" name="Rectangle 1037"/>
          <p:cNvSpPr>
            <a:spLocks noChangeArrowheads="1"/>
          </p:cNvSpPr>
          <p:nvPr/>
        </p:nvSpPr>
        <p:spPr bwMode="auto">
          <a:xfrm>
            <a:off x="3587750" y="2254250"/>
            <a:ext cx="387928"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400">
                <a:latin typeface="Times New Roman" panose="02020603050405020304" pitchFamily="18" charset="0"/>
              </a:rPr>
              <a:t>B</a:t>
            </a:r>
          </a:p>
        </p:txBody>
      </p:sp>
      <p:sp>
        <p:nvSpPr>
          <p:cNvPr id="33806" name="Line 1038"/>
          <p:cNvSpPr>
            <a:spLocks noChangeShapeType="1"/>
          </p:cNvSpPr>
          <p:nvPr/>
        </p:nvSpPr>
        <p:spPr bwMode="auto">
          <a:xfrm>
            <a:off x="5451475" y="2024063"/>
            <a:ext cx="1214438" cy="20796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07" name="Oval 1039"/>
          <p:cNvSpPr>
            <a:spLocks noChangeArrowheads="1"/>
          </p:cNvSpPr>
          <p:nvPr/>
        </p:nvSpPr>
        <p:spPr bwMode="auto">
          <a:xfrm>
            <a:off x="6535738" y="2222500"/>
            <a:ext cx="520700" cy="4445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08" name="Rectangle 1040"/>
          <p:cNvSpPr>
            <a:spLocks noChangeArrowheads="1"/>
          </p:cNvSpPr>
          <p:nvPr/>
        </p:nvSpPr>
        <p:spPr bwMode="auto">
          <a:xfrm>
            <a:off x="6610351" y="2239963"/>
            <a:ext cx="405561"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400">
                <a:latin typeface="Times New Roman" panose="02020603050405020304" pitchFamily="18" charset="0"/>
              </a:rPr>
              <a:t>D</a:t>
            </a:r>
          </a:p>
        </p:txBody>
      </p:sp>
      <p:sp>
        <p:nvSpPr>
          <p:cNvPr id="33809" name="Line 1041"/>
          <p:cNvSpPr>
            <a:spLocks noChangeShapeType="1"/>
          </p:cNvSpPr>
          <p:nvPr/>
        </p:nvSpPr>
        <p:spPr bwMode="auto">
          <a:xfrm flipH="1">
            <a:off x="2790825" y="2571751"/>
            <a:ext cx="725488" cy="631825"/>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10" name="Oval 1042"/>
          <p:cNvSpPr>
            <a:spLocks noChangeArrowheads="1"/>
          </p:cNvSpPr>
          <p:nvPr/>
        </p:nvSpPr>
        <p:spPr bwMode="auto">
          <a:xfrm>
            <a:off x="2563813" y="3227388"/>
            <a:ext cx="520700" cy="4445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11" name="Rectangle 1043"/>
          <p:cNvSpPr>
            <a:spLocks noChangeArrowheads="1"/>
          </p:cNvSpPr>
          <p:nvPr/>
        </p:nvSpPr>
        <p:spPr bwMode="auto">
          <a:xfrm>
            <a:off x="2674938" y="3238500"/>
            <a:ext cx="387928"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400">
                <a:latin typeface="Times New Roman" panose="02020603050405020304" pitchFamily="18" charset="0"/>
              </a:rPr>
              <a:t>C</a:t>
            </a:r>
          </a:p>
        </p:txBody>
      </p:sp>
      <p:sp>
        <p:nvSpPr>
          <p:cNvPr id="33812" name="Oval 1044"/>
          <p:cNvSpPr>
            <a:spLocks noChangeArrowheads="1"/>
          </p:cNvSpPr>
          <p:nvPr/>
        </p:nvSpPr>
        <p:spPr bwMode="auto">
          <a:xfrm>
            <a:off x="3941763" y="3219450"/>
            <a:ext cx="520700" cy="4445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13" name="Rectangle 1045"/>
          <p:cNvSpPr>
            <a:spLocks noChangeArrowheads="1"/>
          </p:cNvSpPr>
          <p:nvPr/>
        </p:nvSpPr>
        <p:spPr bwMode="auto">
          <a:xfrm>
            <a:off x="4052889" y="3230563"/>
            <a:ext cx="370295"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400">
                <a:latin typeface="Times New Roman" panose="02020603050405020304" pitchFamily="18" charset="0"/>
              </a:rPr>
              <a:t>E</a:t>
            </a:r>
          </a:p>
        </p:txBody>
      </p:sp>
      <p:sp>
        <p:nvSpPr>
          <p:cNvPr id="33814" name="Line 1046"/>
          <p:cNvSpPr>
            <a:spLocks noChangeShapeType="1"/>
          </p:cNvSpPr>
          <p:nvPr/>
        </p:nvSpPr>
        <p:spPr bwMode="auto">
          <a:xfrm>
            <a:off x="3883025" y="2674939"/>
            <a:ext cx="236538" cy="528637"/>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15" name="Line 1047"/>
          <p:cNvSpPr>
            <a:spLocks noChangeShapeType="1"/>
          </p:cNvSpPr>
          <p:nvPr/>
        </p:nvSpPr>
        <p:spPr bwMode="auto">
          <a:xfrm>
            <a:off x="2797175" y="3668713"/>
            <a:ext cx="0" cy="6286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16" name="Line 1048"/>
          <p:cNvSpPr>
            <a:spLocks noChangeShapeType="1"/>
          </p:cNvSpPr>
          <p:nvPr/>
        </p:nvSpPr>
        <p:spPr bwMode="auto">
          <a:xfrm>
            <a:off x="6934200" y="2660651"/>
            <a:ext cx="395288" cy="688975"/>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17" name="Oval 1049"/>
          <p:cNvSpPr>
            <a:spLocks noChangeArrowheads="1"/>
          </p:cNvSpPr>
          <p:nvPr/>
        </p:nvSpPr>
        <p:spPr bwMode="auto">
          <a:xfrm>
            <a:off x="7086600" y="3343275"/>
            <a:ext cx="520700" cy="4445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18" name="Rectangle 1050"/>
          <p:cNvSpPr>
            <a:spLocks noChangeArrowheads="1"/>
          </p:cNvSpPr>
          <p:nvPr/>
        </p:nvSpPr>
        <p:spPr bwMode="auto">
          <a:xfrm>
            <a:off x="7197726" y="3354388"/>
            <a:ext cx="370295"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400">
                <a:latin typeface="Times New Roman" panose="02020603050405020304" pitchFamily="18" charset="0"/>
              </a:rPr>
              <a:t>E</a:t>
            </a:r>
          </a:p>
        </p:txBody>
      </p:sp>
      <p:sp>
        <p:nvSpPr>
          <p:cNvPr id="33819" name="Oval 1051"/>
          <p:cNvSpPr>
            <a:spLocks noChangeArrowheads="1"/>
          </p:cNvSpPr>
          <p:nvPr/>
        </p:nvSpPr>
        <p:spPr bwMode="auto">
          <a:xfrm>
            <a:off x="6049963" y="4392613"/>
            <a:ext cx="520700" cy="4445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20" name="Rectangle 1052"/>
          <p:cNvSpPr>
            <a:spLocks noChangeArrowheads="1"/>
          </p:cNvSpPr>
          <p:nvPr/>
        </p:nvSpPr>
        <p:spPr bwMode="auto">
          <a:xfrm>
            <a:off x="6161088" y="4403725"/>
            <a:ext cx="387928"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400">
                <a:latin typeface="Times New Roman" panose="02020603050405020304" pitchFamily="18" charset="0"/>
              </a:rPr>
              <a:t>B</a:t>
            </a:r>
          </a:p>
        </p:txBody>
      </p:sp>
      <p:sp>
        <p:nvSpPr>
          <p:cNvPr id="33821" name="Oval 1053"/>
          <p:cNvSpPr>
            <a:spLocks noChangeArrowheads="1"/>
          </p:cNvSpPr>
          <p:nvPr/>
        </p:nvSpPr>
        <p:spPr bwMode="auto">
          <a:xfrm>
            <a:off x="7807325" y="4413250"/>
            <a:ext cx="520700" cy="4445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22" name="Rectangle 1054"/>
          <p:cNvSpPr>
            <a:spLocks noChangeArrowheads="1"/>
          </p:cNvSpPr>
          <p:nvPr/>
        </p:nvSpPr>
        <p:spPr bwMode="auto">
          <a:xfrm>
            <a:off x="7904164" y="4394200"/>
            <a:ext cx="354265"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400">
                <a:latin typeface="Times New Roman" panose="02020603050405020304" pitchFamily="18" charset="0"/>
              </a:rPr>
              <a:t>F</a:t>
            </a:r>
          </a:p>
        </p:txBody>
      </p:sp>
      <p:sp>
        <p:nvSpPr>
          <p:cNvPr id="33823" name="Oval 1055"/>
          <p:cNvSpPr>
            <a:spLocks noChangeArrowheads="1"/>
          </p:cNvSpPr>
          <p:nvPr/>
        </p:nvSpPr>
        <p:spPr bwMode="auto">
          <a:xfrm>
            <a:off x="8383588" y="5568950"/>
            <a:ext cx="520700" cy="444500"/>
          </a:xfrm>
          <a:prstGeom prst="ellipse">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24" name="Rectangle 1056"/>
          <p:cNvSpPr>
            <a:spLocks noChangeArrowheads="1"/>
          </p:cNvSpPr>
          <p:nvPr/>
        </p:nvSpPr>
        <p:spPr bwMode="auto">
          <a:xfrm>
            <a:off x="8435976" y="5580063"/>
            <a:ext cx="405561"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400">
                <a:latin typeface="Times New Roman" panose="02020603050405020304" pitchFamily="18" charset="0"/>
              </a:rPr>
              <a:t>G</a:t>
            </a:r>
          </a:p>
        </p:txBody>
      </p:sp>
      <p:sp>
        <p:nvSpPr>
          <p:cNvPr id="33825" name="Line 1057"/>
          <p:cNvSpPr>
            <a:spLocks noChangeShapeType="1"/>
          </p:cNvSpPr>
          <p:nvPr/>
        </p:nvSpPr>
        <p:spPr bwMode="auto">
          <a:xfrm>
            <a:off x="7524750" y="3760789"/>
            <a:ext cx="395288" cy="688975"/>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26" name="Line 1058"/>
          <p:cNvSpPr>
            <a:spLocks noChangeShapeType="1"/>
          </p:cNvSpPr>
          <p:nvPr/>
        </p:nvSpPr>
        <p:spPr bwMode="auto">
          <a:xfrm flipV="1">
            <a:off x="6518276" y="3743325"/>
            <a:ext cx="650875" cy="7493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27" name="Line 1059"/>
          <p:cNvSpPr>
            <a:spLocks noChangeShapeType="1"/>
          </p:cNvSpPr>
          <p:nvPr/>
        </p:nvSpPr>
        <p:spPr bwMode="auto">
          <a:xfrm>
            <a:off x="8174039" y="4860926"/>
            <a:ext cx="395287" cy="688975"/>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28" name="Rectangle 1060"/>
          <p:cNvSpPr>
            <a:spLocks noChangeArrowheads="1"/>
          </p:cNvSpPr>
          <p:nvPr/>
        </p:nvSpPr>
        <p:spPr bwMode="auto">
          <a:xfrm>
            <a:off x="3317875" y="1468439"/>
            <a:ext cx="1564532"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2 +10.4 = 12..4</a:t>
            </a:r>
          </a:p>
        </p:txBody>
      </p:sp>
      <p:sp>
        <p:nvSpPr>
          <p:cNvPr id="33829" name="Rectangle 1061"/>
          <p:cNvSpPr>
            <a:spLocks noChangeArrowheads="1"/>
          </p:cNvSpPr>
          <p:nvPr/>
        </p:nvSpPr>
        <p:spPr bwMode="auto">
          <a:xfrm>
            <a:off x="7699375" y="1309689"/>
            <a:ext cx="1442704"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5 + 8.9 = 13.9</a:t>
            </a:r>
          </a:p>
        </p:txBody>
      </p:sp>
      <p:sp>
        <p:nvSpPr>
          <p:cNvPr id="33830" name="Rectangle 1062"/>
          <p:cNvSpPr>
            <a:spLocks noChangeArrowheads="1"/>
          </p:cNvSpPr>
          <p:nvPr/>
        </p:nvSpPr>
        <p:spPr bwMode="auto">
          <a:xfrm>
            <a:off x="2224089" y="2024064"/>
            <a:ext cx="1325685"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3 + 6.7 = 9.7</a:t>
            </a:r>
          </a:p>
        </p:txBody>
      </p:sp>
      <p:sp>
        <p:nvSpPr>
          <p:cNvPr id="33831" name="Rectangle 1063"/>
          <p:cNvSpPr>
            <a:spLocks noChangeArrowheads="1"/>
          </p:cNvSpPr>
          <p:nvPr/>
        </p:nvSpPr>
        <p:spPr bwMode="auto">
          <a:xfrm>
            <a:off x="1582739" y="2884489"/>
            <a:ext cx="1093249"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7 + 4 = 11</a:t>
            </a:r>
          </a:p>
        </p:txBody>
      </p:sp>
      <p:sp>
        <p:nvSpPr>
          <p:cNvPr id="33832" name="Rectangle 1064"/>
          <p:cNvSpPr>
            <a:spLocks noChangeArrowheads="1"/>
          </p:cNvSpPr>
          <p:nvPr/>
        </p:nvSpPr>
        <p:spPr bwMode="auto">
          <a:xfrm>
            <a:off x="4240213" y="2943226"/>
            <a:ext cx="1442704"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8 + 6.9 = 14.9</a:t>
            </a:r>
          </a:p>
        </p:txBody>
      </p:sp>
      <p:sp>
        <p:nvSpPr>
          <p:cNvPr id="33833" name="Rectangle 1065"/>
          <p:cNvSpPr>
            <a:spLocks noChangeArrowheads="1"/>
          </p:cNvSpPr>
          <p:nvPr/>
        </p:nvSpPr>
        <p:spPr bwMode="auto">
          <a:xfrm>
            <a:off x="7056438" y="2257426"/>
            <a:ext cx="1442704"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4 + 8.9 = 12.9</a:t>
            </a:r>
          </a:p>
        </p:txBody>
      </p:sp>
      <p:sp>
        <p:nvSpPr>
          <p:cNvPr id="33834" name="Rectangle 1066"/>
          <p:cNvSpPr>
            <a:spLocks noChangeArrowheads="1"/>
          </p:cNvSpPr>
          <p:nvPr/>
        </p:nvSpPr>
        <p:spPr bwMode="auto">
          <a:xfrm>
            <a:off x="7743825" y="3221039"/>
            <a:ext cx="1442704"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6 + 6.9 = 12.9</a:t>
            </a:r>
          </a:p>
        </p:txBody>
      </p:sp>
      <p:sp>
        <p:nvSpPr>
          <p:cNvPr id="33835" name="Rectangle 1067"/>
          <p:cNvSpPr>
            <a:spLocks noChangeArrowheads="1"/>
          </p:cNvSpPr>
          <p:nvPr/>
        </p:nvSpPr>
        <p:spPr bwMode="auto">
          <a:xfrm>
            <a:off x="5114926" y="4856164"/>
            <a:ext cx="1559723"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11 + 6.7 = 17.7</a:t>
            </a:r>
          </a:p>
        </p:txBody>
      </p:sp>
      <p:sp>
        <p:nvSpPr>
          <p:cNvPr id="33836" name="Rectangle 1068"/>
          <p:cNvSpPr>
            <a:spLocks noChangeArrowheads="1"/>
          </p:cNvSpPr>
          <p:nvPr/>
        </p:nvSpPr>
        <p:spPr bwMode="auto">
          <a:xfrm>
            <a:off x="8399463" y="4433889"/>
            <a:ext cx="1384996"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10 + 3.0 = 13</a:t>
            </a:r>
          </a:p>
        </p:txBody>
      </p:sp>
      <p:sp>
        <p:nvSpPr>
          <p:cNvPr id="33837" name="Rectangle 1069"/>
          <p:cNvSpPr>
            <a:spLocks noChangeArrowheads="1"/>
          </p:cNvSpPr>
          <p:nvPr/>
        </p:nvSpPr>
        <p:spPr bwMode="auto">
          <a:xfrm>
            <a:off x="8196264" y="5995989"/>
            <a:ext cx="1210269"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13 + 0 = 13</a:t>
            </a:r>
          </a:p>
        </p:txBody>
      </p:sp>
      <p:sp>
        <p:nvSpPr>
          <p:cNvPr id="33838" name="Rectangle 1070"/>
          <p:cNvSpPr>
            <a:spLocks noChangeArrowheads="1"/>
          </p:cNvSpPr>
          <p:nvPr/>
        </p:nvSpPr>
        <p:spPr bwMode="auto">
          <a:xfrm>
            <a:off x="2414588" y="4316414"/>
            <a:ext cx="1082028"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Dead End</a:t>
            </a:r>
          </a:p>
        </p:txBody>
      </p:sp>
    </p:spTree>
    <p:extLst>
      <p:ext uri="{BB962C8B-B14F-4D97-AF65-F5344CB8AC3E}">
        <p14:creationId xmlns:p14="http://schemas.microsoft.com/office/powerpoint/2010/main" val="368658966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noFill/>
          <a:ln/>
        </p:spPr>
        <p:txBody>
          <a:bodyPr>
            <a:normAutofit/>
          </a:bodyPr>
          <a:lstStyle/>
          <a:p>
            <a:r>
              <a:rPr lang="en-US" sz="4000" dirty="0">
                <a:solidFill>
                  <a:srgbClr val="CD0000"/>
                </a:solidFill>
              </a:rPr>
              <a:t>Comments on heuristic estimation</a:t>
            </a:r>
          </a:p>
        </p:txBody>
      </p:sp>
      <p:sp>
        <p:nvSpPr>
          <p:cNvPr id="27651" name="Rectangle 3"/>
          <p:cNvSpPr>
            <a:spLocks noGrp="1" noChangeArrowheads="1"/>
          </p:cNvSpPr>
          <p:nvPr>
            <p:ph type="body" idx="1"/>
          </p:nvPr>
        </p:nvSpPr>
        <p:spPr>
          <a:noFill/>
          <a:ln/>
        </p:spPr>
        <p:txBody>
          <a:bodyPr>
            <a:normAutofit fontScale="77500" lnSpcReduction="20000"/>
          </a:bodyPr>
          <a:lstStyle/>
          <a:p>
            <a:r>
              <a:rPr lang="en-US" dirty="0">
                <a:latin typeface="+mj-lt"/>
              </a:rPr>
              <a:t>The estimate of the distance is called a heuristic</a:t>
            </a:r>
          </a:p>
          <a:p>
            <a:pPr lvl="1"/>
            <a:r>
              <a:rPr lang="en-US" dirty="0">
                <a:latin typeface="+mj-lt"/>
              </a:rPr>
              <a:t>typically it comes from domain knowledge</a:t>
            </a:r>
          </a:p>
          <a:p>
            <a:pPr lvl="1"/>
            <a:r>
              <a:rPr lang="en-US" dirty="0">
                <a:latin typeface="+mj-lt"/>
              </a:rPr>
              <a:t>e.g., the straight-line distance between 2 points</a:t>
            </a:r>
            <a:br>
              <a:rPr lang="en-US" dirty="0">
                <a:latin typeface="+mj-lt"/>
              </a:rPr>
            </a:br>
            <a:endParaRPr lang="en-US" dirty="0">
              <a:latin typeface="+mj-lt"/>
            </a:endParaRPr>
          </a:p>
          <a:p>
            <a:r>
              <a:rPr lang="en-US" b="0" dirty="0">
                <a:latin typeface="+mj-lt"/>
              </a:rPr>
              <a:t>If the heuristic never overestimates, then the search procedure using this heuristic is </a:t>
            </a:r>
            <a:r>
              <a:rPr lang="en-US" dirty="0">
                <a:latin typeface="+mj-lt"/>
              </a:rPr>
              <a:t>“admissible”, i.e.,</a:t>
            </a:r>
          </a:p>
          <a:p>
            <a:pPr lvl="3"/>
            <a:r>
              <a:rPr lang="en-US" dirty="0">
                <a:latin typeface="+mj-lt"/>
              </a:rPr>
              <a:t>  </a:t>
            </a:r>
            <a:r>
              <a:rPr lang="en-US" b="1" dirty="0">
                <a:latin typeface="+mj-lt"/>
              </a:rPr>
              <a:t>h*(N) is less than or equal to </a:t>
            </a:r>
            <a:r>
              <a:rPr lang="en-US" b="1" dirty="0" err="1">
                <a:latin typeface="+mj-lt"/>
              </a:rPr>
              <a:t>realcost</a:t>
            </a:r>
            <a:r>
              <a:rPr lang="en-US" b="1" dirty="0">
                <a:latin typeface="+mj-lt"/>
              </a:rPr>
              <a:t>(N to G)</a:t>
            </a:r>
            <a:r>
              <a:rPr lang="en-US" dirty="0">
                <a:latin typeface="+mj-lt"/>
              </a:rPr>
              <a:t/>
            </a:r>
            <a:br>
              <a:rPr lang="en-US" dirty="0">
                <a:latin typeface="+mj-lt"/>
              </a:rPr>
            </a:br>
            <a:endParaRPr lang="en-US" dirty="0">
              <a:latin typeface="+mj-lt"/>
            </a:endParaRPr>
          </a:p>
          <a:p>
            <a:r>
              <a:rPr lang="en-US" dirty="0">
                <a:latin typeface="+mj-lt"/>
              </a:rPr>
              <a:t>A* is a search with admissible heuristic is optimal </a:t>
            </a:r>
          </a:p>
          <a:p>
            <a:pPr lvl="1"/>
            <a:r>
              <a:rPr lang="en-US" dirty="0">
                <a:latin typeface="+mj-lt"/>
              </a:rPr>
              <a:t>i.e., if one uses an admissible heuristic to order the search one is guaranteed to find the optimal solution</a:t>
            </a:r>
          </a:p>
          <a:p>
            <a:pPr lvl="1"/>
            <a:endParaRPr lang="en-US" dirty="0">
              <a:latin typeface="+mj-lt"/>
            </a:endParaRPr>
          </a:p>
          <a:p>
            <a:r>
              <a:rPr lang="en-US" b="0" dirty="0">
                <a:latin typeface="+mj-lt"/>
              </a:rPr>
              <a:t>The closer the heuristic is to the real (unknown) path cost, the more effective it will be, </a:t>
            </a:r>
            <a:r>
              <a:rPr lang="en-US" b="0" dirty="0" err="1">
                <a:latin typeface="+mj-lt"/>
              </a:rPr>
              <a:t>ie</a:t>
            </a:r>
            <a:r>
              <a:rPr lang="en-US" b="0" dirty="0">
                <a:latin typeface="+mj-lt"/>
              </a:rPr>
              <a:t> if h1(n) and h2(n) are two admissible heuristics and h1(n)</a:t>
            </a:r>
            <a:r>
              <a:rPr lang="en-US" b="0" dirty="0">
                <a:latin typeface="+mj-lt"/>
                <a:sym typeface="Symbol" panose="05050102010706020507" pitchFamily="18" charset="2"/>
              </a:rPr>
              <a:t>h2(n) for any node n then A* search with h2(n) will in general expand fewer nodes than A* search with h1(n) </a:t>
            </a:r>
            <a:r>
              <a:rPr lang="en-US" b="0" dirty="0">
                <a:latin typeface="+mj-lt"/>
              </a:rPr>
              <a:t/>
            </a:r>
            <a:br>
              <a:rPr lang="en-US" b="0" dirty="0">
                <a:latin typeface="+mj-lt"/>
              </a:rPr>
            </a:br>
            <a:endParaRPr lang="en-US" b="0" dirty="0">
              <a:latin typeface="+mj-lt"/>
            </a:endParaRPr>
          </a:p>
        </p:txBody>
      </p:sp>
    </p:spTree>
    <p:extLst>
      <p:ext uri="{BB962C8B-B14F-4D97-AF65-F5344CB8AC3E}">
        <p14:creationId xmlns:p14="http://schemas.microsoft.com/office/powerpoint/2010/main" val="383281853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370351" y="152400"/>
            <a:ext cx="7772400" cy="1143000"/>
          </a:xfrm>
        </p:spPr>
        <p:txBody>
          <a:bodyPr>
            <a:normAutofit/>
          </a:bodyPr>
          <a:lstStyle/>
          <a:p>
            <a:r>
              <a:rPr lang="en-US" altLang="en-US" sz="4000" dirty="0">
                <a:solidFill>
                  <a:srgbClr val="CD0000"/>
                </a:solidFill>
              </a:rPr>
              <a:t>Properties of A*</a:t>
            </a:r>
          </a:p>
        </p:txBody>
      </p:sp>
      <p:sp>
        <p:nvSpPr>
          <p:cNvPr id="29699" name="Rectangle 3"/>
          <p:cNvSpPr>
            <a:spLocks noGrp="1" noChangeArrowheads="1"/>
          </p:cNvSpPr>
          <p:nvPr>
            <p:ph type="body" idx="1"/>
          </p:nvPr>
        </p:nvSpPr>
        <p:spPr>
          <a:xfrm>
            <a:off x="2133600" y="1295400"/>
            <a:ext cx="7772400" cy="2133600"/>
          </a:xfrm>
        </p:spPr>
        <p:txBody>
          <a:bodyPr/>
          <a:lstStyle/>
          <a:p>
            <a:r>
              <a:rPr lang="en-US" altLang="en-US" sz="2400" dirty="0">
                <a:latin typeface="+mj-lt"/>
              </a:rPr>
              <a:t>A* generates an optimal solution if h(n) is an admissible heuristic and the search space is a tree:</a:t>
            </a:r>
          </a:p>
          <a:p>
            <a:pPr lvl="1"/>
            <a:r>
              <a:rPr lang="en-US" altLang="en-US" dirty="0">
                <a:latin typeface="+mj-lt"/>
              </a:rPr>
              <a:t>h(n) is </a:t>
            </a:r>
            <a:r>
              <a:rPr lang="en-US" altLang="en-US" b="1" dirty="0">
                <a:latin typeface="+mj-lt"/>
              </a:rPr>
              <a:t>admissible</a:t>
            </a:r>
            <a:r>
              <a:rPr lang="en-US" altLang="en-US" dirty="0">
                <a:latin typeface="+mj-lt"/>
              </a:rPr>
              <a:t> if it never overestimates the cost to reach the destination node</a:t>
            </a:r>
          </a:p>
        </p:txBody>
      </p:sp>
      <p:sp>
        <p:nvSpPr>
          <p:cNvPr id="29700" name="Rectangle 4"/>
          <p:cNvSpPr>
            <a:spLocks noChangeArrowheads="1"/>
          </p:cNvSpPr>
          <p:nvPr/>
        </p:nvSpPr>
        <p:spPr bwMode="auto">
          <a:xfrm>
            <a:off x="2117725" y="3195404"/>
            <a:ext cx="7772400" cy="2133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fontAlgn="base">
              <a:spcBef>
                <a:spcPct val="20000"/>
              </a:spcBef>
              <a:spcAft>
                <a:spcPct val="0"/>
              </a:spcAft>
              <a:buChar char="»"/>
              <a:defRPr sz="2000">
                <a:solidFill>
                  <a:schemeClr val="tx1"/>
                </a:solidFill>
                <a:latin typeface="Times New Roman" panose="02020603050405020304" pitchFamily="18" charset="0"/>
              </a:defRPr>
            </a:lvl6pPr>
            <a:lvl7pPr marL="2971800" indent="-228600" fontAlgn="base">
              <a:spcBef>
                <a:spcPct val="20000"/>
              </a:spcBef>
              <a:spcAft>
                <a:spcPct val="0"/>
              </a:spcAft>
              <a:buChar char="»"/>
              <a:defRPr sz="2000">
                <a:solidFill>
                  <a:schemeClr val="tx1"/>
                </a:solidFill>
                <a:latin typeface="Times New Roman" panose="02020603050405020304" pitchFamily="18" charset="0"/>
              </a:defRPr>
            </a:lvl7pPr>
            <a:lvl8pPr marL="3429000" indent="-228600" fontAlgn="base">
              <a:spcBef>
                <a:spcPct val="20000"/>
              </a:spcBef>
              <a:spcAft>
                <a:spcPct val="0"/>
              </a:spcAft>
              <a:buChar char="»"/>
              <a:defRPr sz="2000">
                <a:solidFill>
                  <a:schemeClr val="tx1"/>
                </a:solidFill>
                <a:latin typeface="Times New Roman" panose="02020603050405020304" pitchFamily="18" charset="0"/>
              </a:defRPr>
            </a:lvl8pPr>
            <a:lvl9pPr marL="3886200" indent="-228600" fontAlgn="base">
              <a:spcBef>
                <a:spcPct val="20000"/>
              </a:spcBef>
              <a:spcAft>
                <a:spcPct val="0"/>
              </a:spcAft>
              <a:buChar char="»"/>
              <a:defRPr sz="2000">
                <a:solidFill>
                  <a:schemeClr val="tx1"/>
                </a:solidFill>
                <a:latin typeface="Times New Roman" panose="02020603050405020304" pitchFamily="18" charset="0"/>
              </a:defRPr>
            </a:lvl9pPr>
          </a:lstStyle>
          <a:p>
            <a:r>
              <a:rPr lang="en-US" altLang="en-US" sz="2400" dirty="0">
                <a:latin typeface="+mj-lt"/>
              </a:rPr>
              <a:t>A* generates an optimal solution if h(n) is a consistent heuristic and the search space is a graph:</a:t>
            </a:r>
          </a:p>
          <a:p>
            <a:pPr lvl="1"/>
            <a:r>
              <a:rPr lang="en-US" altLang="en-US" sz="2400" dirty="0">
                <a:latin typeface="+mj-lt"/>
              </a:rPr>
              <a:t>h(n) is </a:t>
            </a:r>
            <a:r>
              <a:rPr lang="en-US" altLang="en-US" sz="2400" b="1" dirty="0">
                <a:latin typeface="+mj-lt"/>
              </a:rPr>
              <a:t>consistent</a:t>
            </a:r>
            <a:r>
              <a:rPr lang="en-US" altLang="en-US" sz="2400" dirty="0">
                <a:latin typeface="+mj-lt"/>
              </a:rPr>
              <a:t> if for every node n and for every successor node n’ of n:</a:t>
            </a:r>
          </a:p>
          <a:p>
            <a:pPr lvl="1">
              <a:buFontTx/>
              <a:buNone/>
            </a:pPr>
            <a:r>
              <a:rPr lang="en-US" altLang="en-US" sz="2400" dirty="0">
                <a:latin typeface="+mj-lt"/>
              </a:rPr>
              <a:t>          h(n) </a:t>
            </a:r>
            <a:r>
              <a:rPr lang="en-US" altLang="en-US" sz="2400" dirty="0">
                <a:latin typeface="+mj-lt"/>
                <a:cs typeface="Times New Roman" panose="02020603050405020304" pitchFamily="18" charset="0"/>
              </a:rPr>
              <a:t>≤ c(</a:t>
            </a:r>
            <a:r>
              <a:rPr lang="en-US" altLang="en-US" sz="2400" dirty="0" err="1">
                <a:latin typeface="+mj-lt"/>
                <a:cs typeface="Times New Roman" panose="02020603050405020304" pitchFamily="18" charset="0"/>
              </a:rPr>
              <a:t>n,n</a:t>
            </a:r>
            <a:r>
              <a:rPr lang="en-US" altLang="en-US" sz="2400" dirty="0">
                <a:latin typeface="+mj-lt"/>
                <a:cs typeface="Times New Roman" panose="02020603050405020304" pitchFamily="18" charset="0"/>
              </a:rPr>
              <a:t>’) + h(n’)</a:t>
            </a:r>
          </a:p>
        </p:txBody>
      </p:sp>
      <p:sp>
        <p:nvSpPr>
          <p:cNvPr id="29711" name="Text Box 15"/>
          <p:cNvSpPr txBox="1">
            <a:spLocks noChangeArrowheads="1"/>
          </p:cNvSpPr>
          <p:nvPr/>
        </p:nvSpPr>
        <p:spPr bwMode="auto">
          <a:xfrm>
            <a:off x="2117725" y="5867401"/>
            <a:ext cx="5439502"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en-US"/>
              <a:t> If h(n) is consistent then h(n) is admissible</a:t>
            </a:r>
          </a:p>
          <a:p>
            <a:pPr>
              <a:buFontTx/>
              <a:buChar char="•"/>
            </a:pPr>
            <a:r>
              <a:rPr lang="en-US" altLang="en-US"/>
              <a:t>Frequently when h(n) is admissible, it is also consistent</a:t>
            </a:r>
          </a:p>
        </p:txBody>
      </p:sp>
    </p:spTree>
    <p:extLst>
      <p:ext uri="{BB962C8B-B14F-4D97-AF65-F5344CB8AC3E}">
        <p14:creationId xmlns:p14="http://schemas.microsoft.com/office/powerpoint/2010/main" val="34797212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p:bldP spid="2971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981199" y="228600"/>
            <a:ext cx="7772400" cy="1143000"/>
          </a:xfrm>
        </p:spPr>
        <p:txBody>
          <a:bodyPr>
            <a:normAutofit/>
          </a:bodyPr>
          <a:lstStyle/>
          <a:p>
            <a:r>
              <a:rPr lang="en-US" altLang="en-US" sz="4000" dirty="0">
                <a:solidFill>
                  <a:srgbClr val="CD0000"/>
                </a:solidFill>
              </a:rPr>
              <a:t>Admissible Heuristics</a:t>
            </a:r>
          </a:p>
        </p:txBody>
      </p:sp>
      <p:sp>
        <p:nvSpPr>
          <p:cNvPr id="38915" name="Rectangle 3"/>
          <p:cNvSpPr>
            <a:spLocks noGrp="1" noChangeArrowheads="1"/>
          </p:cNvSpPr>
          <p:nvPr>
            <p:ph type="body" idx="1"/>
          </p:nvPr>
        </p:nvSpPr>
        <p:spPr>
          <a:xfrm>
            <a:off x="1981199" y="1371600"/>
            <a:ext cx="7772400" cy="4876800"/>
          </a:xfrm>
        </p:spPr>
        <p:txBody>
          <a:bodyPr/>
          <a:lstStyle/>
          <a:p>
            <a:r>
              <a:rPr lang="en-US" altLang="en-US" sz="2400" dirty="0">
                <a:latin typeface="+mj-lt"/>
              </a:rPr>
              <a:t>A heuristic is admissible if it is too optimistic, estimating the cost to be smaller than it actually is.</a:t>
            </a:r>
          </a:p>
          <a:p>
            <a:endParaRPr lang="en-US" altLang="en-US" sz="2400" dirty="0">
              <a:latin typeface="+mj-lt"/>
            </a:endParaRPr>
          </a:p>
          <a:p>
            <a:r>
              <a:rPr lang="en-US" altLang="en-US" sz="2400" dirty="0">
                <a:latin typeface="+mj-lt"/>
              </a:rPr>
              <a:t>Example:</a:t>
            </a:r>
          </a:p>
        </p:txBody>
      </p:sp>
      <p:sp>
        <p:nvSpPr>
          <p:cNvPr id="38916" name="Text Box 4"/>
          <p:cNvSpPr txBox="1">
            <a:spLocks noChangeArrowheads="1"/>
          </p:cNvSpPr>
          <p:nvPr/>
        </p:nvSpPr>
        <p:spPr bwMode="auto">
          <a:xfrm>
            <a:off x="3184526" y="3165475"/>
            <a:ext cx="7026275" cy="17543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altLang="en-US"/>
              <a:t>In the road map domain, </a:t>
            </a:r>
          </a:p>
          <a:p>
            <a:endParaRPr lang="en-US" altLang="en-US"/>
          </a:p>
          <a:p>
            <a:r>
              <a:rPr lang="en-US" altLang="en-US"/>
              <a:t>    h(n) = “Euclidean distance to destination” </a:t>
            </a:r>
          </a:p>
          <a:p>
            <a:endParaRPr lang="en-US" altLang="en-US"/>
          </a:p>
          <a:p>
            <a:r>
              <a:rPr lang="en-US" altLang="en-US"/>
              <a:t>is admissible as normally cities are not connected by roads that make straight lines</a:t>
            </a:r>
          </a:p>
        </p:txBody>
      </p:sp>
    </p:spTree>
    <p:extLst>
      <p:ext uri="{BB962C8B-B14F-4D97-AF65-F5344CB8AC3E}">
        <p14:creationId xmlns:p14="http://schemas.microsoft.com/office/powerpoint/2010/main" val="24901633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8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p:bldP spid="38916" grpId="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1"/>
          </p:nvPr>
        </p:nvSpPr>
        <p:spPr/>
        <p:txBody>
          <a:bodyPr/>
          <a:lstStyle/>
          <a:p>
            <a:fld id="{0CBAE7C1-CE3B-45DE-8F72-6B45B30CE90C}" type="slidenum">
              <a:rPr lang="en-US"/>
              <a:pPr/>
              <a:t>98</a:t>
            </a:fld>
            <a:endParaRPr lang="en-US"/>
          </a:p>
        </p:txBody>
      </p:sp>
      <p:sp>
        <p:nvSpPr>
          <p:cNvPr id="113666" name="Rectangle 2"/>
          <p:cNvSpPr>
            <a:spLocks noGrp="1" noChangeArrowheads="1"/>
          </p:cNvSpPr>
          <p:nvPr>
            <p:ph type="title"/>
          </p:nvPr>
        </p:nvSpPr>
        <p:spPr>
          <a:xfrm>
            <a:off x="1714500" y="248444"/>
            <a:ext cx="8229600" cy="838200"/>
          </a:xfrm>
        </p:spPr>
        <p:txBody>
          <a:bodyPr>
            <a:normAutofit/>
          </a:bodyPr>
          <a:lstStyle/>
          <a:p>
            <a:r>
              <a:rPr lang="en-US" sz="3600" dirty="0">
                <a:solidFill>
                  <a:srgbClr val="CD0000"/>
                </a:solidFill>
              </a:rPr>
              <a:t>Metric Space</a:t>
            </a:r>
          </a:p>
        </p:txBody>
      </p:sp>
      <p:sp>
        <p:nvSpPr>
          <p:cNvPr id="113667" name="Rectangle 3"/>
          <p:cNvSpPr>
            <a:spLocks noGrp="1" noChangeArrowheads="1"/>
          </p:cNvSpPr>
          <p:nvPr>
            <p:ph type="body" idx="1"/>
          </p:nvPr>
        </p:nvSpPr>
        <p:spPr>
          <a:xfrm>
            <a:off x="1981200" y="1143000"/>
            <a:ext cx="8229600" cy="5410200"/>
          </a:xfrm>
        </p:spPr>
        <p:txBody>
          <a:bodyPr>
            <a:normAutofit/>
          </a:bodyPr>
          <a:lstStyle/>
          <a:p>
            <a:pPr>
              <a:lnSpc>
                <a:spcPct val="90000"/>
              </a:lnSpc>
            </a:pPr>
            <a:r>
              <a:rPr lang="en-US" dirty="0">
                <a:latin typeface="+mj-lt"/>
              </a:rPr>
              <a:t>A set of points </a:t>
            </a:r>
            <a:r>
              <a:rPr lang="en-US" dirty="0">
                <a:solidFill>
                  <a:srgbClr val="CD0000"/>
                </a:solidFill>
                <a:latin typeface="+mj-lt"/>
              </a:rPr>
              <a:t>X</a:t>
            </a:r>
          </a:p>
          <a:p>
            <a:pPr>
              <a:lnSpc>
                <a:spcPct val="90000"/>
              </a:lnSpc>
            </a:pPr>
            <a:r>
              <a:rPr lang="en-US" dirty="0">
                <a:latin typeface="+mj-lt"/>
              </a:rPr>
              <a:t>Distance function </a:t>
            </a:r>
            <a:r>
              <a:rPr lang="en-US" dirty="0">
                <a:solidFill>
                  <a:schemeClr val="tx2"/>
                </a:solidFill>
                <a:latin typeface="+mj-lt"/>
              </a:rPr>
              <a:t>d(</a:t>
            </a:r>
            <a:r>
              <a:rPr lang="en-US" dirty="0" err="1">
                <a:solidFill>
                  <a:schemeClr val="tx2"/>
                </a:solidFill>
                <a:latin typeface="+mj-lt"/>
              </a:rPr>
              <a:t>x,y</a:t>
            </a:r>
            <a:r>
              <a:rPr lang="en-US" dirty="0">
                <a:solidFill>
                  <a:schemeClr val="tx2"/>
                </a:solidFill>
                <a:latin typeface="+mj-lt"/>
              </a:rPr>
              <a:t>)</a:t>
            </a:r>
            <a:br>
              <a:rPr lang="en-US" dirty="0">
                <a:solidFill>
                  <a:schemeClr val="tx2"/>
                </a:solidFill>
                <a:latin typeface="+mj-lt"/>
              </a:rPr>
            </a:br>
            <a:r>
              <a:rPr lang="en-US" dirty="0">
                <a:solidFill>
                  <a:schemeClr val="tx2"/>
                </a:solidFill>
                <a:latin typeface="+mj-lt"/>
              </a:rPr>
              <a:t>d : X </a:t>
            </a:r>
            <a:r>
              <a:rPr lang="en-US" dirty="0">
                <a:solidFill>
                  <a:schemeClr val="tx2"/>
                </a:solidFill>
                <a:latin typeface="+mj-lt"/>
                <a:sym typeface="Symbol" panose="05050102010706020507" pitchFamily="18" charset="2"/>
              </a:rPr>
              <a:t>[0…)</a:t>
            </a:r>
          </a:p>
          <a:p>
            <a:pPr lvl="1">
              <a:lnSpc>
                <a:spcPct val="90000"/>
              </a:lnSpc>
            </a:pPr>
            <a:r>
              <a:rPr lang="en-US" sz="2800" dirty="0">
                <a:solidFill>
                  <a:srgbClr val="CD0000"/>
                </a:solidFill>
                <a:latin typeface="+mj-lt"/>
              </a:rPr>
              <a:t>d(</a:t>
            </a:r>
            <a:r>
              <a:rPr lang="en-US" sz="2800" dirty="0" err="1">
                <a:solidFill>
                  <a:srgbClr val="CD0000"/>
                </a:solidFill>
                <a:latin typeface="+mj-lt"/>
              </a:rPr>
              <a:t>x,y</a:t>
            </a:r>
            <a:r>
              <a:rPr lang="en-US" sz="2800" dirty="0">
                <a:solidFill>
                  <a:srgbClr val="CD0000"/>
                </a:solidFill>
                <a:latin typeface="+mj-lt"/>
              </a:rPr>
              <a:t>) = 0 </a:t>
            </a:r>
            <a:r>
              <a:rPr lang="en-US" sz="2800" dirty="0" err="1">
                <a:latin typeface="+mj-lt"/>
              </a:rPr>
              <a:t>iff</a:t>
            </a:r>
            <a:r>
              <a:rPr lang="en-US" sz="2800" dirty="0">
                <a:solidFill>
                  <a:schemeClr val="accent1"/>
                </a:solidFill>
                <a:latin typeface="+mj-lt"/>
              </a:rPr>
              <a:t> </a:t>
            </a:r>
            <a:r>
              <a:rPr lang="en-US" sz="2800" dirty="0">
                <a:solidFill>
                  <a:srgbClr val="CD0000"/>
                </a:solidFill>
                <a:latin typeface="+mj-lt"/>
              </a:rPr>
              <a:t>x=y</a:t>
            </a:r>
          </a:p>
          <a:p>
            <a:pPr lvl="1">
              <a:lnSpc>
                <a:spcPct val="90000"/>
              </a:lnSpc>
            </a:pPr>
            <a:r>
              <a:rPr lang="en-US" sz="2800" dirty="0">
                <a:solidFill>
                  <a:srgbClr val="CD0000"/>
                </a:solidFill>
                <a:latin typeface="+mj-lt"/>
              </a:rPr>
              <a:t>d(</a:t>
            </a:r>
            <a:r>
              <a:rPr lang="en-US" sz="2800" dirty="0" err="1">
                <a:solidFill>
                  <a:srgbClr val="CD0000"/>
                </a:solidFill>
                <a:latin typeface="+mj-lt"/>
              </a:rPr>
              <a:t>x,y</a:t>
            </a:r>
            <a:r>
              <a:rPr lang="en-US" sz="2800" dirty="0">
                <a:solidFill>
                  <a:srgbClr val="CD0000"/>
                </a:solidFill>
                <a:latin typeface="+mj-lt"/>
              </a:rPr>
              <a:t>) = d(</a:t>
            </a:r>
            <a:r>
              <a:rPr lang="en-US" sz="2800" dirty="0" err="1">
                <a:solidFill>
                  <a:srgbClr val="CD0000"/>
                </a:solidFill>
                <a:latin typeface="+mj-lt"/>
              </a:rPr>
              <a:t>y,x</a:t>
            </a:r>
            <a:r>
              <a:rPr lang="en-US" sz="2800" dirty="0">
                <a:solidFill>
                  <a:srgbClr val="CD0000"/>
                </a:solidFill>
                <a:latin typeface="+mj-lt"/>
              </a:rPr>
              <a:t>)                </a:t>
            </a:r>
            <a:r>
              <a:rPr lang="en-US" sz="2800" dirty="0">
                <a:solidFill>
                  <a:schemeClr val="tx2"/>
                </a:solidFill>
                <a:latin typeface="+mj-lt"/>
              </a:rPr>
              <a:t>Symmetric</a:t>
            </a:r>
          </a:p>
          <a:p>
            <a:pPr lvl="1">
              <a:lnSpc>
                <a:spcPct val="90000"/>
              </a:lnSpc>
            </a:pPr>
            <a:r>
              <a:rPr lang="en-US" sz="2800" dirty="0">
                <a:solidFill>
                  <a:srgbClr val="CD0000"/>
                </a:solidFill>
                <a:latin typeface="+mj-lt"/>
              </a:rPr>
              <a:t>d(</a:t>
            </a:r>
            <a:r>
              <a:rPr lang="en-US" sz="2800" dirty="0" err="1">
                <a:solidFill>
                  <a:srgbClr val="CD0000"/>
                </a:solidFill>
                <a:latin typeface="+mj-lt"/>
              </a:rPr>
              <a:t>x,z</a:t>
            </a:r>
            <a:r>
              <a:rPr lang="en-US" sz="2800" dirty="0">
                <a:solidFill>
                  <a:srgbClr val="CD0000"/>
                </a:solidFill>
                <a:latin typeface="+mj-lt"/>
              </a:rPr>
              <a:t>) ≤ d(</a:t>
            </a:r>
            <a:r>
              <a:rPr lang="en-US" sz="2800" dirty="0" err="1">
                <a:solidFill>
                  <a:srgbClr val="CD0000"/>
                </a:solidFill>
                <a:latin typeface="+mj-lt"/>
              </a:rPr>
              <a:t>x,y</a:t>
            </a:r>
            <a:r>
              <a:rPr lang="en-US" sz="2800" dirty="0">
                <a:solidFill>
                  <a:srgbClr val="CD0000"/>
                </a:solidFill>
                <a:latin typeface="+mj-lt"/>
              </a:rPr>
              <a:t>) + d(</a:t>
            </a:r>
            <a:r>
              <a:rPr lang="en-US" sz="2800" dirty="0" err="1">
                <a:solidFill>
                  <a:srgbClr val="CD0000"/>
                </a:solidFill>
                <a:latin typeface="+mj-lt"/>
              </a:rPr>
              <a:t>y,z</a:t>
            </a:r>
            <a:r>
              <a:rPr lang="en-US" sz="2800" dirty="0">
                <a:solidFill>
                  <a:srgbClr val="CD0000"/>
                </a:solidFill>
                <a:latin typeface="+mj-lt"/>
              </a:rPr>
              <a:t>)    </a:t>
            </a:r>
            <a:r>
              <a:rPr lang="en-US" sz="2800" dirty="0">
                <a:solidFill>
                  <a:schemeClr val="tx2"/>
                </a:solidFill>
                <a:latin typeface="+mj-lt"/>
              </a:rPr>
              <a:t>Triangle inequality</a:t>
            </a:r>
          </a:p>
          <a:p>
            <a:pPr lvl="1">
              <a:lnSpc>
                <a:spcPct val="90000"/>
              </a:lnSpc>
            </a:pPr>
            <a:endParaRPr lang="en-US" sz="2800" dirty="0">
              <a:solidFill>
                <a:schemeClr val="tx2"/>
              </a:solidFill>
              <a:latin typeface="+mj-lt"/>
            </a:endParaRPr>
          </a:p>
          <a:p>
            <a:pPr lvl="1">
              <a:lnSpc>
                <a:spcPct val="90000"/>
              </a:lnSpc>
            </a:pPr>
            <a:endParaRPr lang="en-US" sz="2800" dirty="0">
              <a:solidFill>
                <a:schemeClr val="tx2"/>
              </a:solidFill>
              <a:latin typeface="+mj-lt"/>
            </a:endParaRPr>
          </a:p>
          <a:p>
            <a:pPr lvl="1">
              <a:lnSpc>
                <a:spcPct val="90000"/>
              </a:lnSpc>
            </a:pPr>
            <a:endParaRPr lang="en-US" sz="2800" dirty="0">
              <a:solidFill>
                <a:schemeClr val="tx2"/>
              </a:solidFill>
              <a:latin typeface="+mj-lt"/>
            </a:endParaRPr>
          </a:p>
          <a:p>
            <a:pPr lvl="1">
              <a:lnSpc>
                <a:spcPct val="90000"/>
              </a:lnSpc>
            </a:pPr>
            <a:endParaRPr lang="en-US" sz="2800" dirty="0">
              <a:solidFill>
                <a:schemeClr val="tx2"/>
              </a:solidFill>
              <a:latin typeface="+mj-lt"/>
            </a:endParaRPr>
          </a:p>
          <a:p>
            <a:pPr>
              <a:lnSpc>
                <a:spcPct val="90000"/>
              </a:lnSpc>
            </a:pPr>
            <a:r>
              <a:rPr lang="en-US" dirty="0">
                <a:solidFill>
                  <a:schemeClr val="tx2"/>
                </a:solidFill>
                <a:latin typeface="+mj-lt"/>
              </a:rPr>
              <a:t>Metric space </a:t>
            </a:r>
            <a:r>
              <a:rPr lang="en-US" dirty="0">
                <a:solidFill>
                  <a:srgbClr val="CD0000"/>
                </a:solidFill>
                <a:latin typeface="+mj-lt"/>
              </a:rPr>
              <a:t>M(</a:t>
            </a:r>
            <a:r>
              <a:rPr lang="en-US" dirty="0" err="1">
                <a:solidFill>
                  <a:srgbClr val="CD0000"/>
                </a:solidFill>
                <a:latin typeface="+mj-lt"/>
              </a:rPr>
              <a:t>X,d</a:t>
            </a:r>
            <a:r>
              <a:rPr lang="en-US" dirty="0">
                <a:solidFill>
                  <a:srgbClr val="CD0000"/>
                </a:solidFill>
                <a:latin typeface="+mj-lt"/>
              </a:rPr>
              <a:t>)</a:t>
            </a:r>
          </a:p>
        </p:txBody>
      </p:sp>
      <p:grpSp>
        <p:nvGrpSpPr>
          <p:cNvPr id="113681" name="Group 17"/>
          <p:cNvGrpSpPr>
            <a:grpSpLocks/>
          </p:cNvGrpSpPr>
          <p:nvPr/>
        </p:nvGrpSpPr>
        <p:grpSpPr bwMode="auto">
          <a:xfrm>
            <a:off x="5600700" y="4306888"/>
            <a:ext cx="3505200" cy="1479550"/>
            <a:chOff x="912" y="2812"/>
            <a:chExt cx="2208" cy="932"/>
          </a:xfrm>
        </p:grpSpPr>
        <p:sp>
          <p:nvSpPr>
            <p:cNvPr id="113668" name="Oval 4"/>
            <p:cNvSpPr>
              <a:spLocks noChangeArrowheads="1"/>
            </p:cNvSpPr>
            <p:nvPr/>
          </p:nvSpPr>
          <p:spPr bwMode="auto">
            <a:xfrm>
              <a:off x="1200" y="2812"/>
              <a:ext cx="96" cy="327"/>
            </a:xfrm>
            <a:prstGeom prst="ellipse">
              <a:avLst/>
            </a:prstGeom>
            <a:solidFill>
              <a:schemeClr val="tx2"/>
            </a:solidFill>
            <a:ln w="38100">
              <a:solidFill>
                <a:schemeClr val="accent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3672" name="Line 8"/>
            <p:cNvSpPr>
              <a:spLocks noChangeShapeType="1"/>
            </p:cNvSpPr>
            <p:nvPr/>
          </p:nvSpPr>
          <p:spPr bwMode="auto">
            <a:xfrm>
              <a:off x="1295" y="3023"/>
              <a:ext cx="624" cy="384"/>
            </a:xfrm>
            <a:prstGeom prst="line">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13673" name="Line 9"/>
            <p:cNvSpPr>
              <a:spLocks noChangeShapeType="1"/>
            </p:cNvSpPr>
            <p:nvPr/>
          </p:nvSpPr>
          <p:spPr bwMode="auto">
            <a:xfrm flipV="1">
              <a:off x="1969" y="3074"/>
              <a:ext cx="768" cy="336"/>
            </a:xfrm>
            <a:prstGeom prst="line">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13674" name="Oval 10"/>
            <p:cNvSpPr>
              <a:spLocks noChangeArrowheads="1"/>
            </p:cNvSpPr>
            <p:nvPr/>
          </p:nvSpPr>
          <p:spPr bwMode="auto">
            <a:xfrm>
              <a:off x="2688" y="2908"/>
              <a:ext cx="96" cy="327"/>
            </a:xfrm>
            <a:prstGeom prst="ellipse">
              <a:avLst/>
            </a:prstGeom>
            <a:solidFill>
              <a:schemeClr val="tx2"/>
            </a:solidFill>
            <a:ln w="38100">
              <a:solidFill>
                <a:schemeClr val="accent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3675" name="Oval 11"/>
            <p:cNvSpPr>
              <a:spLocks noChangeArrowheads="1"/>
            </p:cNvSpPr>
            <p:nvPr/>
          </p:nvSpPr>
          <p:spPr bwMode="auto">
            <a:xfrm>
              <a:off x="1872" y="3244"/>
              <a:ext cx="96" cy="327"/>
            </a:xfrm>
            <a:prstGeom prst="ellipse">
              <a:avLst/>
            </a:prstGeom>
            <a:solidFill>
              <a:schemeClr val="tx2"/>
            </a:solidFill>
            <a:ln w="38100">
              <a:solidFill>
                <a:schemeClr val="accent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3677" name="Line 13"/>
            <p:cNvSpPr>
              <a:spLocks noChangeShapeType="1"/>
            </p:cNvSpPr>
            <p:nvPr/>
          </p:nvSpPr>
          <p:spPr bwMode="auto">
            <a:xfrm>
              <a:off x="1344" y="2979"/>
              <a:ext cx="1344" cy="93"/>
            </a:xfrm>
            <a:prstGeom prst="line">
              <a:avLst/>
            </a:prstGeom>
            <a:noFill/>
            <a:ln w="38100">
              <a:solidFill>
                <a:schemeClr val="accent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13678" name="Text Box 14"/>
            <p:cNvSpPr txBox="1">
              <a:spLocks noChangeArrowheads="1"/>
            </p:cNvSpPr>
            <p:nvPr/>
          </p:nvSpPr>
          <p:spPr bwMode="auto">
            <a:xfrm>
              <a:off x="912" y="2832"/>
              <a:ext cx="288"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lgn="l" defTabSz="684213">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1pPr>
              <a:lvl2pPr algn="l" defTabSz="684213">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2pPr>
              <a:lvl3pPr algn="l" defTabSz="684213">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3pPr>
              <a:lvl4pPr algn="l" defTabSz="684213">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4pPr>
              <a:lvl5pPr algn="l" defTabSz="684213">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5pPr>
              <a:lvl6pPr defTabSz="684213" eaLnBrk="0" fontAlgn="base" hangingPunct="0">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6pPr>
              <a:lvl7pPr defTabSz="684213" eaLnBrk="0" fontAlgn="base" hangingPunct="0">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7pPr>
              <a:lvl8pPr defTabSz="684213" eaLnBrk="0" fontAlgn="base" hangingPunct="0">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8pPr>
              <a:lvl9pPr defTabSz="684213" eaLnBrk="0" fontAlgn="base" hangingPunct="0">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9pPr>
            </a:lstStyle>
            <a:p>
              <a:pPr>
                <a:spcBef>
                  <a:spcPct val="50000"/>
                </a:spcBef>
                <a:spcAft>
                  <a:spcPct val="50000"/>
                </a:spcAft>
              </a:pPr>
              <a:r>
                <a:rPr lang="en-US">
                  <a:solidFill>
                    <a:schemeClr val="accent1"/>
                  </a:solidFill>
                  <a:effectLst>
                    <a:outerShdw blurRad="38100" dist="38100" dir="2700000" algn="tl">
                      <a:srgbClr val="000000"/>
                    </a:outerShdw>
                  </a:effectLst>
                  <a:latin typeface="Comic Sans MS" panose="030F0702030302020204" pitchFamily="66" charset="0"/>
                </a:rPr>
                <a:t>x</a:t>
              </a:r>
            </a:p>
          </p:txBody>
        </p:sp>
        <p:sp>
          <p:nvSpPr>
            <p:cNvPr id="113679" name="Text Box 15"/>
            <p:cNvSpPr txBox="1">
              <a:spLocks noChangeArrowheads="1"/>
            </p:cNvSpPr>
            <p:nvPr/>
          </p:nvSpPr>
          <p:spPr bwMode="auto">
            <a:xfrm>
              <a:off x="2832" y="2928"/>
              <a:ext cx="288"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lgn="l" defTabSz="684213">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1pPr>
              <a:lvl2pPr algn="l" defTabSz="684213">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2pPr>
              <a:lvl3pPr algn="l" defTabSz="684213">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3pPr>
              <a:lvl4pPr algn="l" defTabSz="684213">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4pPr>
              <a:lvl5pPr algn="l" defTabSz="684213">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5pPr>
              <a:lvl6pPr defTabSz="684213" eaLnBrk="0" fontAlgn="base" hangingPunct="0">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6pPr>
              <a:lvl7pPr defTabSz="684213" eaLnBrk="0" fontAlgn="base" hangingPunct="0">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7pPr>
              <a:lvl8pPr defTabSz="684213" eaLnBrk="0" fontAlgn="base" hangingPunct="0">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8pPr>
              <a:lvl9pPr defTabSz="684213" eaLnBrk="0" fontAlgn="base" hangingPunct="0">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9pPr>
            </a:lstStyle>
            <a:p>
              <a:pPr>
                <a:spcBef>
                  <a:spcPct val="50000"/>
                </a:spcBef>
                <a:spcAft>
                  <a:spcPct val="50000"/>
                </a:spcAft>
              </a:pPr>
              <a:r>
                <a:rPr lang="en-US">
                  <a:solidFill>
                    <a:schemeClr val="accent1"/>
                  </a:solidFill>
                  <a:effectLst>
                    <a:outerShdw blurRad="38100" dist="38100" dir="2700000" algn="tl">
                      <a:srgbClr val="000000"/>
                    </a:outerShdw>
                  </a:effectLst>
                  <a:latin typeface="Comic Sans MS" panose="030F0702030302020204" pitchFamily="66" charset="0"/>
                </a:rPr>
                <a:t>z</a:t>
              </a:r>
            </a:p>
          </p:txBody>
        </p:sp>
        <p:sp>
          <p:nvSpPr>
            <p:cNvPr id="113680" name="Text Box 16"/>
            <p:cNvSpPr txBox="1">
              <a:spLocks noChangeArrowheads="1"/>
            </p:cNvSpPr>
            <p:nvPr/>
          </p:nvSpPr>
          <p:spPr bwMode="auto">
            <a:xfrm>
              <a:off x="1776" y="3456"/>
              <a:ext cx="288"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lgn="l" defTabSz="684213">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1pPr>
              <a:lvl2pPr algn="l" defTabSz="684213">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2pPr>
              <a:lvl3pPr algn="l" defTabSz="684213">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3pPr>
              <a:lvl4pPr algn="l" defTabSz="684213">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4pPr>
              <a:lvl5pPr algn="l" defTabSz="684213">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5pPr>
              <a:lvl6pPr defTabSz="684213" eaLnBrk="0" fontAlgn="base" hangingPunct="0">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6pPr>
              <a:lvl7pPr defTabSz="684213" eaLnBrk="0" fontAlgn="base" hangingPunct="0">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7pPr>
              <a:lvl8pPr defTabSz="684213" eaLnBrk="0" fontAlgn="base" hangingPunct="0">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8pPr>
              <a:lvl9pPr defTabSz="684213" eaLnBrk="0" fontAlgn="base" hangingPunct="0">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9pPr>
            </a:lstStyle>
            <a:p>
              <a:pPr>
                <a:spcBef>
                  <a:spcPct val="50000"/>
                </a:spcBef>
                <a:spcAft>
                  <a:spcPct val="50000"/>
                </a:spcAft>
              </a:pPr>
              <a:r>
                <a:rPr lang="en-US">
                  <a:solidFill>
                    <a:schemeClr val="accent1"/>
                  </a:solidFill>
                  <a:effectLst>
                    <a:outerShdw blurRad="38100" dist="38100" dir="2700000" algn="tl">
                      <a:srgbClr val="000000"/>
                    </a:outerShdw>
                  </a:effectLst>
                  <a:latin typeface="Comic Sans MS" panose="030F0702030302020204" pitchFamily="66" charset="0"/>
                </a:rPr>
                <a:t>y</a:t>
              </a:r>
            </a:p>
          </p:txBody>
        </p:sp>
      </p:grpSp>
    </p:spTree>
    <p:extLst>
      <p:ext uri="{BB962C8B-B14F-4D97-AF65-F5344CB8AC3E}">
        <p14:creationId xmlns:p14="http://schemas.microsoft.com/office/powerpoint/2010/main" val="206580337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2209800" y="152400"/>
            <a:ext cx="7772400" cy="1143000"/>
          </a:xfrm>
        </p:spPr>
        <p:txBody>
          <a:bodyPr>
            <a:normAutofit/>
          </a:bodyPr>
          <a:lstStyle/>
          <a:p>
            <a:r>
              <a:rPr lang="en-US" altLang="en-US" sz="4000" dirty="0">
                <a:solidFill>
                  <a:srgbClr val="CD0000"/>
                </a:solidFill>
              </a:rPr>
              <a:t>Dominance</a:t>
            </a:r>
          </a:p>
        </p:txBody>
      </p:sp>
      <p:sp>
        <p:nvSpPr>
          <p:cNvPr id="38915" name="Rectangle 3"/>
          <p:cNvSpPr>
            <a:spLocks noGrp="1" noChangeArrowheads="1"/>
          </p:cNvSpPr>
          <p:nvPr>
            <p:ph type="body" idx="1"/>
          </p:nvPr>
        </p:nvSpPr>
        <p:spPr>
          <a:xfrm>
            <a:off x="2209800" y="1371600"/>
            <a:ext cx="7772400" cy="4876800"/>
          </a:xfrm>
        </p:spPr>
        <p:txBody>
          <a:bodyPr>
            <a:normAutofit/>
          </a:bodyPr>
          <a:lstStyle/>
          <a:p>
            <a:pPr marL="0" indent="0">
              <a:buNone/>
            </a:pPr>
            <a:r>
              <a:rPr lang="en-US" altLang="en-US" sz="2400" dirty="0">
                <a:latin typeface="+mj-lt"/>
              </a:rPr>
              <a:t>If h2(n) ≥ h1(n) for all n (both admissible)</a:t>
            </a:r>
          </a:p>
          <a:p>
            <a:pPr marL="0" indent="0">
              <a:buNone/>
            </a:pPr>
            <a:r>
              <a:rPr lang="en-US" altLang="en-US" sz="2400" dirty="0">
                <a:latin typeface="+mj-lt"/>
              </a:rPr>
              <a:t>then h2 dominates h1 </a:t>
            </a:r>
            <a:endParaRPr lang="en-US" altLang="en-US" sz="2400" dirty="0" smtClean="0">
              <a:latin typeface="+mj-lt"/>
            </a:endParaRPr>
          </a:p>
          <a:p>
            <a:pPr marL="0" indent="0">
              <a:buNone/>
            </a:pPr>
            <a:endParaRPr lang="en-US" altLang="en-US" sz="2400" dirty="0">
              <a:latin typeface="+mj-lt"/>
            </a:endParaRPr>
          </a:p>
          <a:p>
            <a:pPr marL="0" indent="0">
              <a:buNone/>
            </a:pPr>
            <a:r>
              <a:rPr lang="en-US" altLang="en-US" sz="2400" dirty="0">
                <a:latin typeface="+mj-lt"/>
              </a:rPr>
              <a:t>h2 is better for search: it is guaranteed to expand</a:t>
            </a:r>
          </a:p>
          <a:p>
            <a:pPr marL="0" indent="0">
              <a:buNone/>
            </a:pPr>
            <a:r>
              <a:rPr lang="en-US" altLang="en-US" sz="2400" dirty="0">
                <a:latin typeface="+mj-lt"/>
              </a:rPr>
              <a:t>    less or equal nr of nodes</a:t>
            </a:r>
            <a:r>
              <a:rPr lang="en-US" altLang="en-US" sz="2400" dirty="0" smtClean="0">
                <a:latin typeface="+mj-lt"/>
              </a:rPr>
              <a:t>.</a:t>
            </a:r>
            <a:endParaRPr lang="en-US" altLang="en-US" sz="2400" dirty="0">
              <a:latin typeface="+mj-lt"/>
            </a:endParaRPr>
          </a:p>
        </p:txBody>
      </p:sp>
    </p:spTree>
    <p:extLst>
      <p:ext uri="{BB962C8B-B14F-4D97-AF65-F5344CB8AC3E}">
        <p14:creationId xmlns:p14="http://schemas.microsoft.com/office/powerpoint/2010/main" val="295250916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2.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3.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4.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5.xml><?xml version="1.0" encoding="utf-8"?>
<p:tagLst xmlns:a="http://schemas.openxmlformats.org/drawingml/2006/main" xmlns:r="http://schemas.openxmlformats.org/officeDocument/2006/relationships" xmlns:p="http://schemas.openxmlformats.org/presentationml/2006/main">
  <p:tag name="IIW_TYPE_IMAGE" val="Text Box 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1219</TotalTime>
  <Words>11517</Words>
  <Application>Microsoft Macintosh PowerPoint</Application>
  <PresentationFormat>Widescreen</PresentationFormat>
  <Paragraphs>2618</Paragraphs>
  <Slides>229</Slides>
  <Notes>137</Notes>
  <HiddenSlides>0</HiddenSlides>
  <MMClips>0</MMClips>
  <ScaleCrop>false</ScaleCrop>
  <HeadingPairs>
    <vt:vector size="8" baseType="variant">
      <vt:variant>
        <vt:lpstr>Fonts Used</vt:lpstr>
      </vt:variant>
      <vt:variant>
        <vt:i4>27</vt:i4>
      </vt:variant>
      <vt:variant>
        <vt:lpstr>Theme</vt:lpstr>
      </vt:variant>
      <vt:variant>
        <vt:i4>1</vt:i4>
      </vt:variant>
      <vt:variant>
        <vt:lpstr>Embedded OLE Servers</vt:lpstr>
      </vt:variant>
      <vt:variant>
        <vt:i4>2</vt:i4>
      </vt:variant>
      <vt:variant>
        <vt:lpstr>Slide Titles</vt:lpstr>
      </vt:variant>
      <vt:variant>
        <vt:i4>229</vt:i4>
      </vt:variant>
    </vt:vector>
  </HeadingPairs>
  <TitlesOfParts>
    <vt:vector size="259" baseType="lpstr">
      <vt:lpstr>Arial Unicode MS</vt:lpstr>
      <vt:lpstr>Bookman Old Style</vt:lpstr>
      <vt:lpstr>Calibri</vt:lpstr>
      <vt:lpstr>Calibri Light</vt:lpstr>
      <vt:lpstr>Cambria</vt:lpstr>
      <vt:lpstr>Cambria Math</vt:lpstr>
      <vt:lpstr>Comic Sans MS</vt:lpstr>
      <vt:lpstr>Cordia New</vt:lpstr>
      <vt:lpstr>Courier New</vt:lpstr>
      <vt:lpstr>DejaVu Sans Condensed</vt:lpstr>
      <vt:lpstr>Euclid Symbol</vt:lpstr>
      <vt:lpstr>Georgia</vt:lpstr>
      <vt:lpstr>Lucida Grande</vt:lpstr>
      <vt:lpstr>Mangal</vt:lpstr>
      <vt:lpstr>Monotype Sorts</vt:lpstr>
      <vt:lpstr>MS PGothic</vt:lpstr>
      <vt:lpstr>ＭＳ Ｐゴシック</vt:lpstr>
      <vt:lpstr>MT Symbol</vt:lpstr>
      <vt:lpstr>PMingLiU</vt:lpstr>
      <vt:lpstr>Symbol</vt:lpstr>
      <vt:lpstr>Times</vt:lpstr>
      <vt:lpstr>Times New Roman</vt:lpstr>
      <vt:lpstr>Trebuchet MS</vt:lpstr>
      <vt:lpstr>Wingdings</vt:lpstr>
      <vt:lpstr>WP MathA</vt:lpstr>
      <vt:lpstr>新細明體</vt:lpstr>
      <vt:lpstr>Arial</vt:lpstr>
      <vt:lpstr>Office Theme</vt:lpstr>
      <vt:lpstr>Equation</vt:lpstr>
      <vt:lpstr>משוואה</vt:lpstr>
      <vt:lpstr>CSYE 7245 Big-Data Systems and Intelligence Analytics</vt:lpstr>
      <vt:lpstr>Topics</vt:lpstr>
      <vt:lpstr>The Beginnings of A.I.</vt:lpstr>
      <vt:lpstr>Alan Turing</vt:lpstr>
      <vt:lpstr>Turing Test</vt:lpstr>
      <vt:lpstr>Allen Newell &amp; Herbert Simon</vt:lpstr>
      <vt:lpstr>John McCarthy</vt:lpstr>
      <vt:lpstr>Models of Data</vt:lpstr>
      <vt:lpstr>Learning from Data</vt:lpstr>
      <vt:lpstr>Models of Data</vt:lpstr>
      <vt:lpstr>Modeling - Linear Models</vt:lpstr>
      <vt:lpstr>Models of Systems</vt:lpstr>
      <vt:lpstr>Models of Systems</vt:lpstr>
      <vt:lpstr>A.I. In Video Games</vt:lpstr>
      <vt:lpstr>Types of Game AI</vt:lpstr>
      <vt:lpstr>Example – Enemies Track Players</vt:lpstr>
      <vt:lpstr>Game Artificial Intelligence –Use cases</vt:lpstr>
      <vt:lpstr>Game Artificial Intelligence - Examples</vt:lpstr>
      <vt:lpstr>Game Artificial Intelligence - Examples</vt:lpstr>
      <vt:lpstr>Game Artificial Intelligence - Examples</vt:lpstr>
      <vt:lpstr>Game Artificial Intelligence - Examples</vt:lpstr>
      <vt:lpstr>Game Artificial Intelligence - Examples</vt:lpstr>
      <vt:lpstr>Probabilistic Analysis</vt:lpstr>
      <vt:lpstr>Probability</vt:lpstr>
      <vt:lpstr>Probability</vt:lpstr>
      <vt:lpstr>Probability</vt:lpstr>
      <vt:lpstr>Guessing Cards</vt:lpstr>
      <vt:lpstr>Guessing Cards</vt:lpstr>
      <vt:lpstr>Coupon Collector</vt:lpstr>
      <vt:lpstr>Permutations</vt:lpstr>
      <vt:lpstr>Permutations (cont.)</vt:lpstr>
      <vt:lpstr>Combinations</vt:lpstr>
      <vt:lpstr>Bounding Numbers of Combinations </vt:lpstr>
      <vt:lpstr>Combinations (cont.)</vt:lpstr>
      <vt:lpstr>Tail Bounds</vt:lpstr>
      <vt:lpstr>Markov and Chebychev Inequalities</vt:lpstr>
      <vt:lpstr>Markov and Chebychev Inequalities</vt:lpstr>
      <vt:lpstr>Chernoff bounds</vt:lpstr>
      <vt:lpstr>Chernoff Bounds for Binomial B with parameters n,p</vt:lpstr>
      <vt:lpstr>Chernoff Bounds for Binomial B with parameters n,p</vt:lpstr>
      <vt:lpstr>Pattern Matching </vt:lpstr>
      <vt:lpstr>Pattern Matching Algorithms</vt:lpstr>
      <vt:lpstr>Markov Chains</vt:lpstr>
      <vt:lpstr>Discrete – Time Markov Chains</vt:lpstr>
      <vt:lpstr>Markov Chain Definition</vt:lpstr>
      <vt:lpstr>Stationary Transition Probabilities</vt:lpstr>
      <vt:lpstr>Markov Process</vt:lpstr>
      <vt:lpstr>PowerPoint Presentation</vt:lpstr>
      <vt:lpstr>Components of Stochastic Processes</vt:lpstr>
      <vt:lpstr>n-Step Transition Probabilities</vt:lpstr>
      <vt:lpstr>What You Should Know About Markov Chains</vt:lpstr>
      <vt:lpstr>Finite State Machines</vt:lpstr>
      <vt:lpstr>Representing a Finite State Machine</vt:lpstr>
      <vt:lpstr>What is a state machine?</vt:lpstr>
      <vt:lpstr>Example I: Even or odd</vt:lpstr>
      <vt:lpstr>FSM – Finite State Machine</vt:lpstr>
      <vt:lpstr>Expert Systems</vt:lpstr>
      <vt:lpstr>Expert Systems</vt:lpstr>
      <vt:lpstr>Expert System Main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an agent?</vt:lpstr>
      <vt:lpstr>Why Use Agent Based Modeling (ABM)?</vt:lpstr>
      <vt:lpstr>Adversarial Search</vt:lpstr>
      <vt:lpstr>Adversarial Search to play a game</vt:lpstr>
      <vt:lpstr>Breadth-First Search</vt:lpstr>
      <vt:lpstr>Pseudocode for Breadth-First Search </vt:lpstr>
      <vt:lpstr>Depth-First Search</vt:lpstr>
      <vt:lpstr>Depth First Search (DFS)</vt:lpstr>
      <vt:lpstr>Pseudocode for Depth-First Search</vt:lpstr>
      <vt:lpstr>Breadth First Search</vt:lpstr>
      <vt:lpstr>Comparing DFS and BFS</vt:lpstr>
      <vt:lpstr>Depth-Limited Search</vt:lpstr>
      <vt:lpstr>Iterative Deepening Search</vt:lpstr>
      <vt:lpstr>Iterative Deepening Search</vt:lpstr>
      <vt:lpstr>Bidirectional Search</vt:lpstr>
      <vt:lpstr>Repeated States</vt:lpstr>
      <vt:lpstr>Techniques for Avoiding Repeated States</vt:lpstr>
      <vt:lpstr>PowerPoint Presentation</vt:lpstr>
      <vt:lpstr>PowerPoint Presentation</vt:lpstr>
      <vt:lpstr>PowerPoint Presentation</vt:lpstr>
      <vt:lpstr>Uniform Cost Search</vt:lpstr>
      <vt:lpstr>Heuristics and Search</vt:lpstr>
      <vt:lpstr>A(*) Algorithm</vt:lpstr>
      <vt:lpstr>A(*) Algorithm</vt:lpstr>
      <vt:lpstr>The A* Algorithm</vt:lpstr>
      <vt:lpstr>Pseudo-code for the A* Search Algorithm</vt:lpstr>
      <vt:lpstr>Example of A* Algorithm in action</vt:lpstr>
      <vt:lpstr>Comments on heuristic estimation</vt:lpstr>
      <vt:lpstr>Properties of A*</vt:lpstr>
      <vt:lpstr>Admissible Heuristics</vt:lpstr>
      <vt:lpstr>Metric Space</vt:lpstr>
      <vt:lpstr>Dominance</vt:lpstr>
      <vt:lpstr>Examples of Heuristic Functions for A*</vt:lpstr>
      <vt:lpstr>IDA(*) Algorithm</vt:lpstr>
      <vt:lpstr>Pathfinding</vt:lpstr>
      <vt:lpstr>Path Finding</vt:lpstr>
      <vt:lpstr>PowerPoint Presentation</vt:lpstr>
      <vt:lpstr>Setting Up a State Space Model</vt:lpstr>
      <vt:lpstr>A State Space and a Search Tree are different</vt:lpstr>
      <vt:lpstr>Puzzle-Solving as Search</vt:lpstr>
      <vt:lpstr>Evaluation function</vt:lpstr>
      <vt:lpstr>Game Tree for Tic-Tac-Toe</vt:lpstr>
      <vt:lpstr>Minimax procedure</vt:lpstr>
      <vt:lpstr>Minimax theorem</vt:lpstr>
      <vt:lpstr>Alpha-beta pruning</vt:lpstr>
      <vt:lpstr>Alpha-beta pruning</vt:lpstr>
      <vt:lpstr>Alpha-beta algorithm</vt:lpstr>
      <vt:lpstr>Algorithms for search</vt:lpstr>
      <vt:lpstr>Graph Representation:  Adjacency Matrix</vt:lpstr>
      <vt:lpstr>Graph Representation:  Adjacency List</vt:lpstr>
      <vt:lpstr>Paths and Connectivity</vt:lpstr>
      <vt:lpstr>Cycles</vt:lpstr>
      <vt:lpstr>Trees</vt:lpstr>
      <vt:lpstr>Rooted Trees</vt:lpstr>
      <vt:lpstr>Bipartite Graphs</vt:lpstr>
      <vt:lpstr>An Obstruction to Bipartiteness</vt:lpstr>
      <vt:lpstr>Dijkstra's Shortest Path Algorithm</vt:lpstr>
      <vt:lpstr>Dijkstra's Shortest Path Algorithm</vt:lpstr>
      <vt:lpstr>Dijkstra's Shortest Path Algorithm</vt:lpstr>
      <vt:lpstr>Dijkstra's Shortest Path Algorithm</vt:lpstr>
      <vt:lpstr>Dijkstra's Shortest Path Algorithm</vt:lpstr>
      <vt:lpstr>Dijkstra's Shortest Path Algorithm</vt:lpstr>
      <vt:lpstr>Dijkstra's Shortest Path Algorithm</vt:lpstr>
      <vt:lpstr>Dijkstra's Shortest Path Algorithm</vt:lpstr>
      <vt:lpstr>Dijkstra's Shortest Path Algorithm</vt:lpstr>
      <vt:lpstr>Dijkstra's Shortest Path Algorithm</vt:lpstr>
      <vt:lpstr>Dijkstra's Shortest Path Algorithm</vt:lpstr>
      <vt:lpstr>Dijkstra's Shortest Path Algorithm</vt:lpstr>
      <vt:lpstr>Dijkstra's Shortest Path Algorithm</vt:lpstr>
      <vt:lpstr>Dijkstra's Shortest Path Algorithm</vt:lpstr>
      <vt:lpstr>Dijkstra's Shortest Path Algorithm</vt:lpstr>
      <vt:lpstr>Dijkstra's Shortest Path Algorithm</vt:lpstr>
      <vt:lpstr>Dijkstra's Shortest Path Algorithm</vt:lpstr>
      <vt:lpstr>Dijkstra's Shortest Path Algorithm</vt:lpstr>
      <vt:lpstr>Dijkstra's Shortest Path Algorithm</vt:lpstr>
      <vt:lpstr>Dijkstra's Shortest Path Algorithm</vt:lpstr>
      <vt:lpstr>Minimum Spanning Tree</vt:lpstr>
      <vt:lpstr>Greedy Algorithms</vt:lpstr>
      <vt:lpstr>Cycle-Cut Intersection</vt:lpstr>
      <vt:lpstr>Prim's Algorithm</vt:lpstr>
      <vt:lpstr>Kruskal's Algorithm</vt:lpstr>
      <vt:lpstr>Neural Networks</vt:lpstr>
      <vt:lpstr>Artificial neural network</vt:lpstr>
      <vt:lpstr>Artificial Neural Networks</vt:lpstr>
      <vt:lpstr>Graphics Project (NN Plays Flappy Bird)</vt:lpstr>
      <vt:lpstr>Neural Network History</vt:lpstr>
      <vt:lpstr>Artificial neural networks</vt:lpstr>
      <vt:lpstr>Perceptrons</vt:lpstr>
      <vt:lpstr>Perceptron Example</vt:lpstr>
      <vt:lpstr>Backpropagation Networks</vt:lpstr>
      <vt:lpstr>Backpropagation Networks</vt:lpstr>
      <vt:lpstr>Unsupervised Learning – Hopfield Networks</vt:lpstr>
      <vt:lpstr>Hopfield Neural Networks</vt:lpstr>
      <vt:lpstr>Hopfield Neural Networks</vt:lpstr>
      <vt:lpstr>Hopfield Neural Networks</vt:lpstr>
      <vt:lpstr>State Flipping Algorithm</vt:lpstr>
      <vt:lpstr>Hopfield Memories</vt:lpstr>
      <vt:lpstr>Unsupervised Learning – Self Organizing Maps</vt:lpstr>
      <vt:lpstr>Basic “Winner Take All” Network</vt:lpstr>
      <vt:lpstr>Self Organizing Maps</vt:lpstr>
      <vt:lpstr>SOM neighborhood topology</vt:lpstr>
      <vt:lpstr>SOM neighborhood topology</vt:lpstr>
      <vt:lpstr>SOM Algorithm</vt:lpstr>
      <vt:lpstr>SOM Algorithm</vt:lpstr>
      <vt:lpstr>SOM Cluster Maps</vt:lpstr>
      <vt:lpstr>SOM Cluster Maps</vt:lpstr>
      <vt:lpstr>SOM Cluster Maps</vt:lpstr>
      <vt:lpstr>Genetic Algorithms</vt:lpstr>
      <vt:lpstr>Genetic Algorithms</vt:lpstr>
      <vt:lpstr>Genetic algorithms</vt:lpstr>
      <vt:lpstr>Genetic algorithms</vt:lpstr>
      <vt:lpstr>Genetic algorithms</vt:lpstr>
      <vt:lpstr>Genetic algorithms</vt:lpstr>
      <vt:lpstr>Genetic Algorithm Pseudocode</vt:lpstr>
      <vt:lpstr>Genetic Algorithm Basic components</vt:lpstr>
      <vt:lpstr>Genetic Algorithm - Pros and Cons</vt:lpstr>
      <vt:lpstr>Emergent Behavior (flocking)</vt:lpstr>
      <vt:lpstr>What is a flock?</vt:lpstr>
      <vt:lpstr>Why model flocking?</vt:lpstr>
      <vt:lpstr>Massive Software – Simulating Life</vt:lpstr>
      <vt:lpstr>Artificial Life (A-Life)</vt:lpstr>
      <vt:lpstr>Cellular Automata</vt:lpstr>
      <vt:lpstr>State Transition Rules</vt:lpstr>
      <vt:lpstr>Neighbourhoods</vt:lpstr>
      <vt:lpstr>Fractals</vt:lpstr>
      <vt:lpstr>Opponent Modeling</vt:lpstr>
      <vt:lpstr>Procedural Content Generation</vt:lpstr>
      <vt:lpstr>L-Systems</vt:lpstr>
      <vt:lpstr>L-System Grammar</vt:lpstr>
      <vt:lpstr>L-System Examples</vt:lpstr>
      <vt:lpstr>L-System Data Files</vt:lpstr>
      <vt:lpstr>Stochastic L-Systems</vt:lpstr>
      <vt:lpstr>A Mint  http://algorithmicbotany.org/papers/</vt:lpstr>
      <vt:lpstr>L-Systems for Cities</vt:lpstr>
      <vt:lpstr>Procedural Terrain: Perlin Noise</vt:lpstr>
      <vt:lpstr>Perlin Noise</vt:lpstr>
      <vt:lpstr>Perlin Noise - The Oscar™</vt:lpstr>
      <vt:lpstr>Perlin Noise - The Movies</vt:lpstr>
      <vt:lpstr>What is Noise?</vt:lpstr>
      <vt:lpstr>Perlin Noise Generation</vt:lpstr>
      <vt:lpstr>Noise is Smooth Randomness</vt:lpstr>
      <vt:lpstr>Making Noise</vt:lpstr>
      <vt:lpstr>Linear Noise</vt:lpstr>
      <vt:lpstr>lerp</vt:lpstr>
      <vt:lpstr>lerping</vt:lpstr>
      <vt:lpstr>2D Linear Noise</vt:lpstr>
      <vt:lpstr>Perlin Noise (2D)</vt:lpstr>
      <vt:lpstr>3D Linear Noise</vt:lpstr>
      <vt:lpstr>Perlin Noise Sphere</vt:lpstr>
      <vt:lpstr>Turbulence or Sum 1/f(noise) </vt:lpstr>
      <vt:lpstr>Perlin Sum 1/f(noise) Sphere</vt:lpstr>
      <vt:lpstr>Perlin Sum 1/f(|noise|) Sphere</vt:lpstr>
      <vt:lpstr>2D Normalized Turbulence</vt:lpstr>
      <vt:lpstr>2D Turbulence - Clipped</vt:lpstr>
      <vt:lpstr>Marble</vt:lpstr>
      <vt:lpstr>Clouds</vt:lpstr>
      <vt:lpstr>Perlin’s Clouds and Corona</vt:lpstr>
      <vt:lpstr>Perlin Noise in Games</vt:lpstr>
      <vt:lpstr>PowerPoint Presentation</vt:lpstr>
      <vt:lpstr>Perlin Terrain Example</vt:lpstr>
      <vt:lpstr>Perlin Terrain Example</vt:lpstr>
      <vt:lpstr>Perlin Terrain Example</vt:lpstr>
    </vt:vector>
  </TitlesOfParts>
  <Company>CCIS - Northeastern University</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 Brown</dc:creator>
  <cp:lastModifiedBy>Microsoft Office User</cp:lastModifiedBy>
  <cp:revision>159</cp:revision>
  <dcterms:created xsi:type="dcterms:W3CDTF">2013-09-03T20:38:17Z</dcterms:created>
  <dcterms:modified xsi:type="dcterms:W3CDTF">2018-01-31T19:24:13Z</dcterms:modified>
</cp:coreProperties>
</file>